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-pp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S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vstc-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9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hotos-ppt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83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bgblueone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480563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365879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1954870" y="0"/>
            <a:ext cx="7201580" cy="6858000"/>
          </a:xfrm>
          <a:custGeom>
            <a:avLst/>
            <a:gdLst>
              <a:gd name="connsiteX0" fmla="*/ 0 w 7201580"/>
              <a:gd name="connsiteY0" fmla="*/ 0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0 w 7201580"/>
              <a:gd name="connsiteY4" fmla="*/ 0 h 6858000"/>
              <a:gd name="connsiteX0" fmla="*/ 5050118 w 7201580"/>
              <a:gd name="connsiteY0" fmla="*/ 74706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50118 w 7201580"/>
              <a:gd name="connsiteY4" fmla="*/ 74706 h 6858000"/>
              <a:gd name="connsiteX0" fmla="*/ 5020236 w 7201580"/>
              <a:gd name="connsiteY0" fmla="*/ 29883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29883 h 6858000"/>
              <a:gd name="connsiteX0" fmla="*/ 5020236 w 7201580"/>
              <a:gd name="connsiteY0" fmla="*/ 14941 h 6858000"/>
              <a:gd name="connsiteX1" fmla="*/ 7201580 w 7201580"/>
              <a:gd name="connsiteY1" fmla="*/ 0 h 6858000"/>
              <a:gd name="connsiteX2" fmla="*/ 7201580 w 7201580"/>
              <a:gd name="connsiteY2" fmla="*/ 6858000 h 6858000"/>
              <a:gd name="connsiteX3" fmla="*/ 0 w 7201580"/>
              <a:gd name="connsiteY3" fmla="*/ 6858000 h 6858000"/>
              <a:gd name="connsiteX4" fmla="*/ 5020236 w 7201580"/>
              <a:gd name="connsiteY4" fmla="*/ 14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1580" h="6858000">
                <a:moveTo>
                  <a:pt x="5020236" y="14941"/>
                </a:moveTo>
                <a:lnTo>
                  <a:pt x="7201580" y="0"/>
                </a:lnTo>
                <a:lnTo>
                  <a:pt x="7201580" y="6858000"/>
                </a:lnTo>
                <a:lnTo>
                  <a:pt x="0" y="6858000"/>
                </a:lnTo>
                <a:lnTo>
                  <a:pt x="5020236" y="14941"/>
                </a:lnTo>
                <a:close/>
              </a:path>
            </a:pathLst>
          </a:custGeom>
        </p:spPr>
        <p:txBody>
          <a:bodyPr vert="horz" anchor="ctr"/>
          <a:lstStyle>
            <a:lvl1pPr algn="r">
              <a:lnSpc>
                <a:spcPct val="100000"/>
              </a:lnSpc>
              <a:defRPr sz="2000">
                <a:solidFill>
                  <a:srgbClr val="ECE9C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3194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8853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28502" y="4579023"/>
            <a:ext cx="3469448" cy="1248690"/>
          </a:xfrm>
          <a:custGeom>
            <a:avLst/>
            <a:gdLst>
              <a:gd name="connsiteX0" fmla="*/ 0 w 1768475"/>
              <a:gd name="connsiteY0" fmla="*/ 0 h 1257300"/>
              <a:gd name="connsiteX1" fmla="*/ 1768475 w 1768475"/>
              <a:gd name="connsiteY1" fmla="*/ 0 h 1257300"/>
              <a:gd name="connsiteX2" fmla="*/ 1768475 w 1768475"/>
              <a:gd name="connsiteY2" fmla="*/ 1257300 h 1257300"/>
              <a:gd name="connsiteX3" fmla="*/ 0 w 1768475"/>
              <a:gd name="connsiteY3" fmla="*/ 1257300 h 1257300"/>
              <a:gd name="connsiteX4" fmla="*/ 0 w 1768475"/>
              <a:gd name="connsiteY4" fmla="*/ 0 h 1257300"/>
              <a:gd name="connsiteX0" fmla="*/ 0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0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68475 w 2647177"/>
              <a:gd name="connsiteY2" fmla="*/ 1257300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09838 w 2647177"/>
              <a:gd name="connsiteY0" fmla="*/ 0 h 1257300"/>
              <a:gd name="connsiteX1" fmla="*/ 2647177 w 2647177"/>
              <a:gd name="connsiteY1" fmla="*/ 13729 h 1257300"/>
              <a:gd name="connsiteX2" fmla="*/ 1706691 w 2647177"/>
              <a:gd name="connsiteY2" fmla="*/ 1250435 h 1257300"/>
              <a:gd name="connsiteX3" fmla="*/ 0 w 2647177"/>
              <a:gd name="connsiteY3" fmla="*/ 1257300 h 1257300"/>
              <a:gd name="connsiteX4" fmla="*/ 109838 w 2647177"/>
              <a:gd name="connsiteY4" fmla="*/ 0 h 1257300"/>
              <a:gd name="connsiteX0" fmla="*/ 114144 w 2647177"/>
              <a:gd name="connsiteY0" fmla="*/ 0 h 1248690"/>
              <a:gd name="connsiteX1" fmla="*/ 2647177 w 2647177"/>
              <a:gd name="connsiteY1" fmla="*/ 5119 h 1248690"/>
              <a:gd name="connsiteX2" fmla="*/ 1706691 w 2647177"/>
              <a:gd name="connsiteY2" fmla="*/ 1241825 h 1248690"/>
              <a:gd name="connsiteX3" fmla="*/ 0 w 2647177"/>
              <a:gd name="connsiteY3" fmla="*/ 1248690 h 1248690"/>
              <a:gd name="connsiteX4" fmla="*/ 114144 w 2647177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1825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  <a:gd name="connsiteX0" fmla="*/ 936415 w 3469448"/>
              <a:gd name="connsiteY0" fmla="*/ 0 h 1248690"/>
              <a:gd name="connsiteX1" fmla="*/ 3469448 w 3469448"/>
              <a:gd name="connsiteY1" fmla="*/ 5119 h 1248690"/>
              <a:gd name="connsiteX2" fmla="*/ 2528962 w 3469448"/>
              <a:gd name="connsiteY2" fmla="*/ 1246131 h 1248690"/>
              <a:gd name="connsiteX3" fmla="*/ 0 w 3469448"/>
              <a:gd name="connsiteY3" fmla="*/ 1248690 h 1248690"/>
              <a:gd name="connsiteX4" fmla="*/ 936415 w 3469448"/>
              <a:gd name="connsiteY4" fmla="*/ 0 h 12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48" h="1248690">
                <a:moveTo>
                  <a:pt x="936415" y="0"/>
                </a:moveTo>
                <a:lnTo>
                  <a:pt x="3469448" y="5119"/>
                </a:lnTo>
                <a:lnTo>
                  <a:pt x="2528962" y="1246131"/>
                </a:lnTo>
                <a:lnTo>
                  <a:pt x="0" y="1248690"/>
                </a:lnTo>
                <a:lnTo>
                  <a:pt x="936415" y="0"/>
                </a:lnTo>
                <a:close/>
              </a:path>
            </a:pathLst>
          </a:custGeom>
        </p:spPr>
        <p:txBody>
          <a:bodyPr vert="horz"/>
          <a:lstStyle>
            <a:lvl1pPr algn="ctr"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45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632835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</p:spPr>
        <p:txBody>
          <a:bodyPr anchor="b"/>
          <a:lstStyle>
            <a:lvl1pPr algn="ctr">
              <a:defRPr sz="54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9248" y="3324431"/>
            <a:ext cx="7734747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43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845482"/>
            <a:ext cx="3803904" cy="3434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4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88490" y="1783601"/>
            <a:ext cx="3621929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622290"/>
            <a:ext cx="3621931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8" y="1783601"/>
            <a:ext cx="3663716" cy="6583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2619063"/>
            <a:ext cx="3658875" cy="2595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1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2" y="559399"/>
            <a:ext cx="3580882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2" y="562026"/>
            <a:ext cx="3580882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536672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486019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74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PT-General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0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V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VC-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PT-General15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PPT-General2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wm@gwu.edu" TargetMode="External"/><Relationship Id="rId2" Type="http://schemas.openxmlformats.org/officeDocument/2006/relationships/hyperlink" Target="http://nearyou.gwu.edu/em-dl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r.john.n.wood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0378" y="705265"/>
            <a:ext cx="4301269" cy="2305339"/>
          </a:xfrm>
        </p:spPr>
        <p:txBody>
          <a:bodyPr/>
          <a:lstStyle/>
          <a:p>
            <a:r>
              <a:rPr lang="en-US" sz="3200" b="0" dirty="0" smtClean="0">
                <a:effectLst/>
              </a:rPr>
              <a:t>Engineering Management &amp; Systems Engineering</a:t>
            </a:r>
            <a:endParaRPr lang="en-US" sz="3200" b="0" dirty="0"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0378" y="3137687"/>
            <a:ext cx="4894528" cy="1752600"/>
          </a:xfrm>
        </p:spPr>
        <p:txBody>
          <a:bodyPr/>
          <a:lstStyle/>
          <a:p>
            <a:r>
              <a:rPr lang="en-US" sz="2400" dirty="0" smtClean="0"/>
              <a:t>John N. Wood, PhD</a:t>
            </a:r>
          </a:p>
          <a:p>
            <a:r>
              <a:rPr lang="en-US" sz="2400" dirty="0" smtClean="0"/>
              <a:t>(Program Alumnus)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BS in Electrical Engineering (U.S. Naval Academy)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MS in Systems Engineering (The George Washington University)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PhD in Systems Engineering (The George Washington University)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Completed MS &amp; PhD programs while working full-time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in San Diego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First time on GWU campus was for PhD hooding ceremony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Graduate Certificate in Systems Engineering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Master of Science in Systems Engineering </a:t>
            </a:r>
            <a:r>
              <a:rPr lang="en-US" sz="2000" i="1" dirty="0" smtClean="0">
                <a:solidFill>
                  <a:schemeClr val="tx1"/>
                </a:solidFill>
              </a:rPr>
              <a:t>or</a:t>
            </a:r>
            <a:r>
              <a:rPr lang="en-US" sz="2000" dirty="0" smtClean="0">
                <a:solidFill>
                  <a:schemeClr val="tx1"/>
                </a:solidFill>
              </a:rPr>
              <a:t> Engineering Management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Doctor of Philosophy in Systems Engineering </a:t>
            </a:r>
            <a:r>
              <a:rPr lang="en-US" sz="2000" i="1" dirty="0" smtClean="0">
                <a:solidFill>
                  <a:schemeClr val="tx1"/>
                </a:solidFill>
              </a:rPr>
              <a:t>or</a:t>
            </a:r>
            <a:r>
              <a:rPr lang="en-US" sz="2000" dirty="0" smtClean="0">
                <a:solidFill>
                  <a:schemeClr val="tx1"/>
                </a:solidFill>
              </a:rPr>
              <a:t> Engineering Management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 person programs available in VA &amp; MD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Special arrangements with corporations can bring professors to the workplace (even in CA!)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Online programs offered worldwide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Offered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Graduate Certificate earned in conjunction with Master’s Program following completion of core courses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12-course (36 credit-hour) program explores the seven essential tasks of systems engineering defined by INCOSE: </a:t>
            </a:r>
            <a:r>
              <a:rPr lang="en-US" sz="2000" i="1" dirty="0" smtClean="0">
                <a:solidFill>
                  <a:schemeClr val="tx1"/>
                </a:solidFill>
              </a:rPr>
              <a:t>State the problem, Investigate alternatives, Model the system, Integrate, Launch the system, Assess performance, and Re-evaluate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Requires:</a:t>
            </a:r>
          </a:p>
          <a:p>
            <a:pPr lvl="1"/>
            <a:r>
              <a:rPr lang="en-US" sz="1800" dirty="0" smtClean="0"/>
              <a:t>Bachelor’s degree with a minimum grade average of B in the last two years of undergraduate study from a recognized institution</a:t>
            </a:r>
          </a:p>
          <a:p>
            <a:pPr lvl="1"/>
            <a:r>
              <a:rPr lang="en-US" sz="1800" dirty="0" smtClean="0"/>
              <a:t>Grades of C or better in two college calculus courses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 Cert &amp; Master’s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Accelerated program can be completed in less than 3 years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Consists of 4 milestones:</a:t>
            </a:r>
          </a:p>
          <a:p>
            <a:pPr lvl="1"/>
            <a:r>
              <a:rPr lang="en-US" sz="1800" dirty="0" smtClean="0"/>
              <a:t>Completion of course work (10 classes, 36 credit-hours)</a:t>
            </a:r>
          </a:p>
          <a:p>
            <a:pPr lvl="1"/>
            <a:r>
              <a:rPr lang="en-US" sz="1800" dirty="0" smtClean="0"/>
              <a:t>Presentation at professional conference</a:t>
            </a:r>
          </a:p>
          <a:p>
            <a:pPr lvl="1"/>
            <a:r>
              <a:rPr lang="en-US" sz="1800" dirty="0" smtClean="0"/>
              <a:t>Acceptance for publication in scientific journal</a:t>
            </a:r>
          </a:p>
          <a:p>
            <a:pPr lvl="1"/>
            <a:r>
              <a:rPr lang="en-US" sz="1800" dirty="0" smtClean="0"/>
              <a:t>Successful dissertation defense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GRE or GMAT </a:t>
            </a:r>
            <a:r>
              <a:rPr lang="en-US" sz="2000" i="1" dirty="0" smtClean="0">
                <a:solidFill>
                  <a:schemeClr val="tx1"/>
                </a:solidFill>
              </a:rPr>
              <a:t>not </a:t>
            </a:r>
            <a:r>
              <a:rPr lang="en-US" sz="2000" dirty="0" smtClean="0">
                <a:solidFill>
                  <a:schemeClr val="tx1"/>
                </a:solidFill>
              </a:rPr>
              <a:t>required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PhD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Master’s program met in person every other week for two consecutive nights (4:30 – 7:30 Wednesdays and Thursdays)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Great camaraderie with fellow employees/classmates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Immediate </a:t>
            </a:r>
            <a:r>
              <a:rPr lang="en-US" sz="2000" dirty="0" smtClean="0">
                <a:solidFill>
                  <a:schemeClr val="tx1"/>
                </a:solidFill>
              </a:rPr>
              <a:t>application in the workplace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Minimal disruptions to work and family life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During Master’s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Called accelerated for a reason!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First 15 months required full-day sessions every Saturday</a:t>
            </a:r>
          </a:p>
          <a:p>
            <a:pPr lvl="1"/>
            <a:r>
              <a:rPr lang="en-US" sz="1800" dirty="0" smtClean="0"/>
              <a:t>Sundays mainly spent doing homework</a:t>
            </a:r>
          </a:p>
          <a:p>
            <a:pPr lvl="1"/>
            <a:r>
              <a:rPr lang="en-US" sz="1800" dirty="0" smtClean="0"/>
              <a:t>Significant reading and prep-work throughout the week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Independent research phase less intense (at least for me)</a:t>
            </a:r>
          </a:p>
          <a:p>
            <a:pPr lvl="1"/>
            <a:r>
              <a:rPr lang="en-US" sz="1800" dirty="0" smtClean="0"/>
              <a:t>Schedule largely driven by external influences (conference timing and publication timelines)</a:t>
            </a:r>
          </a:p>
          <a:p>
            <a:pPr lvl="1"/>
            <a:r>
              <a:rPr lang="en-US" sz="1800" dirty="0" smtClean="0"/>
              <a:t>Meetings with advisors held about every 6 weeks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Required dedication of student </a:t>
            </a:r>
            <a:r>
              <a:rPr lang="en-US" sz="2000" i="1" dirty="0" smtClean="0">
                <a:solidFill>
                  <a:schemeClr val="tx1"/>
                </a:solidFill>
              </a:rPr>
              <a:t>and</a:t>
            </a:r>
            <a:r>
              <a:rPr lang="en-US" sz="2000" dirty="0" smtClean="0">
                <a:solidFill>
                  <a:schemeClr val="tx1"/>
                </a:solidFill>
              </a:rPr>
              <a:t> family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“Life” During PhD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Master’s program provided me with essential SE tools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Confidently and competently led engineering efforts for nuclear weapon infrastructure program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Promoted within the company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PhD program provided me with in-depth, cutting-edge skill set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Interfaced with and provided direction to other PhDs (engineers and scientists) working on V-22 Osprey program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Enabled career move to applied medical research organization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After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Application information and course descriptions can be found here: </a:t>
            </a:r>
            <a:r>
              <a:rPr lang="en-US" sz="1800" u="sng" dirty="0" smtClean="0">
                <a:solidFill>
                  <a:schemeClr val="tx1"/>
                </a:solidFill>
                <a:hlinkClick r:id="rId2"/>
              </a:rPr>
              <a:t>http://nearyou.gwu.edu/em-dl/index.html</a:t>
            </a:r>
            <a:endParaRPr lang="en-US" sz="1800" u="sng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Additional questions should be directed to: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Tammy Miller, Senior Marketing &amp; Recruitment Specialist 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u="sng" dirty="0" smtClean="0">
                <a:solidFill>
                  <a:schemeClr val="tx1"/>
                </a:solidFill>
                <a:hlinkClick r:id="rId3"/>
              </a:rPr>
              <a:t>twm@gwu.edu</a:t>
            </a:r>
            <a:r>
              <a:rPr lang="en-US" sz="2000" dirty="0" smtClean="0">
                <a:solidFill>
                  <a:schemeClr val="tx1"/>
                </a:solidFill>
              </a:rPr>
              <a:t> or (757) 269-2209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 can be reached at: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  <a:hlinkClick r:id="rId4"/>
              </a:rPr>
              <a:t>dr.john.n.wood@gmail.com</a:t>
            </a:r>
            <a:r>
              <a:rPr lang="en-US" sz="2000" dirty="0" smtClean="0">
                <a:solidFill>
                  <a:schemeClr val="tx1"/>
                </a:solidFill>
              </a:rPr>
              <a:t> or (760) 659-0115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GW_Photography_Campus_0</Template>
  <TotalTime>199</TotalTime>
  <Words>439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Book Antiqua</vt:lpstr>
      <vt:lpstr>Calibri</vt:lpstr>
      <vt:lpstr>Custom Design</vt:lpstr>
      <vt:lpstr>Engineering Management &amp; Systems Engineering</vt:lpstr>
      <vt:lpstr>About me…</vt:lpstr>
      <vt:lpstr>Programs Offered</vt:lpstr>
      <vt:lpstr>Grad Cert &amp; Master’s Program</vt:lpstr>
      <vt:lpstr>PhD Program</vt:lpstr>
      <vt:lpstr>Life During Master’s Program</vt:lpstr>
      <vt:lpstr>“Life” During PhD Program</vt:lpstr>
      <vt:lpstr>Life After </vt:lpstr>
      <vt:lpstr>Additional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Management &amp; Systems Engineering</dc:title>
  <dc:creator>John</dc:creator>
  <cp:lastModifiedBy>jim gottfried</cp:lastModifiedBy>
  <cp:revision>8</cp:revision>
  <dcterms:created xsi:type="dcterms:W3CDTF">2013-07-14T16:32:52Z</dcterms:created>
  <dcterms:modified xsi:type="dcterms:W3CDTF">2013-07-17T16:58:21Z</dcterms:modified>
</cp:coreProperties>
</file>