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315" r:id="rId5"/>
  </p:sldMasterIdLst>
  <p:notesMasterIdLst>
    <p:notesMasterId r:id="rId26"/>
  </p:notesMasterIdLst>
  <p:sldIdLst>
    <p:sldId id="356" r:id="rId6"/>
    <p:sldId id="325" r:id="rId7"/>
    <p:sldId id="329" r:id="rId8"/>
    <p:sldId id="327" r:id="rId9"/>
    <p:sldId id="357" r:id="rId10"/>
    <p:sldId id="328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2" r:id="rId22"/>
    <p:sldId id="330" r:id="rId23"/>
    <p:sldId id="326" r:id="rId24"/>
    <p:sldId id="34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B41E22"/>
    <a:srgbClr val="00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14" y="72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2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E37A18-99CD-46B3-9BFB-2CD6BE80709B}" type="datetime1">
              <a:rPr lang="fr-FR"/>
              <a:pPr/>
              <a:t>15/04/2015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CBA833-9D5A-442D-ABBC-55610D04BBA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699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576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COSELogo_transparen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5229225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336550" y="0"/>
            <a:ext cx="153988" cy="5334000"/>
            <a:chOff x="216" y="0"/>
            <a:chExt cx="93" cy="3244"/>
          </a:xfrm>
        </p:grpSpPr>
        <p:sp>
          <p:nvSpPr>
            <p:cNvPr id="6" name="Line 9"/>
            <p:cNvSpPr>
              <a:spLocks noChangeShapeType="1"/>
            </p:cNvSpPr>
            <p:nvPr userDrawn="1"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 userDrawn="1"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 userDrawn="1"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2622550" y="6400800"/>
            <a:ext cx="6521450" cy="127000"/>
            <a:chOff x="1652" y="4032"/>
            <a:chExt cx="4108" cy="80"/>
          </a:xfrm>
        </p:grpSpPr>
        <p:sp>
          <p:nvSpPr>
            <p:cNvPr id="10" name="Line 13"/>
            <p:cNvSpPr>
              <a:spLocks noChangeShapeType="1"/>
            </p:cNvSpPr>
            <p:nvPr userDrawn="1"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 userDrawn="1"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5"/>
            <p:cNvSpPr>
              <a:spLocks noChangeShapeType="1"/>
            </p:cNvSpPr>
            <p:nvPr userDrawn="1"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 rot="5400000">
            <a:off x="52347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0" y="401638"/>
            <a:ext cx="9156700" cy="93662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6E800-1DC3-4064-9CDF-C12B33E52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B05CB-6F2F-487E-A2E4-9BE3C436B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6111A-449A-4C73-90FA-C4C8C36B4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B9B9F-BCEC-4AB0-B43F-1951F5972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C336B-E089-474D-9FAD-09DED89D5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12C30-4992-4CC6-8E73-FCED23845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0F973-A84A-4E12-9081-3686182A4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B1D23-ABB5-482F-9661-8079978BBE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1D928-FDD2-4CC5-A3A7-EA9CA47226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C8D79-8494-42D6-AF5A-10E686D771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86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June 2007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865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86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713A302-B21E-4A74-B6DD-C9B7CEB545F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42900" y="0"/>
            <a:ext cx="147638" cy="5791200"/>
            <a:chOff x="216" y="0"/>
            <a:chExt cx="93" cy="3648"/>
          </a:xfrm>
        </p:grpSpPr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16" y="0"/>
              <a:ext cx="0" cy="3648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9"/>
            <p:cNvSpPr>
              <a:spLocks noChangeShapeType="1"/>
            </p:cNvSpPr>
            <p:nvPr/>
          </p:nvSpPr>
          <p:spPr bwMode="auto">
            <a:xfrm>
              <a:off x="309" y="0"/>
              <a:ext cx="0" cy="3648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10"/>
            <p:cNvSpPr>
              <a:spLocks noChangeShapeType="1"/>
            </p:cNvSpPr>
            <p:nvPr/>
          </p:nvSpPr>
          <p:spPr bwMode="auto">
            <a:xfrm>
              <a:off x="262" y="0"/>
              <a:ext cx="0" cy="3648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1447800" y="6324600"/>
            <a:ext cx="7670800" cy="127000"/>
            <a:chOff x="928" y="4032"/>
            <a:chExt cx="4832" cy="80"/>
          </a:xfrm>
        </p:grpSpPr>
        <p:sp>
          <p:nvSpPr>
            <p:cNvPr id="1034" name="Line 12"/>
            <p:cNvSpPr>
              <a:spLocks noChangeShapeType="1"/>
            </p:cNvSpPr>
            <p:nvPr/>
          </p:nvSpPr>
          <p:spPr bwMode="auto">
            <a:xfrm flipH="1">
              <a:off x="928" y="4112"/>
              <a:ext cx="4832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13"/>
            <p:cNvSpPr>
              <a:spLocks noChangeShapeType="1"/>
            </p:cNvSpPr>
            <p:nvPr/>
          </p:nvSpPr>
          <p:spPr bwMode="auto">
            <a:xfrm flipH="1">
              <a:off x="928" y="4072"/>
              <a:ext cx="4832" cy="0"/>
            </a:xfrm>
            <a:prstGeom prst="line">
              <a:avLst/>
            </a:prstGeom>
            <a:noFill/>
            <a:ln w="38100">
              <a:solidFill>
                <a:srgbClr val="003366">
                  <a:alpha val="5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Line 14"/>
            <p:cNvSpPr>
              <a:spLocks noChangeShapeType="1"/>
            </p:cNvSpPr>
            <p:nvPr/>
          </p:nvSpPr>
          <p:spPr bwMode="auto">
            <a:xfrm flipH="1">
              <a:off x="928" y="4032"/>
              <a:ext cx="4832" cy="0"/>
            </a:xfrm>
            <a:prstGeom prst="line">
              <a:avLst/>
            </a:prstGeom>
            <a:noFill/>
            <a:ln w="12700">
              <a:solidFill>
                <a:srgbClr val="9999FF">
                  <a:alpha val="50195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3" name="Picture 15" descr="INCOSELogo_transparent"/>
          <p:cNvPicPr>
            <a:picLocks noChangeAspect="1" noChangeArrowheads="1"/>
          </p:cNvPicPr>
          <p:nvPr/>
        </p:nvPicPr>
        <p:blipFill>
          <a:blip r:embed="rId13">
            <a:lum bright="20000" contrast="-20000"/>
          </a:blip>
          <a:srcRect/>
          <a:stretch>
            <a:fillRect/>
          </a:stretch>
        </p:blipFill>
        <p:spPr bwMode="auto">
          <a:xfrm>
            <a:off x="76200" y="5867400"/>
            <a:ext cx="12382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40" r:id="rId1"/>
    <p:sldLayoutId id="2147486030" r:id="rId2"/>
    <p:sldLayoutId id="2147486031" r:id="rId3"/>
    <p:sldLayoutId id="2147486032" r:id="rId4"/>
    <p:sldLayoutId id="2147486033" r:id="rId5"/>
    <p:sldLayoutId id="2147486034" r:id="rId6"/>
    <p:sldLayoutId id="2147486035" r:id="rId7"/>
    <p:sldLayoutId id="2147486036" r:id="rId8"/>
    <p:sldLayoutId id="2147486037" r:id="rId9"/>
    <p:sldLayoutId id="2147486038" r:id="rId10"/>
    <p:sldLayoutId id="214748603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i_148e362d011c0a0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i_148e362d011c0a0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Principles for Agile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Phyllis Marbach, Agile Coach</a:t>
            </a:r>
          </a:p>
          <a:p>
            <a:r>
              <a:rPr lang="en-US" sz="2400" dirty="0" smtClean="0"/>
              <a:t>The Boeing Company</a:t>
            </a:r>
          </a:p>
          <a:p>
            <a:r>
              <a:rPr lang="en-US" sz="2400" dirty="0" smtClean="0"/>
              <a:t>April 15, 2015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95339"/>
            <a:ext cx="6562725" cy="41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857" y="228600"/>
            <a:ext cx="86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 Build projects around motivated individuals.  Give them the environment and support they need, and trust them to get the job done. [Beck 2001]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105400"/>
            <a:ext cx="3587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changes [Marbach 2015]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95339"/>
            <a:ext cx="6562725" cy="41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857" y="228600"/>
            <a:ext cx="86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 The most efficient and effective method of conveying information to and within a delivery team is face-to-face conversation. [Beck 2001]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10000"/>
            <a:ext cx="358794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most efficient and effective method of conveying information to and within a delivery team is </a:t>
            </a:r>
            <a:r>
              <a:rPr lang="en-US" u="sng" dirty="0" smtClean="0"/>
              <a:t>personal</a:t>
            </a:r>
            <a:r>
              <a:rPr lang="en-US" dirty="0" smtClean="0"/>
              <a:t> </a:t>
            </a:r>
            <a:r>
              <a:rPr lang="en-US" strike="sngStrike" dirty="0" smtClean="0"/>
              <a:t>face-to-face </a:t>
            </a:r>
            <a:r>
              <a:rPr lang="en-US" dirty="0" smtClean="0"/>
              <a:t>conversation. [Marbach 2015]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95339"/>
            <a:ext cx="6562725" cy="41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857" y="228600"/>
            <a:ext cx="869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  Working software is the primary measure of progress. [Beck 2001]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733800"/>
            <a:ext cx="358794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Working </a:t>
            </a:r>
            <a:r>
              <a:rPr lang="en-US" u="sng" dirty="0" smtClean="0"/>
              <a:t>capabilities are</a:t>
            </a:r>
            <a:r>
              <a:rPr lang="en-US" dirty="0" smtClean="0"/>
              <a:t> </a:t>
            </a:r>
            <a:r>
              <a:rPr lang="en-US" strike="sngStrike" dirty="0" smtClean="0"/>
              <a:t>software is</a:t>
            </a:r>
            <a:r>
              <a:rPr lang="en-US" dirty="0" smtClean="0"/>
              <a:t> the primary measure of progress. [Marbach 2015]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95339"/>
            <a:ext cx="6562725" cy="41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857" y="228600"/>
            <a:ext cx="86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 Agile processes promote sustainable development.  The sponsors, developers, and users should be able to maintain a constant pace indefinitely. [Beck 2001]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733800"/>
            <a:ext cx="358794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Agile processes promote sustainable </a:t>
            </a:r>
            <a:r>
              <a:rPr lang="en-US" u="sng" dirty="0" smtClean="0"/>
              <a:t>delivery</a:t>
            </a:r>
            <a:r>
              <a:rPr lang="en-US" dirty="0" smtClean="0"/>
              <a:t> </a:t>
            </a:r>
            <a:r>
              <a:rPr lang="en-US" strike="sngStrike" dirty="0" smtClean="0"/>
              <a:t>development</a:t>
            </a:r>
            <a:r>
              <a:rPr lang="en-US" dirty="0" smtClean="0"/>
              <a:t>.  The sponsors, developers, and users should be </a:t>
            </a:r>
            <a:r>
              <a:rPr lang="en-US" u="sng" dirty="0" smtClean="0"/>
              <a:t>engaged and </a:t>
            </a:r>
            <a:r>
              <a:rPr lang="en-US" dirty="0" smtClean="0"/>
              <a:t>able to maintain a constant pace to the project completion </a:t>
            </a:r>
            <a:r>
              <a:rPr lang="en-US" strike="sngStrike" dirty="0" smtClean="0"/>
              <a:t>indefinitely</a:t>
            </a:r>
            <a:r>
              <a:rPr lang="en-US" dirty="0" smtClean="0"/>
              <a:t>. [Marbach 2015]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95339"/>
            <a:ext cx="6562725" cy="41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857" y="228600"/>
            <a:ext cx="86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  Continuous attention to technical excellence and good design enhances agility. [Beck 2001]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733800"/>
            <a:ext cx="3587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change. [Marbach 2015]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95339"/>
            <a:ext cx="6562725" cy="41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857" y="228600"/>
            <a:ext cx="86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  Simplicity “the art of maximizing the amount of work not done” is essential. [Beck 2001]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032879"/>
            <a:ext cx="29718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Simplicity “the art of maximizing the amount of work not done” is essential, </a:t>
            </a:r>
            <a:r>
              <a:rPr lang="en-US" u="sng" dirty="0" smtClean="0"/>
              <a:t>especially within the implementation team.  A truly agile development project does not force </a:t>
            </a:r>
            <a:r>
              <a:rPr lang="en-US" u="sng" dirty="0" err="1" smtClean="0"/>
              <a:t>artifical</a:t>
            </a:r>
            <a:r>
              <a:rPr lang="en-US" u="sng" dirty="0" smtClean="0"/>
              <a:t> reporting and process requirements on the implementation team</a:t>
            </a:r>
            <a:r>
              <a:rPr lang="en-US" dirty="0" smtClean="0"/>
              <a:t>. [Marbach 2015]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95339"/>
            <a:ext cx="6562725" cy="41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857" y="228600"/>
            <a:ext cx="86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  The best architectures, requirements, and designs emerge from self-organizing teams. [Beck 2001]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057" y="3429000"/>
            <a:ext cx="290214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best architectures, requirements, and designs emerge from self-organizing teams, </a:t>
            </a:r>
            <a:r>
              <a:rPr lang="en-US" u="sng" dirty="0" smtClean="0"/>
              <a:t>based on a minimal set of guiding principles</a:t>
            </a:r>
            <a:r>
              <a:rPr lang="en-US" dirty="0" smtClean="0"/>
              <a:t>. [Marbach 2015]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76"/>
            <a:ext cx="6562725" cy="41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857" y="533400"/>
            <a:ext cx="86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12.  At regular intervals, the team reflects on how to become more effective, then tunes and adjusts its behavior accordingly. [Beck 2001]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1" y="4538737"/>
            <a:ext cx="2971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 change. [Marbach 2015]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1295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6" charset="-128"/>
                <a:cs typeface="+mn-cs"/>
              </a:rPr>
              <a:t>April 2015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-106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Principles for Agile Development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2007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F973-A84A-4E12-9081-3686182A470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46" y="1066800"/>
            <a:ext cx="884255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/>
              </a:rPr>
              <a:t>Principles for Agile Development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525963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cs typeface="Arial"/>
              </a:rPr>
              <a:t>Provide a Foundation for Working Together </a:t>
            </a:r>
          </a:p>
          <a:p>
            <a:r>
              <a:rPr lang="en-US" dirty="0" smtClean="0"/>
              <a:t>Re-enforce the five scrum values</a:t>
            </a:r>
          </a:p>
          <a:p>
            <a:pPr lvl="1"/>
            <a:r>
              <a:rPr lang="en-US" dirty="0" smtClean="0"/>
              <a:t>Commit to the goal</a:t>
            </a:r>
          </a:p>
          <a:p>
            <a:pPr lvl="1"/>
            <a:r>
              <a:rPr lang="en-US" dirty="0" smtClean="0"/>
              <a:t>Focus on the work that has been committed to</a:t>
            </a:r>
          </a:p>
          <a:p>
            <a:pPr lvl="1"/>
            <a:r>
              <a:rPr lang="en-US" dirty="0" smtClean="0"/>
              <a:t>Respect each other</a:t>
            </a:r>
          </a:p>
          <a:p>
            <a:pPr lvl="1"/>
            <a:r>
              <a:rPr lang="en-US" dirty="0" smtClean="0"/>
              <a:t>Openness with communication</a:t>
            </a:r>
          </a:p>
          <a:p>
            <a:pPr lvl="1"/>
            <a:r>
              <a:rPr lang="en-US" dirty="0" smtClean="0"/>
              <a:t>Courage to commit, to focus, to be open and expect respect.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9144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/>
              </a:rPr>
              <a:t>Principles for Agile Development</a:t>
            </a:r>
            <a:endParaRPr lang="en-US" sz="3200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does the:</a:t>
            </a:r>
          </a:p>
          <a:p>
            <a:pPr marL="968375" lvl="1" indent="-511175">
              <a:buFont typeface="Arial" pitchFamily="34" charset="0"/>
              <a:buChar char="•"/>
            </a:pPr>
            <a:r>
              <a:rPr lang="en-US" dirty="0" smtClean="0"/>
              <a:t>Manifesto for Agile Software Development [Beck 2001] and the</a:t>
            </a:r>
          </a:p>
          <a:p>
            <a:pPr marL="968375" lvl="1" indent="-511175">
              <a:buFont typeface="Arial" pitchFamily="34" charset="0"/>
              <a:buChar char="•"/>
            </a:pPr>
            <a:r>
              <a:rPr lang="en-US" dirty="0" smtClean="0"/>
              <a:t>Principles behind the Agile Manifesto</a:t>
            </a:r>
          </a:p>
          <a:p>
            <a:pPr marL="512762" indent="-511175"/>
            <a:r>
              <a:rPr lang="en-US" dirty="0" smtClean="0"/>
              <a:t>Apply to systems, large programs with multiple teams of development, or systems engineers?</a:t>
            </a:r>
          </a:p>
          <a:p>
            <a:pPr marL="512762" indent="-511175"/>
            <a:endParaRPr lang="en-US" dirty="0" smtClean="0"/>
          </a:p>
          <a:p>
            <a:r>
              <a:rPr lang="en-US" dirty="0" smtClean="0"/>
              <a:t>These principles are for:</a:t>
            </a:r>
          </a:p>
          <a:p>
            <a:pPr marL="914400" indent="-450850">
              <a:buFont typeface="Arial" pitchFamily="34" charset="0"/>
              <a:buChar char="•"/>
            </a:pPr>
            <a:r>
              <a:rPr lang="en-US" dirty="0" smtClean="0"/>
              <a:t>Cross-functional teams that include systems and software engineers working on customer “pull” projects to produce software products</a:t>
            </a:r>
          </a:p>
          <a:p>
            <a:pPr marL="914400" indent="-450850">
              <a:buFont typeface="Arial" pitchFamily="34" charset="0"/>
              <a:buChar char="•"/>
            </a:pPr>
            <a:r>
              <a:rPr lang="en-US" dirty="0" smtClean="0"/>
              <a:t>Programs with hardware development and software development</a:t>
            </a:r>
          </a:p>
          <a:p>
            <a:endParaRPr lang="en-US" dirty="0" smtClean="0"/>
          </a:p>
          <a:p>
            <a:r>
              <a:rPr lang="en-US" dirty="0" smtClean="0"/>
              <a:t>Help produce products more affordably in today’s global marketplace</a:t>
            </a:r>
          </a:p>
          <a:p>
            <a:r>
              <a:rPr lang="en-US" dirty="0" smtClean="0"/>
              <a:t>Provide a foundation for working together to develop high-value capabilities iteratively.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111A-449A-4C73-90FA-C4C8C36B46D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81819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2895600" y="1981200"/>
            <a:ext cx="3048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86400" y="3581400"/>
            <a:ext cx="3048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00400" y="5105400"/>
            <a:ext cx="3048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5800" y="3505200"/>
            <a:ext cx="3048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Manifesto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F973-A84A-4E12-9081-3686182A470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76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are uncovering better ways of developing software by doing it and helping others do it.  Through this work we have come to value:</a:t>
            </a:r>
          </a:p>
          <a:p>
            <a:r>
              <a:rPr lang="en-US" sz="2400" dirty="0" smtClean="0"/>
              <a:t> </a:t>
            </a:r>
          </a:p>
          <a:p>
            <a:pPr algn="ctr"/>
            <a:r>
              <a:rPr lang="en-US" sz="2400" u="sng" dirty="0" smtClean="0"/>
              <a:t>Individuals and interactions </a:t>
            </a:r>
            <a:r>
              <a:rPr lang="en-US" sz="2400" dirty="0" smtClean="0"/>
              <a:t>over processes and tools</a:t>
            </a:r>
          </a:p>
          <a:p>
            <a:pPr algn="ctr"/>
            <a:r>
              <a:rPr lang="en-US" sz="2400" u="sng" dirty="0" smtClean="0"/>
              <a:t>Working software </a:t>
            </a:r>
            <a:r>
              <a:rPr lang="en-US" sz="2400" dirty="0" smtClean="0"/>
              <a:t>over comprehensive documentation</a:t>
            </a:r>
          </a:p>
          <a:p>
            <a:pPr algn="ctr"/>
            <a:r>
              <a:rPr lang="en-US" sz="2400" u="sng" dirty="0" smtClean="0"/>
              <a:t>Customer collaboration </a:t>
            </a:r>
            <a:r>
              <a:rPr lang="en-US" sz="2400" dirty="0" smtClean="0"/>
              <a:t>over contract negotiation</a:t>
            </a:r>
          </a:p>
          <a:p>
            <a:pPr algn="ctr"/>
            <a:r>
              <a:rPr lang="en-US" sz="2400" u="sng" dirty="0" smtClean="0"/>
              <a:t>Responding to change </a:t>
            </a:r>
            <a:r>
              <a:rPr lang="en-US" sz="2400" dirty="0" smtClean="0"/>
              <a:t>over following a plan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That is, while there is value in the items on the right, we value the items on the left more.”[Beck, 2001]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18" name="Picture 17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" y="533400"/>
            <a:ext cx="7086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ube 18"/>
          <p:cNvSpPr/>
          <p:nvPr/>
        </p:nvSpPr>
        <p:spPr bwMode="auto">
          <a:xfrm>
            <a:off x="7924800" y="2743200"/>
            <a:ext cx="1063752" cy="990600"/>
          </a:xfrm>
          <a:prstGeom prst="cub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Potentially Deliverable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latin typeface="Arial" charset="0"/>
              </a:rPr>
              <a:t>Product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ight Brace 20"/>
          <p:cNvSpPr/>
          <p:nvPr/>
        </p:nvSpPr>
        <p:spPr bwMode="auto">
          <a:xfrm>
            <a:off x="7391400" y="1219200"/>
            <a:ext cx="457200" cy="4191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086600" cy="811305"/>
          </a:xfrm>
        </p:spPr>
        <p:txBody>
          <a:bodyPr/>
          <a:lstStyle/>
          <a:p>
            <a:pPr algn="ctr"/>
            <a:r>
              <a:rPr lang="en-US" sz="4000" dirty="0" smtClean="0"/>
              <a:t>Agile SE Framework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715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The Role of Systems Engineering in Large Scale Agile Projects, July 2014 Insight, Phyllis Marbach, Larri Rosser, Gundars Osvalds,  David Lempia, </a:t>
            </a:r>
            <a:endParaRPr lang="en-US" sz="14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F973-A84A-4E12-9081-3686182A470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143000" y="152400"/>
            <a:ext cx="7086600" cy="81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ＭＳ Ｐゴシック" pitchFamily="-106" charset="-128"/>
                <a:cs typeface="ＭＳ Ｐゴシック" pitchFamily="-106" charset="-128"/>
              </a:rPr>
              <a:t>Five Levels of Planning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7010400" y="6586260"/>
            <a:ext cx="2133600" cy="27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E23D36-2FCB-4BFE-A35E-146FA4D645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5833520" cy="365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685800" y="3124200"/>
            <a:ext cx="4032250" cy="3048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Vision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Roadmap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Release Planning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Iteration Planning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Daily Scrums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657" y="152400"/>
            <a:ext cx="86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Our highest priority is to satisfy the customer through early and continuous delivery of valuable software [Beck 2001]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0657" y="5715000"/>
            <a:ext cx="86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trike="sngStrike" dirty="0" smtClean="0"/>
              <a:t>Our highest priority is to </a:t>
            </a:r>
            <a:r>
              <a:rPr lang="en-US" dirty="0" smtClean="0"/>
              <a:t>First satisfy the </a:t>
            </a:r>
            <a:r>
              <a:rPr lang="en-US" strike="sngStrike" dirty="0" smtClean="0"/>
              <a:t>customer</a:t>
            </a:r>
            <a:r>
              <a:rPr lang="en-US" dirty="0" smtClean="0"/>
              <a:t> </a:t>
            </a:r>
            <a:r>
              <a:rPr lang="en-US" u="sng" dirty="0" smtClean="0"/>
              <a:t>stakeholder(s)</a:t>
            </a:r>
            <a:r>
              <a:rPr lang="en-US" dirty="0" smtClean="0"/>
              <a:t> through early and continuous delivery of valuable </a:t>
            </a:r>
            <a:r>
              <a:rPr lang="en-US" u="sng" dirty="0" smtClean="0"/>
              <a:t>capabilities</a:t>
            </a:r>
            <a:r>
              <a:rPr lang="en-US" dirty="0" smtClean="0"/>
              <a:t> </a:t>
            </a:r>
            <a:r>
              <a:rPr lang="en-US" strike="sngStrike" dirty="0" smtClean="0"/>
              <a:t>software</a:t>
            </a:r>
            <a:r>
              <a:rPr lang="en-US" dirty="0" smtClean="0"/>
              <a:t> [Marbach 2015]</a:t>
            </a:r>
            <a:endParaRPr lang="en-US" dirty="0"/>
          </a:p>
        </p:txBody>
      </p:sp>
      <p:pic>
        <p:nvPicPr>
          <p:cNvPr id="7" name="Picture 6" descr="Inline image 1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66800" y="762000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be 7"/>
          <p:cNvSpPr/>
          <p:nvPr/>
        </p:nvSpPr>
        <p:spPr bwMode="auto">
          <a:xfrm>
            <a:off x="7924800" y="2743200"/>
            <a:ext cx="1063752" cy="990600"/>
          </a:xfrm>
          <a:prstGeom prst="cub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Potentially Deliverable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latin typeface="Arial" charset="0"/>
              </a:rPr>
              <a:t>Product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7391400" y="1219200"/>
            <a:ext cx="457200" cy="4191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95339"/>
            <a:ext cx="6562725" cy="41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857" y="228600"/>
            <a:ext cx="86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Welcome changing requirements, even late in development.  Agile processes harness change for the customer’s competitive advantage. [Beck 2001]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876800"/>
            <a:ext cx="838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Welcome changing </a:t>
            </a:r>
            <a:r>
              <a:rPr lang="en-US" u="sng" dirty="0" smtClean="0"/>
              <a:t>Plan for evolving </a:t>
            </a:r>
            <a:r>
              <a:rPr lang="en-US" dirty="0" smtClean="0"/>
              <a:t>requirements</a:t>
            </a:r>
            <a:r>
              <a:rPr lang="en-US" u="sng" dirty="0" smtClean="0"/>
              <a:t>, and retain as much flexibility as is valuable throughout</a:t>
            </a:r>
            <a:r>
              <a:rPr lang="en-US" dirty="0" smtClean="0"/>
              <a:t> </a:t>
            </a:r>
            <a:r>
              <a:rPr lang="en-US" strike="sngStrike" dirty="0" smtClean="0"/>
              <a:t>even late in </a:t>
            </a:r>
            <a:r>
              <a:rPr lang="en-US" dirty="0" smtClean="0"/>
              <a:t>development </a:t>
            </a:r>
            <a:r>
              <a:rPr lang="en-US" strike="sngStrike" dirty="0" smtClean="0"/>
              <a:t>Agile processes harness </a:t>
            </a:r>
            <a:r>
              <a:rPr lang="en-US" dirty="0" smtClean="0"/>
              <a:t>especially when change leads to a </a:t>
            </a:r>
            <a:r>
              <a:rPr lang="en-US" strike="sngStrike" dirty="0" smtClean="0"/>
              <a:t>for the customer’s </a:t>
            </a:r>
            <a:r>
              <a:rPr lang="en-US" dirty="0" smtClean="0"/>
              <a:t>competitive advantage. [Marbach 2015]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95339"/>
            <a:ext cx="6562725" cy="41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857" y="228600"/>
            <a:ext cx="86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 Deliver working software frequently, from a couple of weeks to a couple of months, with a preference to the shorter timescale. [Beck 2001]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733800"/>
            <a:ext cx="358794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Deliver working </a:t>
            </a:r>
            <a:r>
              <a:rPr lang="en-US" u="sng" dirty="0" smtClean="0"/>
              <a:t>capabilities </a:t>
            </a:r>
            <a:r>
              <a:rPr lang="en-US" strike="sngStrike" dirty="0" smtClean="0"/>
              <a:t>software</a:t>
            </a:r>
            <a:r>
              <a:rPr lang="en-US" dirty="0" smtClean="0"/>
              <a:t> frequently, from a couple of weeks to a couple of months, with a preference to the shorter timescale. [Marbach 2015]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95339"/>
            <a:ext cx="6562725" cy="411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A11DE7-64DC-461F-AEA6-C31FFDF61D9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857" y="228600"/>
            <a:ext cx="86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 Business people and developers must work together daily throughout the project. [Beck 2001]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733800"/>
            <a:ext cx="358794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Business </a:t>
            </a:r>
            <a:r>
              <a:rPr lang="en-US" u="sng" dirty="0" smtClean="0"/>
              <a:t>personnel, customers or their advocates, and implementers </a:t>
            </a:r>
            <a:r>
              <a:rPr lang="en-US" strike="sngStrike" dirty="0" smtClean="0"/>
              <a:t>people and developers</a:t>
            </a:r>
            <a:r>
              <a:rPr lang="en-US" dirty="0" smtClean="0"/>
              <a:t> must work together daily throughout the project. [Marbach 2015]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865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April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NCOSE">
  <a:themeElements>
    <a:clrScheme name="INC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CO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C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CO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CO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CO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CO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CO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CO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CO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CO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CO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CO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CO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B611D22F54C4FB7210923A4792FC1" ma:contentTypeVersion="0" ma:contentTypeDescription="Create a new document." ma:contentTypeScope="" ma:versionID="2decb572a68c4fb09a77d97d0c649364">
  <xsd:schema xmlns:xsd="http://www.w3.org/2001/XMLSchema" xmlns:p="http://schemas.microsoft.com/office/2006/metadata/properties" xmlns:ns2="1D614BEE-F522-4F4C-B721-0923A4792FC1" targetNamespace="http://schemas.microsoft.com/office/2006/metadata/properties" ma:root="true" ma:fieldsID="4a8bb13cbe92886a28917f7eb39d3498" ns2:_="">
    <xsd:import namespace="1D614BEE-F522-4F4C-B721-0923A4792FC1"/>
    <xsd:element name="properties">
      <xsd:complexType>
        <xsd:sequence>
          <xsd:element name="documentManagement">
            <xsd:complexType>
              <xsd:all>
                <xsd:element ref="ns2:Descriptive_x0020_Title"/>
                <xsd:element ref="ns2:Short_x0020_Description"/>
                <xsd:element ref="ns2:Author_x0028_s_x0029_"/>
                <xsd:element ref="ns2:Publication_x0020_Date" minOccurs="0"/>
                <xsd:element ref="ns2:Keywords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D614BEE-F522-4F4C-B721-0923A4792FC1" elementFormDefault="qualified">
    <xsd:import namespace="http://schemas.microsoft.com/office/2006/documentManagement/types"/>
    <xsd:element name="Descriptive_x0020_Title" ma:index="8" ma:displayName="Descriptive Title" ma:description="e.g. Metrics Primer v 1.0" ma:internalName="Descriptive_x0020_Title">
      <xsd:simpleType>
        <xsd:restriction base="dms:Text">
          <xsd:maxLength value="255"/>
        </xsd:restriction>
      </xsd:simpleType>
    </xsd:element>
    <xsd:element name="Short_x0020_Description" ma:index="9" ma:displayName="Short Description" ma:description="e.g. The Metrics Primer defines the basic concepts behind measurement and provides the background knowledge needed to prepare you to set up a measurement program." ma:internalName="Short_x0020_Description">
      <xsd:simpleType>
        <xsd:restriction base="dms:Note"/>
      </xsd:simpleType>
    </xsd:element>
    <xsd:element name="Author_x0028_s_x0029_" ma:index="10" ma:displayName="Author(s)" ma:description="Enter the individual's name (Jane Doe), the group's name (Measurement Working Group), or N/A" ma:internalName="Author_x0028_s_x0029_">
      <xsd:simpleType>
        <xsd:restriction base="dms:Text">
          <xsd:maxLength value="255"/>
        </xsd:restriction>
      </xsd:simpleType>
    </xsd:element>
    <xsd:element name="Publication_x0020_Date" ma:index="11" nillable="true" ma:displayName="Publication Date" ma:default="[today]" ma:format="DateOnly" ma:internalName="Publication_x0020_Date">
      <xsd:simpleType>
        <xsd:restriction base="dms:DateTime"/>
      </xsd:simpleType>
    </xsd:element>
    <xsd:element name="Keywords0" ma:index="12" nillable="true" ma:displayName="Keywords" ma:description="e.g. metrics measurement primer" ma:internalName="Keywords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Keywords0 xmlns="1D614BEE-F522-4F4C-B721-0923A4792FC1" xsi:nil="true"/>
    <Author_x0028_s_x0029_ xmlns="1D614BEE-F522-4F4C-B721-0923A4792FC1">Christine Kowalski</Author_x0028_s_x0029_>
    <Publication_x0020_Date xmlns="1D614BEE-F522-4F4C-B721-0923A4792FC1">2012-01-30T08:00:00+00:00</Publication_x0020_Date>
    <Descriptive_x0020_Title xmlns="1D614BEE-F522-4F4C-B721-0923A4792FC1">IW12 Quad Chart</Descriptive_x0020_Title>
    <Short_x0020_Description xmlns="1D614BEE-F522-4F4C-B721-0923A4792FC1">IW12 Quad Chart</Short_x0020_Description>
  </documentManagement>
</p:properties>
</file>

<file path=customXml/itemProps1.xml><?xml version="1.0" encoding="utf-8"?>
<ds:datastoreItem xmlns:ds="http://schemas.openxmlformats.org/officeDocument/2006/customXml" ds:itemID="{81A8CB73-67BD-4ADB-96B3-A0F269694ED4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A270E9D-169F-41ED-AC64-51117A5435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614BEE-F522-4F4C-B721-0923A4792FC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DAE41A2-3E7C-4F94-9420-8852244ECE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07BF3C7-0B09-4035-86C6-BDD3DF9C46FA}">
  <ds:schemaRefs>
    <ds:schemaRef ds:uri="http://purl.org/dc/elements/1.1/"/>
    <ds:schemaRef ds:uri="http://schemas.microsoft.com/office/2006/metadata/properties"/>
    <ds:schemaRef ds:uri="1D614BEE-F522-4F4C-B721-0923A4792FC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5677</TotalTime>
  <Words>854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2_INCOSE</vt:lpstr>
      <vt:lpstr>Principles for Agile Development</vt:lpstr>
      <vt:lpstr>Principles for Agile Development</vt:lpstr>
      <vt:lpstr>Agile Manifesto</vt:lpstr>
      <vt:lpstr>Agile SE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for Agile Development</vt:lpstr>
      <vt:lpstr>Principles for Agile Development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IW12 Quad Chart</dc:title>
  <dc:creator>Marbach, Phyllis R</dc:creator>
  <cp:lastModifiedBy>jim gottfried</cp:lastModifiedBy>
  <cp:revision>160</cp:revision>
  <cp:lastPrinted>2009-04-22T19:24:48Z</cp:lastPrinted>
  <dcterms:created xsi:type="dcterms:W3CDTF">2012-01-24T15:34:45Z</dcterms:created>
  <dcterms:modified xsi:type="dcterms:W3CDTF">2015-04-16T02:35:33Z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">
    <vt:lpwstr>Document</vt:lpwstr>
  </property>
</Properties>
</file>