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75" r:id="rId9"/>
    <p:sldId id="276" r:id="rId10"/>
    <p:sldId id="274" r:id="rId11"/>
    <p:sldId id="272" r:id="rId12"/>
    <p:sldId id="266" r:id="rId13"/>
    <p:sldId id="273" r:id="rId14"/>
    <p:sldId id="278" r:id="rId15"/>
    <p:sldId id="267" r:id="rId16"/>
    <p:sldId id="268" r:id="rId17"/>
    <p:sldId id="277" r:id="rId18"/>
    <p:sldId id="269" r:id="rId19"/>
    <p:sldId id="279" r:id="rId20"/>
    <p:sldId id="270" r:id="rId21"/>
    <p:sldId id="271" r:id="rId22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E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Objects="1">
      <p:cViewPr>
        <p:scale>
          <a:sx n="115" d="100"/>
          <a:sy n="115" d="100"/>
        </p:scale>
        <p:origin x="-720" y="72"/>
      </p:cViewPr>
      <p:guideLst>
        <p:guide orient="horz" pos="450"/>
        <p:guide orient="horz" pos="192"/>
        <p:guide orient="horz" pos="864"/>
        <p:guide pos="2847"/>
        <p:guide pos="3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164A19-7D6A-8848-83DD-E73FEA62BF7C}" type="datetime1">
              <a:rPr lang="fr-FR"/>
              <a:pPr>
                <a:defRPr/>
              </a:pPr>
              <a:t>09/07/2015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7B372D-9BC2-8E4F-A381-0CB48B327D0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959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C2EA55-628F-7242-90E7-36919C7E0FE6}" type="datetime1">
              <a:rPr lang="fr-FR"/>
              <a:pPr>
                <a:defRPr/>
              </a:pPr>
              <a:t>09/07/2015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9366E2-9E48-6447-B189-413E1703903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0537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8857"/>
            <a:ext cx="7772400" cy="14700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46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pic>
        <p:nvPicPr>
          <p:cNvPr id="4" name="Picture 3" descr="logo-tex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45" y="72008"/>
            <a:ext cx="2265735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3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EAF2B830-2E10-D041-AA16-C4BCDBB3159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658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2D7F1356-C029-994F-A2FD-E8739AC6589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1688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1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41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1049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B6295BC2-09F7-C840-B10C-CC767D399F8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727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90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907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2608AEE2-8074-7640-8C01-767B899C1AB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454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1049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36CBB160-2669-1E48-9273-CC6D7CD68F4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775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10493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FF43584C-1597-8149-A86F-5ADE1037DB5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446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1049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FCB4E7EC-1EE3-A845-9F3A-D8EBA74867F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086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F89BA364-FE2B-9B48-A8F1-DAA08FFCC93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24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111067E9-DE15-0841-8BD2-AEE40361017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435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fr-F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E2EC3571-5311-CE47-9D2F-EDDFEF536BE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760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52432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30" name="Rectangle 1"/>
          <p:cNvSpPr>
            <a:spLocks noChangeArrowheads="1"/>
          </p:cNvSpPr>
          <p:nvPr/>
        </p:nvSpPr>
        <p:spPr bwMode="auto">
          <a:xfrm>
            <a:off x="4165600" y="3198813"/>
            <a:ext cx="812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July</a:t>
            </a:r>
            <a:endParaRPr lang="fr-FR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672895" y="6402288"/>
            <a:ext cx="3007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Approved for Public Release. </a:t>
            </a:r>
          </a:p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This presentation does not contain technical data per ITAR 22 CFR parts 120-130</a:t>
            </a:r>
            <a:r>
              <a:rPr lang="en-US" sz="8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3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 Integrated Model-Based Approach to System Safety and Aircraft System Architecture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7772400" cy="1752600"/>
          </a:xfrm>
        </p:spPr>
        <p:txBody>
          <a:bodyPr/>
          <a:lstStyle/>
          <a:p>
            <a:r>
              <a:rPr lang="en-US" sz="2800" dirty="0"/>
              <a:t>Eric Villhauer – Systems </a:t>
            </a:r>
            <a:r>
              <a:rPr lang="en-US" sz="2800" dirty="0" smtClean="0"/>
              <a:t>Engineer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Brian Jenkins – System </a:t>
            </a:r>
            <a:r>
              <a:rPr lang="en-US" sz="2800" dirty="0" smtClean="0"/>
              <a:t>Safety Engineer</a:t>
            </a:r>
          </a:p>
          <a:p>
            <a:r>
              <a:rPr lang="en-US" sz="2800" dirty="0" smtClean="0"/>
              <a:t>General Atomics Aeronautical Systems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90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The Safety Profile must</a:t>
            </a:r>
          </a:p>
          <a:p>
            <a:pPr lvl="1"/>
            <a:r>
              <a:rPr lang="en-US" sz="2600" dirty="0" smtClean="0"/>
              <a:t>Be suitable for use within a UML or SysML model</a:t>
            </a:r>
          </a:p>
          <a:p>
            <a:pPr lvl="1"/>
            <a:r>
              <a:rPr lang="en-US" sz="2600" dirty="0" smtClean="0"/>
              <a:t>Conform to an SAE ARP 4761 approach with provision for MIL-STD-882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8355" y="217256"/>
            <a:ext cx="8390355" cy="492991"/>
          </a:xfrm>
        </p:spPr>
        <p:txBody>
          <a:bodyPr/>
          <a:lstStyle/>
          <a:p>
            <a:r>
              <a:rPr lang="en-US" dirty="0" smtClean="0"/>
              <a:t>Safety Profile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5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5334000" cy="1981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&lt;&lt;Safety-Significant&gt;&gt;</a:t>
            </a:r>
          </a:p>
          <a:p>
            <a:pPr marL="457200" lvl="1" indent="0">
              <a:buNone/>
            </a:pPr>
            <a:r>
              <a:rPr lang="en-US" sz="1600" dirty="0" smtClean="0"/>
              <a:t>Indicates the element has a hazard severity </a:t>
            </a:r>
            <a:br>
              <a:rPr lang="en-US" sz="1600" dirty="0" smtClean="0"/>
            </a:br>
            <a:r>
              <a:rPr lang="en-US" sz="1600" dirty="0" smtClean="0"/>
              <a:t>consequence due to one or more associated </a:t>
            </a:r>
            <a:br>
              <a:rPr lang="en-US" sz="1600" dirty="0" smtClean="0"/>
            </a:br>
            <a:r>
              <a:rPr lang="en-US" sz="1600" dirty="0" smtClean="0"/>
              <a:t>Functional Failure Modes determined by FHA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762000" y="0"/>
            <a:ext cx="7524328" cy="914400"/>
          </a:xfrm>
        </p:spPr>
        <p:txBody>
          <a:bodyPr/>
          <a:lstStyle/>
          <a:p>
            <a:r>
              <a:rPr lang="en-US" dirty="0" smtClean="0"/>
              <a:t>Safety UML Profile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49338"/>
            <a:ext cx="3124200" cy="16938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352800" y="3031629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&lt;&lt;Functional Failure Mode&gt;&gt;</a:t>
            </a:r>
          </a:p>
          <a:p>
            <a:pPr lvl="1"/>
            <a:r>
              <a:rPr lang="en-US" sz="1600" dirty="0"/>
              <a:t>The inability of a function to perform as it is intended</a:t>
            </a:r>
          </a:p>
          <a:p>
            <a:pPr lvl="1"/>
            <a:r>
              <a:rPr lang="en-US" sz="1600" dirty="0"/>
              <a:t>Has one or more failure effects on the system in which </a:t>
            </a:r>
            <a:br>
              <a:rPr lang="en-US" sz="1600" dirty="0"/>
            </a:br>
            <a:r>
              <a:rPr lang="en-US" sz="1600" dirty="0"/>
              <a:t>a hazard severity classification is determined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0" y="2781439"/>
            <a:ext cx="3048000" cy="16979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4800" y="49530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</a:t>
            </a:r>
            <a:r>
              <a:rPr lang="en-US" dirty="0" smtClean="0"/>
              <a:t>&lt;Manifests Failure&gt;</a:t>
            </a:r>
            <a:r>
              <a:rPr lang="en-US" dirty="0"/>
              <a:t>&gt;</a:t>
            </a:r>
          </a:p>
          <a:p>
            <a:pPr lvl="1"/>
            <a:r>
              <a:rPr lang="en-US" sz="1600" dirty="0" smtClean="0"/>
              <a:t>A relation to associate a &lt;&lt;Safety-Significant&gt;&gt; functional element to its </a:t>
            </a:r>
            <a:br>
              <a:rPr lang="en-US" sz="1600" dirty="0" smtClean="0"/>
            </a:br>
            <a:r>
              <a:rPr lang="en-US" sz="1600" dirty="0" smtClean="0"/>
              <a:t>&lt;&lt;Functional Failure Mode&gt;&gt; elements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FHA Example</a:t>
            </a:r>
          </a:p>
        </p:txBody>
      </p:sp>
    </p:spTree>
    <p:extLst>
      <p:ext uri="{BB962C8B-B14F-4D97-AF65-F5344CB8AC3E}">
        <p14:creationId xmlns:p14="http://schemas.microsoft.com/office/powerpoint/2010/main" val="42707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914400"/>
          </a:xfrm>
        </p:spPr>
        <p:txBody>
          <a:bodyPr/>
          <a:lstStyle/>
          <a:p>
            <a:r>
              <a:rPr lang="en-US" sz="2400" dirty="0" smtClean="0"/>
              <a:t>Aircraft level Use Case is first assessed for top-level Failure Conditions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Use Case View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8" y="914400"/>
            <a:ext cx="8181764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34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618037"/>
            <a:ext cx="7086600" cy="2163763"/>
          </a:xfrm>
          <a:noFill/>
        </p:spPr>
        <p:txBody>
          <a:bodyPr/>
          <a:lstStyle/>
          <a:p>
            <a:r>
              <a:rPr lang="en-US" sz="2400" dirty="0" smtClean="0"/>
              <a:t>Top level safety requirements tend to be difficult to measure</a:t>
            </a:r>
          </a:p>
          <a:p>
            <a:r>
              <a:rPr lang="en-US" sz="2400" dirty="0" smtClean="0"/>
              <a:t>Use cases can provide context to system conformance to top level safety requirements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8355" y="217256"/>
            <a:ext cx="8923755" cy="492991"/>
          </a:xfrm>
        </p:spPr>
        <p:txBody>
          <a:bodyPr/>
          <a:lstStyle/>
          <a:p>
            <a:r>
              <a:rPr lang="en-US" sz="3800" dirty="0" smtClean="0"/>
              <a:t>Top Level Safety Requirements</a:t>
            </a:r>
            <a:endParaRPr lang="en-US" sz="38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126" y="914400"/>
            <a:ext cx="3729038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810000" y="2769463"/>
            <a:ext cx="7620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/>
              <a:t>&lt;&lt;refine&gt;&gt;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27191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313237"/>
            <a:ext cx="7924800" cy="2239963"/>
          </a:xfrm>
        </p:spPr>
        <p:txBody>
          <a:bodyPr/>
          <a:lstStyle/>
          <a:p>
            <a:r>
              <a:rPr lang="en-US" sz="1800" dirty="0" smtClean="0"/>
              <a:t>Aircraft Use Case is decomposed into Logical Views for each system function (MBSE process)</a:t>
            </a:r>
          </a:p>
          <a:p>
            <a:r>
              <a:rPr lang="en-US" sz="1800" dirty="0" smtClean="0"/>
              <a:t>Example shown is a conceptual aircraft pitch controller that does not reflect actual design</a:t>
            </a:r>
          </a:p>
          <a:p>
            <a:r>
              <a:rPr lang="en-US" sz="1800" dirty="0" smtClean="0"/>
              <a:t>Safety criticality of each activity will determine overall Level of Rigor / Functional Development Assurance Level (FDAL) for the </a:t>
            </a:r>
            <a:br>
              <a:rPr lang="en-US" sz="1800" dirty="0" smtClean="0"/>
            </a:br>
            <a:r>
              <a:rPr lang="en-US" sz="1800" dirty="0" smtClean="0"/>
              <a:t>“Control Aircraft Pitch” function</a:t>
            </a:r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-8355" y="187253"/>
            <a:ext cx="9144000" cy="492991"/>
          </a:xfrm>
        </p:spPr>
        <p:txBody>
          <a:bodyPr/>
          <a:lstStyle/>
          <a:p>
            <a:r>
              <a:rPr lang="en-US" sz="2800" dirty="0" smtClean="0"/>
              <a:t>Control Aircraft Pitch – Logical Behavior</a:t>
            </a:r>
            <a:endParaRPr lang="en-US" sz="2800" dirty="0"/>
          </a:p>
        </p:txBody>
      </p:sp>
      <p:pic>
        <p:nvPicPr>
          <p:cNvPr id="6" name="Picture -2097129296.jpg" descr="-2097129296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838200"/>
            <a:ext cx="41148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8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3164" y="3810000"/>
            <a:ext cx="8001000" cy="2743200"/>
          </a:xfrm>
        </p:spPr>
        <p:txBody>
          <a:bodyPr/>
          <a:lstStyle/>
          <a:p>
            <a:r>
              <a:rPr lang="en-US" sz="2200" dirty="0" smtClean="0"/>
              <a:t>Functional Failure Modes</a:t>
            </a:r>
          </a:p>
          <a:p>
            <a:pPr lvl="1"/>
            <a:r>
              <a:rPr lang="en-US" sz="1800" dirty="0" smtClean="0"/>
              <a:t>Safety analysis is performed to determine effects, severity and likelihood of each failure mode</a:t>
            </a:r>
          </a:p>
          <a:p>
            <a:r>
              <a:rPr lang="en-US" sz="2200" dirty="0" smtClean="0"/>
              <a:t>Manifests Failure</a:t>
            </a:r>
          </a:p>
          <a:p>
            <a:pPr lvl="1"/>
            <a:r>
              <a:rPr lang="en-US" sz="1800" dirty="0" smtClean="0"/>
              <a:t>Directed association that provides safety attributes</a:t>
            </a:r>
          </a:p>
          <a:p>
            <a:pPr lvl="1"/>
            <a:r>
              <a:rPr lang="en-US" sz="1800" dirty="0" smtClean="0"/>
              <a:t>Drives development assurance activities to be executed </a:t>
            </a:r>
            <a:br>
              <a:rPr lang="en-US" sz="1800" dirty="0" smtClean="0"/>
            </a:br>
            <a:r>
              <a:rPr lang="en-US" sz="1800" dirty="0" smtClean="0"/>
              <a:t>IAW ARP4754 (System Level) and </a:t>
            </a:r>
            <a:br>
              <a:rPr lang="en-US" sz="1800" dirty="0" smtClean="0"/>
            </a:br>
            <a:r>
              <a:rPr lang="en-US" sz="1800" dirty="0" smtClean="0"/>
              <a:t>DO-178 / DO-254 (SW / HW Item Level)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09836" y="70007"/>
            <a:ext cx="7524328" cy="1049338"/>
          </a:xfrm>
        </p:spPr>
        <p:txBody>
          <a:bodyPr/>
          <a:lstStyle/>
          <a:p>
            <a:r>
              <a:rPr lang="en-US" sz="2800" dirty="0" smtClean="0"/>
              <a:t>Control Aircraft Pitch – </a:t>
            </a:r>
            <a:br>
              <a:rPr lang="en-US" sz="2800" dirty="0" smtClean="0"/>
            </a:br>
            <a:r>
              <a:rPr lang="en-US" sz="2800" dirty="0" smtClean="0"/>
              <a:t>Aircraft Functional Hazard Assessment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21904"/>
            <a:ext cx="4194175" cy="2679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75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8845" y="5257800"/>
            <a:ext cx="8229600" cy="868363"/>
          </a:xfrm>
        </p:spPr>
        <p:txBody>
          <a:bodyPr/>
          <a:lstStyle/>
          <a:p>
            <a:r>
              <a:rPr lang="en-US" sz="2200" dirty="0" smtClean="0"/>
              <a:t>Safety requirements derived from severity classification of functional failure modes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81472" y="0"/>
            <a:ext cx="7524328" cy="1049338"/>
          </a:xfrm>
        </p:spPr>
        <p:txBody>
          <a:bodyPr/>
          <a:lstStyle/>
          <a:p>
            <a:r>
              <a:rPr lang="en-US" sz="3600" dirty="0" smtClean="0"/>
              <a:t>Safety Requirement Derivation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40" y="1143000"/>
            <a:ext cx="3918209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4800" y="4038600"/>
            <a:ext cx="8153400" cy="2286000"/>
          </a:xfrm>
        </p:spPr>
        <p:txBody>
          <a:bodyPr/>
          <a:lstStyle/>
          <a:p>
            <a:r>
              <a:rPr lang="en-US" sz="2200" dirty="0" smtClean="0"/>
              <a:t>Fault Tree Analysis</a:t>
            </a:r>
          </a:p>
          <a:p>
            <a:pPr lvl="1"/>
            <a:r>
              <a:rPr lang="en-US" sz="1800" dirty="0" smtClean="0"/>
              <a:t>Functional Failure modes become events (top level causal factors) in Fault Tree Analysis</a:t>
            </a:r>
            <a:endParaRPr lang="en-US" sz="1800" dirty="0"/>
          </a:p>
          <a:p>
            <a:pPr lvl="1"/>
            <a:r>
              <a:rPr lang="en-US" sz="1800" dirty="0" smtClean="0"/>
              <a:t>Shows context and causal chain to top-level system hazards</a:t>
            </a:r>
          </a:p>
          <a:p>
            <a:pPr lvl="1"/>
            <a:r>
              <a:rPr lang="en-US" sz="1800" dirty="0" smtClean="0"/>
              <a:t>Fully traceable to architecture model (“safety view”)</a:t>
            </a:r>
          </a:p>
          <a:p>
            <a:pPr lvl="1"/>
            <a:r>
              <a:rPr lang="en-US" sz="1800" dirty="0" smtClean="0"/>
              <a:t>Mitigations identified from FMEA once full causal tree built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09836" y="206058"/>
            <a:ext cx="7524328" cy="1049338"/>
          </a:xfrm>
        </p:spPr>
        <p:txBody>
          <a:bodyPr/>
          <a:lstStyle/>
          <a:p>
            <a:r>
              <a:rPr lang="en-US" sz="3600" dirty="0" smtClean="0"/>
              <a:t>Control Aircraft Pitch – </a:t>
            </a:r>
            <a:br>
              <a:rPr lang="en-US" sz="3600" dirty="0" smtClean="0"/>
            </a:br>
            <a:r>
              <a:rPr lang="en-US" sz="3600" dirty="0" smtClean="0"/>
              <a:t>Aircraft Fault Tree Analysis </a:t>
            </a:r>
            <a:endParaRPr lang="en-US" sz="3600" dirty="0"/>
          </a:p>
        </p:txBody>
      </p:sp>
      <p:pic>
        <p:nvPicPr>
          <p:cNvPr id="4" name="Picture 3" descr="FaultTreeAnalys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57300"/>
            <a:ext cx="40767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6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-40004"/>
            <a:ext cx="6148536" cy="1049338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1285081"/>
            <a:ext cx="4394200" cy="4394200"/>
          </a:xfrm>
        </p:spPr>
      </p:pic>
    </p:spTree>
    <p:extLst>
      <p:ext uri="{BB962C8B-B14F-4D97-AF65-F5344CB8AC3E}">
        <p14:creationId xmlns:p14="http://schemas.microsoft.com/office/powerpoint/2010/main" val="8780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525963"/>
          </a:xfrm>
        </p:spPr>
        <p:txBody>
          <a:bodyPr/>
          <a:lstStyle/>
          <a:p>
            <a:r>
              <a:rPr lang="en-US" sz="3000" dirty="0" smtClean="0"/>
              <a:t>Introduction</a:t>
            </a:r>
          </a:p>
          <a:p>
            <a:r>
              <a:rPr lang="en-US" sz="3000" dirty="0" smtClean="0"/>
              <a:t>Standards Dependencies</a:t>
            </a:r>
          </a:p>
          <a:p>
            <a:r>
              <a:rPr lang="en-US" sz="3000" dirty="0" smtClean="0"/>
              <a:t>Safety View</a:t>
            </a:r>
          </a:p>
          <a:p>
            <a:r>
              <a:rPr lang="en-US" sz="3000" dirty="0" smtClean="0"/>
              <a:t>Functional Hazard Assessment (FHA) Example</a:t>
            </a:r>
          </a:p>
          <a:p>
            <a:pPr lvl="1"/>
            <a:r>
              <a:rPr lang="en-US" sz="2600" dirty="0" smtClean="0"/>
              <a:t>Logical behavior – “Control Aircraft Pitch” activity</a:t>
            </a:r>
          </a:p>
          <a:p>
            <a:pPr lvl="1"/>
            <a:r>
              <a:rPr lang="en-US" sz="2600" dirty="0" smtClean="0"/>
              <a:t>“Control Aircraft Pitch” FHA</a:t>
            </a:r>
          </a:p>
          <a:p>
            <a:pPr lvl="1"/>
            <a:r>
              <a:rPr lang="en-US" sz="2600" dirty="0" smtClean="0"/>
              <a:t>“Control Aircraft Pitch” Fault Tree Analysis (FTA)</a:t>
            </a:r>
          </a:p>
          <a:p>
            <a:r>
              <a:rPr lang="en-US" sz="3000" dirty="0" smtClean="0"/>
              <a:t>Questions</a:t>
            </a:r>
          </a:p>
          <a:p>
            <a:r>
              <a:rPr lang="en-US" sz="3000" dirty="0" smtClean="0"/>
              <a:t>References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sz="2200" dirty="0" smtClean="0"/>
              <a:t>Non-Government Standards Documents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09836" y="-60006"/>
            <a:ext cx="7524328" cy="1049338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606826"/>
              </p:ext>
            </p:extLst>
          </p:nvPr>
        </p:nvGraphicFramePr>
        <p:xfrm>
          <a:off x="132400" y="1524000"/>
          <a:ext cx="888193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292"/>
                <a:gridCol w="4967408"/>
                <a:gridCol w="1261517"/>
                <a:gridCol w="1154713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Document Number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203E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Reference Document Title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203E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Date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203E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Source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203E97"/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SAE</a:t>
                      </a:r>
                      <a:r>
                        <a:rPr lang="en-US" sz="1400" baseline="0" dirty="0" smtClean="0"/>
                        <a:t> ARP 4761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Guidelines</a:t>
                      </a:r>
                      <a:r>
                        <a:rPr lang="en-US" sz="1400" baseline="0" dirty="0" smtClean="0"/>
                        <a:t> and Methods for Conducting the Safety Assessment Process on Civil Airborne Systems and Equipment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12/01/1996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SAE</a:t>
                      </a:r>
                      <a:endParaRPr lang="en-US" sz="1400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SAE ARP 4754A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Certification</a:t>
                      </a:r>
                      <a:r>
                        <a:rPr lang="en-US" sz="1400" baseline="0" dirty="0" smtClean="0"/>
                        <a:t> Considerations for Highly-Integrated or Complex Aircraft Systems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12/21/2010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SAE</a:t>
                      </a:r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OMG SysML™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OMG Systems Modeling Language,</a:t>
                      </a:r>
                      <a:r>
                        <a:rPr lang="en-US" sz="1400" baseline="0" dirty="0" smtClean="0"/>
                        <a:t> Version 1.2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6/01/2010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OMG</a:t>
                      </a:r>
                      <a:endParaRPr lang="en-US" sz="1400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RTCA DO-178C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Software Considerations in Airborne Systems and Equipment Certification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12/13/2011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RTCA</a:t>
                      </a:r>
                      <a:endParaRPr lang="en-US" sz="1400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RTCA DO-254A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Design Assurance Guidance for Airborne Electronic 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4/19/2000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RTCA</a:t>
                      </a:r>
                      <a:endParaRPr lang="en-US" sz="1400" dirty="0"/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OMG UML™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OMG Unified Modeling Language Superstructure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8/06/2011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OMG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83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7200" y="1249203"/>
            <a:ext cx="8610600" cy="4525963"/>
          </a:xfrm>
        </p:spPr>
        <p:txBody>
          <a:bodyPr/>
          <a:lstStyle/>
          <a:p>
            <a:r>
              <a:rPr lang="en-US" sz="2000" dirty="0" smtClean="0"/>
              <a:t>History</a:t>
            </a:r>
          </a:p>
          <a:p>
            <a:pPr lvl="1"/>
            <a:r>
              <a:rPr lang="en-US" sz="1600" dirty="0" smtClean="0"/>
              <a:t>Industry standards for aircraft development require consideration of System Safety objectives during all phases of System Architecture development and implementation</a:t>
            </a:r>
          </a:p>
          <a:p>
            <a:pPr lvl="1"/>
            <a:r>
              <a:rPr lang="en-US" sz="1600" dirty="0" smtClean="0"/>
              <a:t>Tools available to Systems Engineers and Software Engineers to model architecture currently don’t address concerns of the System Safety Engineering discipline</a:t>
            </a:r>
          </a:p>
          <a:p>
            <a:r>
              <a:rPr lang="en-US" sz="2000" dirty="0" smtClean="0"/>
              <a:t>Objectives</a:t>
            </a:r>
          </a:p>
          <a:p>
            <a:pPr lvl="1"/>
            <a:r>
              <a:rPr lang="en-US" sz="1600" dirty="0" smtClean="0"/>
              <a:t>Ensure that safety objectives are considered during system architecture</a:t>
            </a:r>
            <a:br>
              <a:rPr lang="en-US" sz="1600" dirty="0" smtClean="0"/>
            </a:br>
            <a:r>
              <a:rPr lang="en-US" sz="1600" dirty="0" smtClean="0"/>
              <a:t>model development</a:t>
            </a:r>
          </a:p>
          <a:p>
            <a:pPr lvl="1"/>
            <a:r>
              <a:rPr lang="en-US" sz="1600" dirty="0" smtClean="0"/>
              <a:t>Maintain required organizational independence between System Safety and the domains with which they interface</a:t>
            </a:r>
          </a:p>
          <a:p>
            <a:r>
              <a:rPr lang="en-US" sz="2000" dirty="0" smtClean="0"/>
              <a:t>Approach</a:t>
            </a:r>
          </a:p>
          <a:p>
            <a:pPr lvl="1"/>
            <a:r>
              <a:rPr lang="en-US" sz="1600" dirty="0" smtClean="0"/>
              <a:t>Use </a:t>
            </a:r>
            <a:r>
              <a:rPr lang="en-US" sz="1600" dirty="0"/>
              <a:t>OMG SysML™ to integrate the system safety analysis methods defined in SAE ARP 4761 </a:t>
            </a:r>
            <a:r>
              <a:rPr lang="en-US" sz="1600" i="1" dirty="0"/>
              <a:t>“Guidelines and Methods for Conducting the Safety Assessment Process on Civil Airborne Systems and Equipment” </a:t>
            </a:r>
            <a:r>
              <a:rPr lang="en-US" sz="1600" dirty="0"/>
              <a:t>into a System Architecture model in accordance with SAE </a:t>
            </a:r>
            <a:r>
              <a:rPr lang="en-US" sz="1600" dirty="0" smtClean="0"/>
              <a:t>ARP4754 </a:t>
            </a:r>
            <a:r>
              <a:rPr lang="en-US" sz="1600" i="1" dirty="0" smtClean="0"/>
              <a:t>“</a:t>
            </a:r>
            <a:r>
              <a:rPr lang="en-US" sz="1600" i="1" dirty="0"/>
              <a:t>Certification Considerations for Highly-Integrated o</a:t>
            </a:r>
            <a:r>
              <a:rPr lang="en-US" sz="1600" i="1" dirty="0" smtClean="0"/>
              <a:t>r </a:t>
            </a:r>
            <a:r>
              <a:rPr lang="en-US" sz="1600" i="1" dirty="0"/>
              <a:t>Complex A</a:t>
            </a:r>
            <a:r>
              <a:rPr lang="en-US" sz="1600" i="1" dirty="0" smtClean="0"/>
              <a:t>ircraft </a:t>
            </a:r>
            <a:r>
              <a:rPr lang="en-US" sz="1600" i="1" dirty="0"/>
              <a:t>Systems</a:t>
            </a:r>
            <a:r>
              <a:rPr lang="en-US" sz="1600" i="1" dirty="0" smtClean="0"/>
              <a:t>”</a:t>
            </a:r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8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Dependencies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92000" y="103663"/>
            <a:ext cx="7467600" cy="1049338"/>
          </a:xfrm>
        </p:spPr>
        <p:txBody>
          <a:bodyPr/>
          <a:lstStyle/>
          <a:p>
            <a:r>
              <a:rPr lang="en-US" sz="2800" dirty="0" smtClean="0"/>
              <a:t>Architecture Development, System Safety, </a:t>
            </a:r>
            <a:br>
              <a:rPr lang="en-US" sz="2800" dirty="0" smtClean="0"/>
            </a:br>
            <a:r>
              <a:rPr lang="en-US" sz="2800" dirty="0" smtClean="0"/>
              <a:t>and Design Assurance Dependencies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102408"/>
            <a:ext cx="571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0681" y="5715000"/>
            <a:ext cx="7010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SAE ARP 4754A</a:t>
            </a:r>
            <a:r>
              <a:rPr lang="en-US" sz="1500" dirty="0" smtClean="0"/>
              <a:t> FIGURE 1</a:t>
            </a:r>
            <a:br>
              <a:rPr lang="en-US" sz="1500" dirty="0" smtClean="0"/>
            </a:br>
            <a:r>
              <a:rPr lang="en-US" sz="1500" dirty="0" smtClean="0"/>
              <a:t>GUIDELINE </a:t>
            </a:r>
            <a:r>
              <a:rPr lang="en-US" sz="1500" dirty="0"/>
              <a:t>DOCUMENTS COVERING DEVELOPMENT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AND IN-SERVICE/OPERATIONAL </a:t>
            </a:r>
            <a:r>
              <a:rPr lang="en-US" sz="1500" dirty="0"/>
              <a:t>PHASES</a:t>
            </a:r>
          </a:p>
        </p:txBody>
      </p:sp>
    </p:spTree>
    <p:extLst>
      <p:ext uri="{BB962C8B-B14F-4D97-AF65-F5344CB8AC3E}">
        <p14:creationId xmlns:p14="http://schemas.microsoft.com/office/powerpoint/2010/main" val="32801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View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6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200" y="1245921"/>
            <a:ext cx="8448200" cy="5486400"/>
          </a:xfrm>
        </p:spPr>
        <p:txBody>
          <a:bodyPr/>
          <a:lstStyle/>
          <a:p>
            <a:r>
              <a:rPr lang="en-US" sz="2400" dirty="0" smtClean="0"/>
              <a:t>Objectives</a:t>
            </a:r>
          </a:p>
          <a:p>
            <a:pPr lvl="1"/>
            <a:r>
              <a:rPr lang="en-US" sz="2000" dirty="0" smtClean="0"/>
              <a:t>Identify, classify, and mitigate safety hazard risks during</a:t>
            </a:r>
            <a:br>
              <a:rPr lang="en-US" sz="2000" dirty="0" smtClean="0"/>
            </a:br>
            <a:r>
              <a:rPr lang="en-US" sz="2000" dirty="0" smtClean="0"/>
              <a:t>system life-cycle</a:t>
            </a:r>
          </a:p>
          <a:p>
            <a:pPr lvl="1"/>
            <a:r>
              <a:rPr lang="en-US" sz="2000" dirty="0" smtClean="0"/>
              <a:t>Provide Safety Requirements to control hazard risk</a:t>
            </a:r>
          </a:p>
          <a:p>
            <a:pPr lvl="1"/>
            <a:r>
              <a:rPr lang="en-US" sz="2000" dirty="0" smtClean="0"/>
              <a:t>Integrate into Model-Based Systems Engineering (MBSE) process</a:t>
            </a:r>
          </a:p>
          <a:p>
            <a:r>
              <a:rPr lang="en-US" sz="2400" dirty="0" smtClean="0"/>
              <a:t>Concerns</a:t>
            </a:r>
          </a:p>
          <a:p>
            <a:pPr lvl="1"/>
            <a:r>
              <a:rPr lang="en-US" sz="2000" dirty="0" smtClean="0"/>
              <a:t>Safety hazard risk identification, classification, and reduction through mitigation</a:t>
            </a:r>
          </a:p>
          <a:p>
            <a:pPr lvl="1"/>
            <a:r>
              <a:rPr lang="en-US" sz="2000" dirty="0" smtClean="0"/>
              <a:t>Validation and verification of safety hazard risk mitigations</a:t>
            </a:r>
          </a:p>
          <a:p>
            <a:pPr lvl="1"/>
            <a:r>
              <a:rPr lang="en-US" sz="2000" dirty="0" smtClean="0"/>
              <a:t>Safety hazard risk acceptance</a:t>
            </a:r>
          </a:p>
          <a:p>
            <a:r>
              <a:rPr lang="en-US" sz="2400" dirty="0" smtClean="0"/>
              <a:t>Analysis Methods</a:t>
            </a:r>
          </a:p>
          <a:p>
            <a:pPr lvl="1"/>
            <a:r>
              <a:rPr lang="en-US" sz="2000" dirty="0" smtClean="0"/>
              <a:t>Functional Hazard Assessment (FHA)</a:t>
            </a:r>
          </a:p>
          <a:p>
            <a:pPr lvl="1"/>
            <a:r>
              <a:rPr lang="en-US" sz="2000" dirty="0" smtClean="0"/>
              <a:t>Fault Tree Analysis (FTA)</a:t>
            </a:r>
          </a:p>
          <a:p>
            <a:pPr lvl="1"/>
            <a:r>
              <a:rPr lang="en-US" sz="2000" dirty="0" smtClean="0"/>
              <a:t>Failure Modes and Effects Analysis (FMEA)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838200" y="150015"/>
            <a:ext cx="7419764" cy="1049338"/>
          </a:xfrm>
        </p:spPr>
        <p:txBody>
          <a:bodyPr/>
          <a:lstStyle/>
          <a:p>
            <a:r>
              <a:rPr lang="en-US" sz="3200" dirty="0" smtClean="0"/>
              <a:t>Model-Based Safety Analysis</a:t>
            </a:r>
            <a:br>
              <a:rPr lang="en-US" sz="3200" dirty="0" smtClean="0"/>
            </a:br>
            <a:r>
              <a:rPr lang="en-US" sz="3200" dirty="0" smtClean="0"/>
              <a:t>(MBSA)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33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Provide safety requirements for system and subsystem specifications</a:t>
            </a:r>
          </a:p>
          <a:p>
            <a:r>
              <a:rPr lang="en-US" sz="3000" dirty="0" smtClean="0"/>
              <a:t>Monitor safety throughout product life cycle</a:t>
            </a:r>
          </a:p>
          <a:p>
            <a:r>
              <a:rPr lang="en-US" sz="3000" dirty="0" smtClean="0"/>
              <a:t>Use safety assessment to justify safety risk characterization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Safety Viewpoint 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390198"/>
            <a:ext cx="8229600" cy="685800"/>
          </a:xfrm>
        </p:spPr>
        <p:txBody>
          <a:bodyPr/>
          <a:lstStyle/>
          <a:p>
            <a:r>
              <a:rPr lang="en-US" sz="2400" dirty="0" smtClean="0"/>
              <a:t>Safety View conforms to Safety Viewpoint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Safety Viewpoint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90" y="934402"/>
            <a:ext cx="5761019" cy="4267200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36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2015_template_4-3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ésentation1" id="{0470A29E-0517-4C41-AC8D-1044AABFC906}" vid="{7B3A447D-FD43-FD4B-858A-D1E7AE5A58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550</Words>
  <Application>Microsoft Office PowerPoint</Application>
  <PresentationFormat>On-screen Show (4:3)</PresentationFormat>
  <Paragraphs>114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IS2015_template_4-3 (1)</vt:lpstr>
      <vt:lpstr>An Integrated Model-Based Approach to System Safety and Aircraft System Architecture Development</vt:lpstr>
      <vt:lpstr>Outline</vt:lpstr>
      <vt:lpstr>Introduction</vt:lpstr>
      <vt:lpstr>Standards Dependencies </vt:lpstr>
      <vt:lpstr>Architecture Development, System Safety,  and Design Assurance Dependencies</vt:lpstr>
      <vt:lpstr>Safety View </vt:lpstr>
      <vt:lpstr>Model-Based Safety Analysis (MBSA)</vt:lpstr>
      <vt:lpstr>Safety Viewpoint Purpose</vt:lpstr>
      <vt:lpstr>Safety Viewpoint</vt:lpstr>
      <vt:lpstr>Safety Profile Requirements</vt:lpstr>
      <vt:lpstr>Safety UML Profile</vt:lpstr>
      <vt:lpstr>FHA Example</vt:lpstr>
      <vt:lpstr>Use Case View</vt:lpstr>
      <vt:lpstr>Top Level Safety Requirements</vt:lpstr>
      <vt:lpstr>Control Aircraft Pitch – Logical Behavior</vt:lpstr>
      <vt:lpstr>Control Aircraft Pitch –  Aircraft Functional Hazard Assessment</vt:lpstr>
      <vt:lpstr>Safety Requirement Derivation</vt:lpstr>
      <vt:lpstr>Control Aircraft Pitch –  Aircraft Fault Tree Analysis </vt:lpstr>
      <vt:lpstr>Questions</vt:lpstr>
      <vt:lpstr>References </vt:lpstr>
      <vt:lpstr>References</vt:lpstr>
    </vt:vector>
  </TitlesOfParts>
  <Company>General Atomics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Villhauer, Eric</dc:creator>
  <cp:lastModifiedBy>Crump, Catherine</cp:lastModifiedBy>
  <cp:revision>39</cp:revision>
  <dcterms:created xsi:type="dcterms:W3CDTF">2015-06-30T16:08:58Z</dcterms:created>
  <dcterms:modified xsi:type="dcterms:W3CDTF">2015-07-10T00:27:00Z</dcterms:modified>
</cp:coreProperties>
</file>