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1"/>
  </p:notesMasterIdLst>
  <p:sldIdLst>
    <p:sldId id="923" r:id="rId5"/>
    <p:sldId id="1153" r:id="rId6"/>
    <p:sldId id="1155" r:id="rId7"/>
    <p:sldId id="1160" r:id="rId8"/>
    <p:sldId id="1154" r:id="rId9"/>
    <p:sldId id="1175" r:id="rId10"/>
    <p:sldId id="1161" r:id="rId11"/>
    <p:sldId id="1150" r:id="rId12"/>
    <p:sldId id="1151" r:id="rId13"/>
    <p:sldId id="1152" r:id="rId14"/>
    <p:sldId id="1176" r:id="rId15"/>
    <p:sldId id="1159" r:id="rId16"/>
    <p:sldId id="1156" r:id="rId17"/>
    <p:sldId id="1162" r:id="rId18"/>
    <p:sldId id="1177" r:id="rId19"/>
    <p:sldId id="1163" r:id="rId20"/>
    <p:sldId id="1173" r:id="rId21"/>
    <p:sldId id="1171" r:id="rId22"/>
    <p:sldId id="1172" r:id="rId23"/>
    <p:sldId id="1174" r:id="rId24"/>
    <p:sldId id="1165" r:id="rId25"/>
    <p:sldId id="1178" r:id="rId26"/>
    <p:sldId id="1164" r:id="rId27"/>
    <p:sldId id="1179" r:id="rId28"/>
    <p:sldId id="1145" r:id="rId29"/>
    <p:sldId id="11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7FDB10-60E7-4546-90A7-B0916E6A3CCC}">
          <p14:sldIdLst>
            <p14:sldId id="923"/>
          </p14:sldIdLst>
        </p14:section>
        <p14:section name="Untitled Section" id="{8852A102-DE89-4564-8D2A-A4E498173B9B}">
          <p14:sldIdLst>
            <p14:sldId id="1153"/>
            <p14:sldId id="1155"/>
            <p14:sldId id="1160"/>
            <p14:sldId id="1154"/>
            <p14:sldId id="1175"/>
            <p14:sldId id="1161"/>
            <p14:sldId id="1150"/>
            <p14:sldId id="1151"/>
            <p14:sldId id="1152"/>
            <p14:sldId id="1176"/>
            <p14:sldId id="1159"/>
            <p14:sldId id="1156"/>
            <p14:sldId id="1162"/>
            <p14:sldId id="1177"/>
            <p14:sldId id="1163"/>
            <p14:sldId id="1173"/>
            <p14:sldId id="1171"/>
            <p14:sldId id="1172"/>
            <p14:sldId id="1174"/>
            <p14:sldId id="1165"/>
            <p14:sldId id="1178"/>
            <p14:sldId id="1164"/>
            <p14:sldId id="1179"/>
            <p14:sldId id="1145"/>
            <p14:sldId id="1158"/>
          </p14:sldIdLst>
        </p14:section>
        <p14:section name="Untitled Section" id="{A068435C-096A-40AD-B57E-090D4969A9D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6699"/>
    <a:srgbClr val="005DAA"/>
    <a:srgbClr val="CCECFF"/>
    <a:srgbClr val="0033CC"/>
    <a:srgbClr val="0000CC"/>
    <a:srgbClr val="000066"/>
    <a:srgbClr val="FFFFCC"/>
    <a:srgbClr val="CC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707" autoAdjust="0"/>
  </p:normalViewPr>
  <p:slideViewPr>
    <p:cSldViewPr>
      <p:cViewPr varScale="1">
        <p:scale>
          <a:sx n="106" d="100"/>
          <a:sy n="106" d="100"/>
        </p:scale>
        <p:origin x="1962" y="114"/>
      </p:cViewPr>
      <p:guideLst>
        <p:guide orient="horz" pos="2160"/>
        <p:guide pos="2880"/>
      </p:guideLst>
    </p:cSldViewPr>
  </p:slideViewPr>
  <p:outlineViewPr>
    <p:cViewPr>
      <p:scale>
        <a:sx n="33" d="100"/>
        <a:sy n="33" d="100"/>
      </p:scale>
      <p:origin x="0" y="-11004"/>
    </p:cViewPr>
  </p:outlineViewPr>
  <p:notesTextViewPr>
    <p:cViewPr>
      <p:scale>
        <a:sx n="1" d="1"/>
        <a:sy n="1" d="1"/>
      </p:scale>
      <p:origin x="0" y="0"/>
    </p:cViewPr>
  </p:notesTextViewPr>
  <p:sorterViewPr>
    <p:cViewPr>
      <p:scale>
        <a:sx n="110" d="100"/>
        <a:sy n="110" d="100"/>
      </p:scale>
      <p:origin x="0" y="4440"/>
    </p:cViewPr>
  </p:sorterViewPr>
  <p:notesViewPr>
    <p:cSldViewPr>
      <p:cViewPr varScale="1">
        <p:scale>
          <a:sx n="74" d="100"/>
          <a:sy n="74" d="100"/>
        </p:scale>
        <p:origin x="-2880" y="-82"/>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34E342-1866-423D-A77B-704F88F342DC}" type="datetimeFigureOut">
              <a:rPr lang="en-US" smtClean="0"/>
              <a:t>11/20/2017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BB80F-9ADB-43DC-B2E9-83A358226F76}" type="slidenum">
              <a:rPr lang="en-US" smtClean="0"/>
              <a:t>‹#›</a:t>
            </a:fld>
            <a:endParaRPr lang="en-US"/>
          </a:p>
        </p:txBody>
      </p:sp>
    </p:spTree>
    <p:extLst>
      <p:ext uri="{BB962C8B-B14F-4D97-AF65-F5344CB8AC3E}">
        <p14:creationId xmlns:p14="http://schemas.microsoft.com/office/powerpoint/2010/main" val="109493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a:t>
            </a:fld>
            <a:endParaRPr lang="en-US"/>
          </a:p>
        </p:txBody>
      </p:sp>
    </p:spTree>
    <p:extLst>
      <p:ext uri="{BB962C8B-B14F-4D97-AF65-F5344CB8AC3E}">
        <p14:creationId xmlns:p14="http://schemas.microsoft.com/office/powerpoint/2010/main" val="17784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10</a:t>
            </a:fld>
            <a:endParaRPr lang="en-US"/>
          </a:p>
        </p:txBody>
      </p:sp>
    </p:spTree>
    <p:extLst>
      <p:ext uri="{BB962C8B-B14F-4D97-AF65-F5344CB8AC3E}">
        <p14:creationId xmlns:p14="http://schemas.microsoft.com/office/powerpoint/2010/main" val="333779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11</a:t>
            </a:fld>
            <a:endParaRPr lang="en-US"/>
          </a:p>
        </p:txBody>
      </p:sp>
    </p:spTree>
    <p:extLst>
      <p:ext uri="{BB962C8B-B14F-4D97-AF65-F5344CB8AC3E}">
        <p14:creationId xmlns:p14="http://schemas.microsoft.com/office/powerpoint/2010/main" val="136942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12</a:t>
            </a:fld>
            <a:endParaRPr lang="en-US"/>
          </a:p>
        </p:txBody>
      </p:sp>
    </p:spTree>
    <p:extLst>
      <p:ext uri="{BB962C8B-B14F-4D97-AF65-F5344CB8AC3E}">
        <p14:creationId xmlns:p14="http://schemas.microsoft.com/office/powerpoint/2010/main" val="51439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13</a:t>
            </a:fld>
            <a:endParaRPr lang="en-US"/>
          </a:p>
        </p:txBody>
      </p:sp>
    </p:spTree>
    <p:extLst>
      <p:ext uri="{BB962C8B-B14F-4D97-AF65-F5344CB8AC3E}">
        <p14:creationId xmlns:p14="http://schemas.microsoft.com/office/powerpoint/2010/main" val="56915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14</a:t>
            </a:fld>
            <a:endParaRPr lang="en-US"/>
          </a:p>
        </p:txBody>
      </p:sp>
    </p:spTree>
    <p:extLst>
      <p:ext uri="{BB962C8B-B14F-4D97-AF65-F5344CB8AC3E}">
        <p14:creationId xmlns:p14="http://schemas.microsoft.com/office/powerpoint/2010/main" val="276987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15</a:t>
            </a:fld>
            <a:endParaRPr lang="en-US"/>
          </a:p>
        </p:txBody>
      </p:sp>
    </p:spTree>
    <p:extLst>
      <p:ext uri="{BB962C8B-B14F-4D97-AF65-F5344CB8AC3E}">
        <p14:creationId xmlns:p14="http://schemas.microsoft.com/office/powerpoint/2010/main" val="205098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16</a:t>
            </a:fld>
            <a:endParaRPr lang="en-US"/>
          </a:p>
        </p:txBody>
      </p:sp>
    </p:spTree>
    <p:extLst>
      <p:ext uri="{BB962C8B-B14F-4D97-AF65-F5344CB8AC3E}">
        <p14:creationId xmlns:p14="http://schemas.microsoft.com/office/powerpoint/2010/main" val="279457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17</a:t>
            </a:fld>
            <a:endParaRPr lang="en-US"/>
          </a:p>
        </p:txBody>
      </p:sp>
    </p:spTree>
    <p:extLst>
      <p:ext uri="{BB962C8B-B14F-4D97-AF65-F5344CB8AC3E}">
        <p14:creationId xmlns:p14="http://schemas.microsoft.com/office/powerpoint/2010/main" val="43461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18</a:t>
            </a:fld>
            <a:endParaRPr lang="en-US"/>
          </a:p>
        </p:txBody>
      </p:sp>
    </p:spTree>
    <p:extLst>
      <p:ext uri="{BB962C8B-B14F-4D97-AF65-F5344CB8AC3E}">
        <p14:creationId xmlns:p14="http://schemas.microsoft.com/office/powerpoint/2010/main" val="255386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19</a:t>
            </a:fld>
            <a:endParaRPr lang="en-US"/>
          </a:p>
        </p:txBody>
      </p:sp>
    </p:spTree>
    <p:extLst>
      <p:ext uri="{BB962C8B-B14F-4D97-AF65-F5344CB8AC3E}">
        <p14:creationId xmlns:p14="http://schemas.microsoft.com/office/powerpoint/2010/main" val="312862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2</a:t>
            </a:fld>
            <a:endParaRPr lang="en-US"/>
          </a:p>
        </p:txBody>
      </p:sp>
    </p:spTree>
    <p:extLst>
      <p:ext uri="{BB962C8B-B14F-4D97-AF65-F5344CB8AC3E}">
        <p14:creationId xmlns:p14="http://schemas.microsoft.com/office/powerpoint/2010/main" val="173218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20</a:t>
            </a:fld>
            <a:endParaRPr lang="en-US"/>
          </a:p>
        </p:txBody>
      </p:sp>
    </p:spTree>
    <p:extLst>
      <p:ext uri="{BB962C8B-B14F-4D97-AF65-F5344CB8AC3E}">
        <p14:creationId xmlns:p14="http://schemas.microsoft.com/office/powerpoint/2010/main" val="41937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21</a:t>
            </a:fld>
            <a:endParaRPr lang="en-US"/>
          </a:p>
        </p:txBody>
      </p:sp>
    </p:spTree>
    <p:extLst>
      <p:ext uri="{BB962C8B-B14F-4D97-AF65-F5344CB8AC3E}">
        <p14:creationId xmlns:p14="http://schemas.microsoft.com/office/powerpoint/2010/main" val="271585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22</a:t>
            </a:fld>
            <a:endParaRPr lang="en-US"/>
          </a:p>
        </p:txBody>
      </p:sp>
    </p:spTree>
    <p:extLst>
      <p:ext uri="{BB962C8B-B14F-4D97-AF65-F5344CB8AC3E}">
        <p14:creationId xmlns:p14="http://schemas.microsoft.com/office/powerpoint/2010/main" val="1390693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23</a:t>
            </a:fld>
            <a:endParaRPr lang="en-US"/>
          </a:p>
        </p:txBody>
      </p:sp>
    </p:spTree>
    <p:extLst>
      <p:ext uri="{BB962C8B-B14F-4D97-AF65-F5344CB8AC3E}">
        <p14:creationId xmlns:p14="http://schemas.microsoft.com/office/powerpoint/2010/main" val="155446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25</a:t>
            </a:fld>
            <a:endParaRPr lang="en-US" dirty="0"/>
          </a:p>
        </p:txBody>
      </p:sp>
    </p:spTree>
    <p:extLst>
      <p:ext uri="{BB962C8B-B14F-4D97-AF65-F5344CB8AC3E}">
        <p14:creationId xmlns:p14="http://schemas.microsoft.com/office/powerpoint/2010/main" val="2647583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26</a:t>
            </a:fld>
            <a:endParaRPr lang="en-US"/>
          </a:p>
        </p:txBody>
      </p:sp>
    </p:spTree>
    <p:extLst>
      <p:ext uri="{BB962C8B-B14F-4D97-AF65-F5344CB8AC3E}">
        <p14:creationId xmlns:p14="http://schemas.microsoft.com/office/powerpoint/2010/main" val="77584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3</a:t>
            </a:fld>
            <a:endParaRPr lang="en-US"/>
          </a:p>
        </p:txBody>
      </p:sp>
    </p:spTree>
    <p:extLst>
      <p:ext uri="{BB962C8B-B14F-4D97-AF65-F5344CB8AC3E}">
        <p14:creationId xmlns:p14="http://schemas.microsoft.com/office/powerpoint/2010/main" val="199334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4</a:t>
            </a:fld>
            <a:endParaRPr lang="en-US"/>
          </a:p>
        </p:txBody>
      </p:sp>
    </p:spTree>
    <p:extLst>
      <p:ext uri="{BB962C8B-B14F-4D97-AF65-F5344CB8AC3E}">
        <p14:creationId xmlns:p14="http://schemas.microsoft.com/office/powerpoint/2010/main" val="112563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5</a:t>
            </a:fld>
            <a:endParaRPr lang="en-US"/>
          </a:p>
        </p:txBody>
      </p:sp>
    </p:spTree>
    <p:extLst>
      <p:ext uri="{BB962C8B-B14F-4D97-AF65-F5344CB8AC3E}">
        <p14:creationId xmlns:p14="http://schemas.microsoft.com/office/powerpoint/2010/main" val="149077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6</a:t>
            </a:fld>
            <a:endParaRPr lang="en-US"/>
          </a:p>
        </p:txBody>
      </p:sp>
    </p:spTree>
    <p:extLst>
      <p:ext uri="{BB962C8B-B14F-4D97-AF65-F5344CB8AC3E}">
        <p14:creationId xmlns:p14="http://schemas.microsoft.com/office/powerpoint/2010/main" val="408940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7</a:t>
            </a:fld>
            <a:endParaRPr lang="en-US"/>
          </a:p>
        </p:txBody>
      </p:sp>
    </p:spTree>
    <p:extLst>
      <p:ext uri="{BB962C8B-B14F-4D97-AF65-F5344CB8AC3E}">
        <p14:creationId xmlns:p14="http://schemas.microsoft.com/office/powerpoint/2010/main" val="414378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8</a:t>
            </a:fld>
            <a:endParaRPr lang="en-US"/>
          </a:p>
        </p:txBody>
      </p:sp>
    </p:spTree>
    <p:extLst>
      <p:ext uri="{BB962C8B-B14F-4D97-AF65-F5344CB8AC3E}">
        <p14:creationId xmlns:p14="http://schemas.microsoft.com/office/powerpoint/2010/main" val="84899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BB80F-9ADB-43DC-B2E9-83A358226F76}" type="slidenum">
              <a:rPr lang="en-US" smtClean="0"/>
              <a:t>9</a:t>
            </a:fld>
            <a:endParaRPr lang="en-US"/>
          </a:p>
        </p:txBody>
      </p:sp>
    </p:spTree>
    <p:extLst>
      <p:ext uri="{BB962C8B-B14F-4D97-AF65-F5344CB8AC3E}">
        <p14:creationId xmlns:p14="http://schemas.microsoft.com/office/powerpoint/2010/main" val="312431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Calibri" pitchFamily="34" charset="0"/>
                <a:cs typeface="Calibri" pitchFamily="34" charset="0"/>
              </a:defRPr>
            </a:lvl1pPr>
          </a:lstStyle>
          <a:p>
            <a:r>
              <a:rPr lang="en-US" dirty="0" smtClean="0"/>
              <a:t>Main Title, Font: </a:t>
            </a:r>
            <a:br>
              <a:rPr lang="en-US" dirty="0" smtClean="0"/>
            </a:br>
            <a:r>
              <a:rPr lang="en-US" dirty="0" smtClean="0"/>
              <a:t>Calibri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Calibri" pitchFamily="34" charset="0"/>
                <a:cs typeface="Calibri" pitchFamily="34" charset="0"/>
              </a:defRPr>
            </a:lvl1pPr>
            <a:lvl2pPr>
              <a:buNone/>
              <a:defRPr sz="2000"/>
            </a:lvl2pPr>
            <a:lvl3pPr>
              <a:buNone/>
              <a:defRPr sz="2000"/>
            </a:lvl3pPr>
            <a:lvl4pPr>
              <a:buNone/>
              <a:defRPr sz="2000"/>
            </a:lvl4pPr>
            <a:lvl5pPr>
              <a:buNone/>
              <a:defRPr sz="2000"/>
            </a:lvl5pPr>
          </a:lstStyle>
          <a:p>
            <a:pPr lvl="0"/>
            <a:r>
              <a:rPr lang="en-US" dirty="0" smtClean="0"/>
              <a:t>Meeting date(s), Calibri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Calibri" pitchFamily="34" charset="0"/>
                <a:cs typeface="Calibri" pitchFamily="34" charset="0"/>
              </a:defRPr>
            </a:lvl1pPr>
            <a:lvl2pPr>
              <a:buNone/>
              <a:defRPr/>
            </a:lvl2pPr>
            <a:lvl3pPr>
              <a:buNone/>
              <a:defRPr/>
            </a:lvl3pPr>
            <a:lvl4pPr>
              <a:buNone/>
              <a:defRPr/>
            </a:lvl4pPr>
            <a:lvl5pPr>
              <a:buNone/>
              <a:defRPr/>
            </a:lvl5pPr>
          </a:lstStyle>
          <a:p>
            <a:pPr lvl="0"/>
            <a:r>
              <a:rPr lang="en-US" dirty="0" smtClean="0"/>
              <a:t>Speaker’s name, Calibri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Calibri" pitchFamily="34" charset="0"/>
                <a:cs typeface="Calibri"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Calibri" pitchFamily="34" charset="0"/>
                <a:cs typeface="Calibri" pitchFamily="34" charset="0"/>
              </a:defRPr>
            </a:lvl1pPr>
            <a:lvl2pPr>
              <a:buNone/>
              <a:defRPr/>
            </a:lvl2pPr>
            <a:lvl3pPr>
              <a:buNone/>
              <a:defRPr/>
            </a:lvl3pPr>
            <a:lvl4pPr>
              <a:buNone/>
              <a:defRPr/>
            </a:lvl4pPr>
            <a:lvl5pPr>
              <a:buNone/>
              <a:defRPr/>
            </a:lvl5pPr>
          </a:lstStyle>
          <a:p>
            <a:pPr lvl="0"/>
            <a:r>
              <a:rPr lang="en-US" dirty="0" smtClean="0"/>
              <a:t>Sub-title, Calibri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Calibri" pitchFamily="34" charset="0"/>
                <a:cs typeface="Calibri"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Calibri" pitchFamily="34" charset="0"/>
                <a:cs typeface="Calibri"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Calibri" pitchFamily="34" charset="0"/>
                <a:cs typeface="Calibri"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Calibri" pitchFamily="34" charset="0"/>
                <a:cs typeface="Calibri"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Calibri" pitchFamily="34" charset="0"/>
                <a:cs typeface="Calibri"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extLst>
      <p:ext uri="{BB962C8B-B14F-4D97-AF65-F5344CB8AC3E}">
        <p14:creationId xmlns:p14="http://schemas.microsoft.com/office/powerpoint/2010/main" val="423563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381000" y="6070600"/>
            <a:ext cx="8763000" cy="787400"/>
          </a:xfrm>
          <a:prstGeom prst="rect">
            <a:avLst/>
          </a:prstGeom>
          <a:gradFill flip="none" rotWithShape="1">
            <a:gsLst>
              <a:gs pos="0">
                <a:srgbClr val="FFFFFF"/>
              </a:gs>
              <a:gs pos="100000">
                <a:schemeClr val="accent1"/>
              </a:gs>
              <a:gs pos="24000">
                <a:srgbClr val="FFFFFF"/>
              </a:gs>
              <a:gs pos="71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Title 5"/>
          <p:cNvSpPr>
            <a:spLocks noGrp="1"/>
          </p:cNvSpPr>
          <p:nvPr>
            <p:ph type="title"/>
          </p:nvPr>
        </p:nvSpPr>
        <p:spPr/>
        <p:txBody>
          <a:bodyPr/>
          <a:lstStyle>
            <a:lvl1pPr>
              <a:defRPr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3613" b="11926"/>
          <a:stretch/>
        </p:blipFill>
        <p:spPr>
          <a:xfrm>
            <a:off x="5867400" y="6273800"/>
            <a:ext cx="2666990" cy="320843"/>
          </a:xfrm>
          <a:prstGeom prst="rect">
            <a:avLst/>
          </a:prstGeom>
        </p:spPr>
      </p:pic>
    </p:spTree>
    <p:extLst>
      <p:ext uri="{BB962C8B-B14F-4D97-AF65-F5344CB8AC3E}">
        <p14:creationId xmlns:p14="http://schemas.microsoft.com/office/powerpoint/2010/main" val="41394911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26BDFD31-F9E8-4730-9D73-0B9ECB3DBBE5}" type="datetime3">
              <a:rPr lang="en-US" smtClean="0">
                <a:solidFill>
                  <a:srgbClr val="000000"/>
                </a:solidFill>
              </a:rPr>
              <a:t>20 November 2017</a:t>
            </a:fld>
            <a:endParaRPr lang="en-US">
              <a:solidFill>
                <a:srgbClr val="000000"/>
              </a:solidFill>
            </a:endParaRPr>
          </a:p>
        </p:txBody>
      </p:sp>
      <p:sp>
        <p:nvSpPr>
          <p:cNvPr id="5" name="Slide Number Placeholder 4"/>
          <p:cNvSpPr>
            <a:spLocks noGrp="1"/>
          </p:cNvSpPr>
          <p:nvPr>
            <p:ph type="sldNum" sz="quarter" idx="12"/>
          </p:nvPr>
        </p:nvSpPr>
        <p:spPr>
          <a:xfrm>
            <a:off x="8102" y="6571590"/>
            <a:ext cx="377936" cy="282262"/>
          </a:xfrm>
        </p:spPr>
        <p:txBody>
          <a:bodyPr/>
          <a:lstStyle>
            <a:lvl1pPr>
              <a:defRPr sz="1200">
                <a:latin typeface="Calibri" panose="020F0502020204030204" pitchFamily="34" charset="0"/>
                <a:cs typeface="Calibri" panose="020F0502020204030204" pitchFamily="34" charset="0"/>
              </a:defRPr>
            </a:lvl1pPr>
          </a:lstStyle>
          <a:p>
            <a:pPr>
              <a:defRPr/>
            </a:pPr>
            <a:fld id="{F201A4E5-3CCA-40BD-A3BF-8224626A0C3F}" type="slidenum">
              <a:rPr lang="en-US" smtClean="0"/>
              <a:pPr>
                <a:defRPr/>
              </a:pPr>
              <a:t>‹#›</a:t>
            </a:fld>
            <a:endParaRPr lang="en-US" dirty="0"/>
          </a:p>
        </p:txBody>
      </p:sp>
    </p:spTree>
    <p:extLst>
      <p:ext uri="{BB962C8B-B14F-4D97-AF65-F5344CB8AC3E}">
        <p14:creationId xmlns:p14="http://schemas.microsoft.com/office/powerpoint/2010/main" val="23859576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Calibri" pitchFamily="34" charset="0"/>
                <a:cs typeface="Calibri"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Calibri" pitchFamily="34" charset="0"/>
                <a:cs typeface="Calibri"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Calibri" pitchFamily="34" charset="0"/>
                <a:cs typeface="Calibri" pitchFamily="34" charset="0"/>
              </a:defRPr>
            </a:lvl1pPr>
          </a:lstStyle>
          <a:p>
            <a:pPr lvl="0"/>
            <a:r>
              <a:rPr lang="en-US" dirty="0" smtClean="0"/>
              <a:t>Mark pages according to the proprietary level of information (or remove)</a:t>
            </a:r>
          </a:p>
        </p:txBody>
      </p:sp>
    </p:spTree>
    <p:extLst>
      <p:ext uri="{BB962C8B-B14F-4D97-AF65-F5344CB8AC3E}">
        <p14:creationId xmlns:p14="http://schemas.microsoft.com/office/powerpoint/2010/main" val="3547255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atin typeface="Calibri" pitchFamily="34" charset="0"/>
                <a:cs typeface="Calibri" pitchFamily="34" charset="0"/>
              </a:defRPr>
            </a:lvl1pPr>
            <a:lvl2pPr>
              <a:spcBef>
                <a:spcPts val="600"/>
              </a:spcBef>
              <a:defRPr>
                <a:latin typeface="Calibri" pitchFamily="34" charset="0"/>
                <a:cs typeface="Calibri" pitchFamily="34" charset="0"/>
              </a:defRPr>
            </a:lvl2pPr>
            <a:lvl3pPr>
              <a:spcBef>
                <a:spcPts val="600"/>
              </a:spcBef>
              <a:defRPr>
                <a:latin typeface="Calibri" pitchFamily="34" charset="0"/>
                <a:cs typeface="Calibri" pitchFamily="34" charset="0"/>
              </a:defRPr>
            </a:lvl3pPr>
            <a:lvl4pPr>
              <a:spcBef>
                <a:spcPts val="600"/>
              </a:spcBef>
              <a:defRPr>
                <a:latin typeface="Calibri" pitchFamily="34" charset="0"/>
                <a:cs typeface="Calibri" pitchFamily="34" charset="0"/>
              </a:defRPr>
            </a:lvl4pPr>
            <a:lvl5pPr>
              <a:spcBef>
                <a:spcPts val="600"/>
              </a:spcBef>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Calibri" pitchFamily="34" charset="0"/>
                <a:cs typeface="Calibri" pitchFamily="34" charset="0"/>
              </a:defRPr>
            </a:lvl1pPr>
          </a:lstStyle>
          <a:p>
            <a:pPr>
              <a:defRPr/>
            </a:pPr>
            <a:fld id="{8B35B595-6FAF-448A-B956-39422688F44F}" type="datetime3">
              <a:rPr lang="en-US" smtClean="0">
                <a:solidFill>
                  <a:srgbClr val="000000"/>
                </a:solidFill>
              </a:rPr>
              <a:t>20 November 2017</a:t>
            </a:fld>
            <a:endParaRPr lang="en-US">
              <a:solidFill>
                <a:srgbClr val="000000"/>
              </a:solidFill>
            </a:endParaRPr>
          </a:p>
        </p:txBody>
      </p:sp>
      <p:sp>
        <p:nvSpPr>
          <p:cNvPr id="5" name="Rectangle 89"/>
          <p:cNvSpPr>
            <a:spLocks noGrp="1" noChangeArrowheads="1"/>
          </p:cNvSpPr>
          <p:nvPr>
            <p:ph type="sldNum" sz="quarter" idx="11"/>
          </p:nvPr>
        </p:nvSpPr>
        <p:spPr>
          <a:xfrm>
            <a:off x="-13629" y="6571590"/>
            <a:ext cx="400378" cy="297651"/>
          </a:xfrm>
          <a:ln/>
        </p:spPr>
        <p:txBody>
          <a:bodyPr/>
          <a:lstStyle>
            <a:lvl1pPr>
              <a:defRPr>
                <a:latin typeface="Calibri" pitchFamily="34" charset="0"/>
                <a:cs typeface="Calibri" pitchFamily="34" charset="0"/>
              </a:defRPr>
            </a:lvl1pPr>
          </a:lstStyle>
          <a:p>
            <a:fld id="{F6EFC63E-F8D9-44BB-A462-AC735E845F95}" type="slidenum">
              <a:rPr lang="en-US" smtClean="0"/>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Calibri" pitchFamily="34" charset="0"/>
                <a:cs typeface="Calibri"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3929238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atin typeface="Calibri" pitchFamily="34" charset="0"/>
                <a:cs typeface="Calibri" pitchFamily="34" charset="0"/>
              </a:defRPr>
            </a:lvl1pPr>
            <a:lvl2pPr>
              <a:spcBef>
                <a:spcPts val="600"/>
              </a:spcBef>
              <a:defRPr sz="1600">
                <a:latin typeface="Calibri" pitchFamily="34" charset="0"/>
                <a:cs typeface="Calibri" pitchFamily="34" charset="0"/>
              </a:defRPr>
            </a:lvl2pPr>
            <a:lvl3pPr>
              <a:spcBef>
                <a:spcPts val="600"/>
              </a:spcBef>
              <a:defRPr sz="1600">
                <a:latin typeface="Calibri" pitchFamily="34" charset="0"/>
                <a:cs typeface="Calibri" pitchFamily="34" charset="0"/>
              </a:defRPr>
            </a:lvl3pPr>
            <a:lvl4pPr>
              <a:spcBef>
                <a:spcPts val="600"/>
              </a:spcBef>
              <a:defRPr sz="1600">
                <a:latin typeface="Calibri" pitchFamily="34" charset="0"/>
                <a:cs typeface="Calibri" pitchFamily="34" charset="0"/>
              </a:defRPr>
            </a:lvl4pPr>
            <a:lvl5pPr>
              <a:spcBef>
                <a:spcPts val="600"/>
              </a:spcBef>
              <a:defRPr sz="16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atin typeface="Calibri" pitchFamily="34" charset="0"/>
                <a:cs typeface="Calibri" pitchFamily="34" charset="0"/>
              </a:defRPr>
            </a:lvl1pPr>
            <a:lvl2pPr>
              <a:spcBef>
                <a:spcPts val="600"/>
              </a:spcBef>
              <a:defRPr sz="1600">
                <a:latin typeface="Calibri" pitchFamily="34" charset="0"/>
                <a:cs typeface="Calibri" pitchFamily="34" charset="0"/>
              </a:defRPr>
            </a:lvl2pPr>
            <a:lvl3pPr>
              <a:spcBef>
                <a:spcPts val="600"/>
              </a:spcBef>
              <a:defRPr sz="1600">
                <a:latin typeface="Calibri" pitchFamily="34" charset="0"/>
                <a:cs typeface="Calibri" pitchFamily="34" charset="0"/>
              </a:defRPr>
            </a:lvl3pPr>
            <a:lvl4pPr>
              <a:spcBef>
                <a:spcPts val="600"/>
              </a:spcBef>
              <a:defRPr sz="1600">
                <a:latin typeface="Calibri" pitchFamily="34" charset="0"/>
                <a:cs typeface="Calibri" pitchFamily="34" charset="0"/>
              </a:defRPr>
            </a:lvl4pPr>
            <a:lvl5pPr>
              <a:spcBef>
                <a:spcPts val="600"/>
              </a:spcBef>
              <a:defRPr sz="16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atin typeface="Calibri" pitchFamily="34" charset="0"/>
                <a:cs typeface="Calibri" pitchFamily="34" charset="0"/>
              </a:defRPr>
            </a:lvl1pPr>
          </a:lstStyle>
          <a:p>
            <a:pPr>
              <a:defRPr/>
            </a:pPr>
            <a:fld id="{D4567CAA-73BF-458F-B486-BC9800D0F355}" type="datetime3">
              <a:rPr lang="en-US" smtClean="0">
                <a:solidFill>
                  <a:srgbClr val="000000"/>
                </a:solidFill>
              </a:rPr>
              <a:t>20 November 2017</a:t>
            </a:fld>
            <a:endParaRPr lang="en-US">
              <a:solidFill>
                <a:srgbClr val="000000"/>
              </a:solidFill>
            </a:endParaRPr>
          </a:p>
        </p:txBody>
      </p:sp>
      <p:sp>
        <p:nvSpPr>
          <p:cNvPr id="6" name="Rectangle 89"/>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fld id="{BE6D4B03-E339-4C9D-AC39-0BD7C921B5B0}" type="slidenum">
              <a:rPr lang="en-US" smtClean="0"/>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Calibri" pitchFamily="34" charset="0"/>
                <a:cs typeface="Calibri"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56516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158133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3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extLst>
      <p:ext uri="{BB962C8B-B14F-4D97-AF65-F5344CB8AC3E}">
        <p14:creationId xmlns:p14="http://schemas.microsoft.com/office/powerpoint/2010/main" val="32434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A3196517-F99B-4141-B691-FBD677483B7E}" type="datetime3">
              <a:rPr lang="en-US" smtClean="0">
                <a:solidFill>
                  <a:srgbClr val="000000"/>
                </a:solidFill>
              </a:rPr>
              <a:t>20 November 2017</a:t>
            </a:fld>
            <a:endParaRPr lang="en-US">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a:p>
        </p:txBody>
      </p:sp>
    </p:spTree>
    <p:extLst>
      <p:ext uri="{BB962C8B-B14F-4D97-AF65-F5344CB8AC3E}">
        <p14:creationId xmlns:p14="http://schemas.microsoft.com/office/powerpoint/2010/main" val="407083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9" name="Text Placeholder 40"/>
          <p:cNvSpPr>
            <a:spLocks noGrp="1"/>
          </p:cNvSpPr>
          <p:nvPr>
            <p:ph type="body" sz="quarter" idx="16"/>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spcBef>
                <a:spcPts val="0"/>
              </a:spcBef>
            </a:pPr>
            <a:r>
              <a:rPr lang="en-US" smtClean="0"/>
              <a:t>Click to edit Master text styles</a:t>
            </a:r>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Northrop Grumman Private / Proprietary Level 1 </a:t>
            </a:r>
            <a:endParaRPr lang="en-US" dirty="0"/>
          </a:p>
        </p:txBody>
      </p:sp>
    </p:spTree>
    <p:extLst>
      <p:ext uri="{BB962C8B-B14F-4D97-AF65-F5344CB8AC3E}">
        <p14:creationId xmlns:p14="http://schemas.microsoft.com/office/powerpoint/2010/main" val="37415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fld id="{AF487D60-F503-46FC-8741-C6E0CEB71D38}" type="datetime3">
              <a:rPr lang="en-US" smtClean="0">
                <a:solidFill>
                  <a:srgbClr val="000000"/>
                </a:solidFill>
              </a:rPr>
              <a:t>20 November 2017</a:t>
            </a:fld>
            <a:endParaRPr lang="en-US" dirty="0">
              <a:solidFill>
                <a:srgbClr val="000000"/>
              </a:solidFill>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pPr fontAlgn="base">
                <a:spcBef>
                  <a:spcPct val="0"/>
                </a:spcBef>
                <a:spcAft>
                  <a:spcPct val="0"/>
                </a:spcAft>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p:nvPicPr>
        <p:blipFill>
          <a:blip r:embed="rId13"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30853448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2" r:id="rId10"/>
    <p:sldLayoutId id="2147483673" r:id="rId11"/>
  </p:sldLayoutIdLst>
  <p:hf hdr="0" ftr="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procs.northgrum.com/firstVisit.asp"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Interoperability and System-of-Systems Engineering in Unmanned Aircraft Systems</a:t>
            </a:r>
            <a:endParaRPr lang="en-US" dirty="0">
              <a:latin typeface="Arial" panose="020B0604020202020204" pitchFamily="34" charset="0"/>
              <a:cs typeface="Arial" panose="020B0604020202020204" pitchFamily="34" charset="0"/>
            </a:endParaRPr>
          </a:p>
        </p:txBody>
      </p:sp>
      <p:sp>
        <p:nvSpPr>
          <p:cNvPr id="23" name="Text Placeholder 22"/>
          <p:cNvSpPr>
            <a:spLocks noGrp="1"/>
          </p:cNvSpPr>
          <p:nvPr>
            <p:ph type="body" sz="quarter" idx="14"/>
          </p:nvPr>
        </p:nvSpPr>
        <p:spPr>
          <a:xfrm>
            <a:off x="3885634" y="3747796"/>
            <a:ext cx="4968114" cy="972861"/>
          </a:xfrm>
        </p:spPr>
        <p:txBody>
          <a:bodyPr>
            <a:noAutofit/>
          </a:bodyPr>
          <a:lstStyle/>
          <a:p>
            <a:pPr>
              <a:spcBef>
                <a:spcPts val="0"/>
              </a:spcBef>
            </a:pPr>
            <a:r>
              <a:rPr lang="en-US" sz="2400" dirty="0" smtClean="0">
                <a:latin typeface="Arial" panose="020B0604020202020204" pitchFamily="34" charset="0"/>
                <a:cs typeface="Arial" panose="020B0604020202020204" pitchFamily="34" charset="0"/>
              </a:rPr>
              <a:t> </a:t>
            </a:r>
            <a:r>
              <a:rPr lang="en-US" sz="2400" b="1" i="1" dirty="0" smtClean="0">
                <a:latin typeface="Arial" panose="020B0604020202020204" pitchFamily="34" charset="0"/>
                <a:cs typeface="Arial" panose="020B0604020202020204" pitchFamily="34" charset="0"/>
              </a:rPr>
              <a:t>22nd </a:t>
            </a:r>
            <a:r>
              <a:rPr lang="en-US" sz="2400" b="1" i="1" dirty="0">
                <a:latin typeface="Arial" panose="020B0604020202020204" pitchFamily="34" charset="0"/>
                <a:cs typeface="Arial" panose="020B0604020202020204" pitchFamily="34" charset="0"/>
              </a:rPr>
              <a:t>Annual INCOSE Region II </a:t>
            </a:r>
            <a:endParaRPr lang="en-US" sz="2400" b="1" i="1" dirty="0" smtClean="0">
              <a:latin typeface="Arial" panose="020B0604020202020204" pitchFamily="34" charset="0"/>
              <a:cs typeface="Arial" panose="020B0604020202020204" pitchFamily="34" charset="0"/>
            </a:endParaRPr>
          </a:p>
          <a:p>
            <a:pPr>
              <a:spcBef>
                <a:spcPts val="0"/>
              </a:spcBef>
            </a:pPr>
            <a:r>
              <a:rPr lang="en-US" sz="2400" b="1" i="1" dirty="0" smtClean="0">
                <a:latin typeface="Arial" panose="020B0604020202020204" pitchFamily="34" charset="0"/>
                <a:cs typeface="Arial" panose="020B0604020202020204" pitchFamily="34" charset="0"/>
              </a:rPr>
              <a:t>Fall </a:t>
            </a:r>
            <a:r>
              <a:rPr lang="en-US" sz="2400" b="1" i="1" dirty="0">
                <a:latin typeface="Arial" panose="020B0604020202020204" pitchFamily="34" charset="0"/>
                <a:cs typeface="Arial" panose="020B0604020202020204" pitchFamily="34" charset="0"/>
              </a:rPr>
              <a:t>Mini-Conference</a:t>
            </a:r>
            <a:endParaRPr lang="en-US" sz="2400" dirty="0" smtClean="0">
              <a:latin typeface="Arial" panose="020B0604020202020204" pitchFamily="34" charset="0"/>
              <a:cs typeface="Arial" panose="020B0604020202020204" pitchFamily="34" charset="0"/>
            </a:endParaRPr>
          </a:p>
          <a:p>
            <a:pPr>
              <a:spcBef>
                <a:spcPts val="0"/>
              </a:spcBef>
            </a:pPr>
            <a:r>
              <a:rPr lang="en-US" dirty="0" smtClean="0">
                <a:latin typeface="Arial" panose="020B0604020202020204" pitchFamily="34" charset="0"/>
                <a:cs typeface="Arial" panose="020B0604020202020204" pitchFamily="34" charset="0"/>
              </a:rPr>
              <a:t>2017 December 02</a:t>
            </a:r>
            <a:endParaRPr lang="en-US" dirty="0">
              <a:solidFill>
                <a:srgbClr val="FF0000"/>
              </a:solidFill>
              <a:latin typeface="Arial" panose="020B0604020202020204" pitchFamily="34" charset="0"/>
              <a:cs typeface="Arial" panose="020B0604020202020204" pitchFamily="34" charset="0"/>
            </a:endParaRPr>
          </a:p>
        </p:txBody>
      </p:sp>
      <p:sp>
        <p:nvSpPr>
          <p:cNvPr id="24" name="Text Placeholder 23"/>
          <p:cNvSpPr>
            <a:spLocks noGrp="1"/>
          </p:cNvSpPr>
          <p:nvPr>
            <p:ph type="body" sz="quarter" idx="15"/>
          </p:nvPr>
        </p:nvSpPr>
        <p:spPr>
          <a:xfrm>
            <a:off x="3886164" y="5312416"/>
            <a:ext cx="4972728" cy="457200"/>
          </a:xfrm>
        </p:spPr>
        <p:txBody>
          <a:bodyPr/>
          <a:lstStyle/>
          <a:p>
            <a:r>
              <a:rPr lang="en-US" dirty="0" smtClean="0">
                <a:latin typeface="Arial" panose="020B0604020202020204" pitchFamily="34" charset="0"/>
                <a:cs typeface="Arial" panose="020B0604020202020204" pitchFamily="34" charset="0"/>
              </a:rPr>
              <a:t>Richard Bryson</a:t>
            </a:r>
            <a:endParaRPr lang="en-US" dirty="0">
              <a:latin typeface="Arial" panose="020B0604020202020204" pitchFamily="34" charset="0"/>
              <a:cs typeface="Arial" panose="020B0604020202020204" pitchFamily="34" charset="0"/>
            </a:endParaRPr>
          </a:p>
        </p:txBody>
      </p:sp>
      <p:sp>
        <p:nvSpPr>
          <p:cNvPr id="25" name="Text Placeholder 24"/>
          <p:cNvSpPr>
            <a:spLocks noGrp="1"/>
          </p:cNvSpPr>
          <p:nvPr>
            <p:ph type="body" sz="quarter" idx="16"/>
          </p:nvPr>
        </p:nvSpPr>
        <p:spPr>
          <a:xfrm>
            <a:off x="3886164" y="5813160"/>
            <a:ext cx="4972726" cy="381000"/>
          </a:xfrm>
        </p:spPr>
        <p:txBody>
          <a:bodyPr/>
          <a:lstStyle/>
          <a:p>
            <a:pPr>
              <a:spcBef>
                <a:spcPts val="0"/>
              </a:spcBef>
            </a:pPr>
            <a:r>
              <a:rPr lang="en-US" dirty="0" smtClean="0">
                <a:latin typeface="Arial" panose="020B0604020202020204" pitchFamily="34" charset="0"/>
                <a:cs typeface="Arial" panose="020B0604020202020204" pitchFamily="34" charset="0"/>
              </a:rPr>
              <a:t>Northrop Grumman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spcBef>
                <a:spcPts val="0"/>
              </a:spcBef>
            </a:pPr>
            <a:r>
              <a:rPr lang="en-US" dirty="0" smtClean="0">
                <a:latin typeface="Arial" panose="020B0604020202020204" pitchFamily="34" charset="0"/>
                <a:cs typeface="Arial" panose="020B0604020202020204" pitchFamily="34" charset="0"/>
              </a:rPr>
              <a:t>Systems Engineer Architect - Interoperability</a:t>
            </a:r>
          </a:p>
        </p:txBody>
      </p:sp>
      <p:sp>
        <p:nvSpPr>
          <p:cNvPr id="2" name="TextBox 1"/>
          <p:cNvSpPr txBox="1"/>
          <p:nvPr/>
        </p:nvSpPr>
        <p:spPr>
          <a:xfrm>
            <a:off x="6914705" y="6647552"/>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88194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Top-down or Bottom-up Development?</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203913" y="1316725"/>
            <a:ext cx="8631042" cy="2649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2400"/>
              </a:spcBef>
              <a:spcAft>
                <a:spcPct val="0"/>
              </a:spcAft>
              <a:buChar char="•"/>
              <a:defRPr sz="2000">
                <a:solidFill>
                  <a:schemeClr val="tx1"/>
                </a:solidFill>
                <a:latin typeface="Calibri" pitchFamily="34" charset="0"/>
                <a:ea typeface="+mn-ea"/>
                <a:cs typeface="Calibri" pitchFamily="34" charset="0"/>
              </a:defRPr>
            </a:lvl1pPr>
            <a:lvl2pPr marL="684213" indent="-227013" algn="l" rtl="0" eaLnBrk="1" fontAlgn="base" hangingPunct="1">
              <a:spcBef>
                <a:spcPts val="600"/>
              </a:spcBef>
              <a:spcAft>
                <a:spcPct val="0"/>
              </a:spcAft>
              <a:buChar char="–"/>
              <a:defRPr sz="1600">
                <a:solidFill>
                  <a:schemeClr val="tx1"/>
                </a:solidFill>
                <a:latin typeface="Calibri" pitchFamily="34" charset="0"/>
                <a:cs typeface="Calibri" pitchFamily="34" charset="0"/>
              </a:defRPr>
            </a:lvl2pPr>
            <a:lvl3pPr marL="10874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3pPr>
            <a:lvl4pPr marL="1541463" indent="-169863" algn="l" rtl="0" eaLnBrk="1" fontAlgn="base" hangingPunct="1">
              <a:spcBef>
                <a:spcPts val="600"/>
              </a:spcBef>
              <a:spcAft>
                <a:spcPct val="0"/>
              </a:spcAft>
              <a:buChar char="–"/>
              <a:defRPr sz="1600">
                <a:solidFill>
                  <a:schemeClr val="tx1"/>
                </a:solidFill>
                <a:latin typeface="Calibri" pitchFamily="34" charset="0"/>
                <a:cs typeface="Calibri" pitchFamily="34" charset="0"/>
              </a:defRPr>
            </a:lvl4pPr>
            <a:lvl5pPr marL="20018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a:spcBef>
                <a:spcPts val="600"/>
              </a:spcBef>
            </a:pPr>
            <a:r>
              <a:rPr lang="en-US" kern="0" dirty="0" smtClean="0">
                <a:latin typeface="Arial" panose="020B0604020202020204" pitchFamily="34" charset="0"/>
                <a:cs typeface="Arial" panose="020B0604020202020204" pitchFamily="34" charset="0"/>
              </a:rPr>
              <a:t>Answer: Outside-in!</a:t>
            </a:r>
          </a:p>
          <a:p>
            <a:pPr lvl="1">
              <a:spcBef>
                <a:spcPts val="400"/>
              </a:spcBef>
            </a:pPr>
            <a:r>
              <a:rPr lang="en-US" kern="0" dirty="0" smtClean="0">
                <a:latin typeface="Arial" panose="020B0604020202020204" pitchFamily="34" charset="0"/>
                <a:cs typeface="Arial" panose="020B0604020202020204" pitchFamily="34" charset="0"/>
              </a:rPr>
              <a:t>FIRST define the external interfaces around the black box</a:t>
            </a:r>
          </a:p>
          <a:p>
            <a:pPr lvl="2">
              <a:spcBef>
                <a:spcPts val="400"/>
              </a:spcBef>
            </a:pPr>
            <a:r>
              <a:rPr lang="en-US" kern="0" dirty="0" smtClean="0">
                <a:latin typeface="Arial" panose="020B0604020202020204" pitchFamily="34" charset="0"/>
                <a:cs typeface="Arial" panose="020B0604020202020204" pitchFamily="34" charset="0"/>
              </a:rPr>
              <a:t>Or they could be defined already by the external connections</a:t>
            </a:r>
          </a:p>
          <a:p>
            <a:pPr lvl="2">
              <a:spcBef>
                <a:spcPts val="400"/>
              </a:spcBef>
            </a:pPr>
            <a:r>
              <a:rPr lang="en-US" kern="0" dirty="0" smtClean="0">
                <a:latin typeface="Arial" panose="020B0604020202020204" pitchFamily="34" charset="0"/>
                <a:cs typeface="Arial" panose="020B0604020202020204" pitchFamily="34" charset="0"/>
              </a:rPr>
              <a:t>We can hope they are standard interconnects</a:t>
            </a:r>
          </a:p>
          <a:p>
            <a:pPr lvl="1">
              <a:spcBef>
                <a:spcPts val="400"/>
              </a:spcBef>
            </a:pPr>
            <a:r>
              <a:rPr lang="en-US" kern="0" dirty="0" smtClean="0">
                <a:latin typeface="Arial" panose="020B0604020202020204" pitchFamily="34" charset="0"/>
                <a:cs typeface="Arial" panose="020B0604020202020204" pitchFamily="34" charset="0"/>
              </a:rPr>
              <a:t>THEN open up the black box (the system under development) and build the components inside to meet the required external interfaces</a:t>
            </a:r>
          </a:p>
          <a:p>
            <a:pPr>
              <a:spcBef>
                <a:spcPts val="1200"/>
              </a:spcBef>
            </a:pPr>
            <a:r>
              <a:rPr lang="en-US" dirty="0" smtClean="0">
                <a:latin typeface="Arial" panose="020B0604020202020204" pitchFamily="34" charset="0"/>
                <a:cs typeface="Arial" panose="020B0604020202020204" pitchFamily="34" charset="0"/>
              </a:rPr>
              <a:t>Consider </a:t>
            </a:r>
            <a:r>
              <a:rPr lang="en-US" dirty="0">
                <a:latin typeface="Arial" panose="020B0604020202020204" pitchFamily="34" charset="0"/>
                <a:cs typeface="Arial" panose="020B0604020202020204" pitchFamily="34" charset="0"/>
              </a:rPr>
              <a:t>Your </a:t>
            </a:r>
            <a:r>
              <a:rPr lang="en-US" dirty="0" smtClean="0">
                <a:latin typeface="Arial" panose="020B0604020202020204" pitchFamily="34" charset="0"/>
                <a:cs typeface="Arial" panose="020B0604020202020204" pitchFamily="34" charset="0"/>
              </a:rPr>
              <a:t>Home Entertainment System…</a:t>
            </a:r>
            <a:endParaRPr lang="en-US" dirty="0">
              <a:latin typeface="Arial" panose="020B0604020202020204" pitchFamily="34" charset="0"/>
              <a:cs typeface="Arial" panose="020B0604020202020204" pitchFamily="34" charset="0"/>
            </a:endParaRPr>
          </a:p>
        </p:txBody>
      </p:sp>
      <p:sp>
        <p:nvSpPr>
          <p:cNvPr id="10" name="Rectangle 9"/>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To achieve the best interoperability, always start design from the outside-in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1155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165" y="1202710"/>
            <a:ext cx="4601448" cy="3169042"/>
          </a:xfrm>
          <a:prstGeom prst="rect">
            <a:avLst/>
          </a:prstGeom>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normal-world example of outside-in integration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9816" y="1202709"/>
            <a:ext cx="4333780" cy="5266227"/>
          </a:xfrm>
        </p:spPr>
        <p:txBody>
          <a:bodyPr>
            <a:noAutofit/>
          </a:bodyPr>
          <a:lstStyle/>
          <a:p>
            <a:pPr>
              <a:spcBef>
                <a:spcPts val="400"/>
              </a:spcBef>
            </a:pPr>
            <a:r>
              <a:rPr lang="en-US" sz="1700" dirty="0" smtClean="0">
                <a:latin typeface="Arial" panose="020B0604020202020204" pitchFamily="34" charset="0"/>
                <a:cs typeface="Arial" panose="020B0604020202020204" pitchFamily="34" charset="0"/>
              </a:rPr>
              <a:t>Unless you have an all-in-one box </a:t>
            </a:r>
            <a:r>
              <a:rPr lang="en-US" sz="1700" dirty="0">
                <a:latin typeface="Arial" panose="020B0604020202020204" pitchFamily="34" charset="0"/>
                <a:cs typeface="Arial" panose="020B0604020202020204" pitchFamily="34" charset="0"/>
              </a:rPr>
              <a:t>like an </a:t>
            </a:r>
            <a:r>
              <a:rPr lang="en-US" sz="1700" dirty="0" smtClean="0">
                <a:latin typeface="Arial" panose="020B0604020202020204" pitchFamily="34" charset="0"/>
                <a:cs typeface="Arial" panose="020B0604020202020204" pitchFamily="34" charset="0"/>
              </a:rPr>
              <a:t>iPod or Bose Wave, </a:t>
            </a:r>
            <a:r>
              <a:rPr lang="en-US" sz="1700" dirty="0">
                <a:latin typeface="Arial" panose="020B0604020202020204" pitchFamily="34" charset="0"/>
                <a:cs typeface="Arial" panose="020B0604020202020204" pitchFamily="34" charset="0"/>
              </a:rPr>
              <a:t>you need </a:t>
            </a:r>
            <a:r>
              <a:rPr lang="en-US" sz="1700" dirty="0" smtClean="0">
                <a:latin typeface="Arial" panose="020B0604020202020204" pitchFamily="34" charset="0"/>
                <a:cs typeface="Arial" panose="020B0604020202020204" pitchFamily="34" charset="0"/>
              </a:rPr>
              <a:t>to </a:t>
            </a:r>
            <a:r>
              <a:rPr lang="en-US" sz="1700" b="1" dirty="0" smtClean="0">
                <a:latin typeface="Arial" panose="020B0604020202020204" pitchFamily="34" charset="0"/>
                <a:cs typeface="Arial" panose="020B0604020202020204" pitchFamily="34" charset="0"/>
              </a:rPr>
              <a:t>integrate </a:t>
            </a:r>
            <a:r>
              <a:rPr lang="en-US" sz="1700" dirty="0">
                <a:latin typeface="Arial" panose="020B0604020202020204" pitchFamily="34" charset="0"/>
                <a:cs typeface="Arial" panose="020B0604020202020204" pitchFamily="34" charset="0"/>
              </a:rPr>
              <a:t>the components together</a:t>
            </a:r>
          </a:p>
          <a:p>
            <a:pPr>
              <a:spcBef>
                <a:spcPts val="400"/>
              </a:spcBef>
            </a:pPr>
            <a:r>
              <a:rPr lang="en-US" sz="1700" dirty="0">
                <a:latin typeface="Arial" panose="020B0604020202020204" pitchFamily="34" charset="0"/>
                <a:cs typeface="Arial" panose="020B0604020202020204" pitchFamily="34" charset="0"/>
              </a:rPr>
              <a:t>N</a:t>
            </a:r>
            <a:r>
              <a:rPr lang="en-US" sz="1700" dirty="0" smtClean="0">
                <a:latin typeface="Arial" panose="020B0604020202020204" pitchFamily="34" charset="0"/>
                <a:cs typeface="Arial" panose="020B0604020202020204" pitchFamily="34" charset="0"/>
              </a:rPr>
              <a:t>eed </a:t>
            </a:r>
            <a:r>
              <a:rPr lang="en-US" sz="1700" b="1" dirty="0">
                <a:latin typeface="Arial" panose="020B0604020202020204" pitchFamily="34" charset="0"/>
                <a:cs typeface="Arial" panose="020B0604020202020204" pitchFamily="34" charset="0"/>
              </a:rPr>
              <a:t>standard</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interconnections to avoid, e.g.:</a:t>
            </a:r>
            <a:endParaRPr lang="en-US" sz="1700" dirty="0">
              <a:latin typeface="Arial" panose="020B0604020202020204" pitchFamily="34" charset="0"/>
              <a:cs typeface="Arial" panose="020B0604020202020204" pitchFamily="34" charset="0"/>
            </a:endParaRPr>
          </a:p>
          <a:p>
            <a:pPr lvl="1">
              <a:spcBef>
                <a:spcPts val="400"/>
              </a:spcBef>
            </a:pPr>
            <a:r>
              <a:rPr lang="en-US" sz="1400" dirty="0" smtClean="0">
                <a:latin typeface="Arial" panose="020B0604020202020204" pitchFamily="34" charset="0"/>
                <a:cs typeface="Arial" panose="020B0604020202020204" pitchFamily="34" charset="0"/>
              </a:rPr>
              <a:t>soldering wires from the inside of one component to the inside of another</a:t>
            </a:r>
          </a:p>
          <a:p>
            <a:pPr lvl="1">
              <a:spcBef>
                <a:spcPts val="400"/>
              </a:spcBef>
            </a:pPr>
            <a:r>
              <a:rPr lang="en-US" sz="1400" dirty="0" smtClean="0">
                <a:latin typeface="Arial" panose="020B0604020202020204" pitchFamily="34" charset="0"/>
                <a:cs typeface="Arial" panose="020B0604020202020204" pitchFamily="34" charset="0"/>
              </a:rPr>
              <a:t>mismatched impedance that will blow your speakers </a:t>
            </a:r>
          </a:p>
          <a:p>
            <a:pPr lvl="1">
              <a:spcBef>
                <a:spcPts val="400"/>
              </a:spcBef>
            </a:pPr>
            <a:r>
              <a:rPr lang="en-US" sz="1400" dirty="0" smtClean="0">
                <a:latin typeface="Arial" panose="020B0604020202020204" pitchFamily="34" charset="0"/>
                <a:cs typeface="Arial" panose="020B0604020202020204" pitchFamily="34" charset="0"/>
              </a:rPr>
              <a:t>incompatible ports, cables, connectors</a:t>
            </a:r>
          </a:p>
          <a:p>
            <a:pPr>
              <a:spcBef>
                <a:spcPts val="400"/>
              </a:spcBef>
            </a:pPr>
            <a:r>
              <a:rPr lang="en-US" sz="1700" dirty="0" smtClean="0">
                <a:latin typeface="Arial" panose="020B0604020202020204" pitchFamily="34" charset="0"/>
                <a:cs typeface="Arial" panose="020B0604020202020204" pitchFamily="34" charset="0"/>
              </a:rPr>
              <a:t>But want options on the interconnections to select </a:t>
            </a:r>
            <a:r>
              <a:rPr lang="en-US" sz="1700" b="1" dirty="0" smtClean="0">
                <a:latin typeface="Arial" panose="020B0604020202020204" pitchFamily="34" charset="0"/>
                <a:cs typeface="Arial" panose="020B0604020202020204" pitchFamily="34" charset="0"/>
              </a:rPr>
              <a:t>highest fidelity for budget</a:t>
            </a:r>
          </a:p>
          <a:p>
            <a:pPr lvl="1">
              <a:spcBef>
                <a:spcPts val="400"/>
              </a:spcBef>
            </a:pPr>
            <a:r>
              <a:rPr lang="en-US" sz="1400" dirty="0" smtClean="0">
                <a:latin typeface="Arial" panose="020B0604020202020204" pitchFamily="34" charset="0"/>
                <a:cs typeface="Arial" panose="020B0604020202020204" pitchFamily="34" charset="0"/>
              </a:rPr>
              <a:t>$1/yard standard cable?</a:t>
            </a:r>
          </a:p>
          <a:p>
            <a:pPr lvl="1">
              <a:spcBef>
                <a:spcPts val="400"/>
              </a:spcBef>
            </a:pPr>
            <a:r>
              <a:rPr lang="en-US" sz="1400" dirty="0" smtClean="0">
                <a:latin typeface="Arial" panose="020B0604020202020204" pitchFamily="34" charset="0"/>
                <a:cs typeface="Arial" panose="020B0604020202020204" pitchFamily="34" charset="0"/>
              </a:rPr>
              <a:t>or $100/foot </a:t>
            </a:r>
            <a:r>
              <a:rPr lang="en-US" sz="1400" dirty="0" err="1" smtClean="0">
                <a:latin typeface="Arial" panose="020B0604020202020204" pitchFamily="34" charset="0"/>
                <a:cs typeface="Arial" panose="020B0604020202020204" pitchFamily="34" charset="0"/>
              </a:rPr>
              <a:t>stereophile</a:t>
            </a:r>
            <a:r>
              <a:rPr lang="en-US" sz="1400" dirty="0" smtClean="0">
                <a:latin typeface="Arial" panose="020B0604020202020204" pitchFamily="34" charset="0"/>
                <a:cs typeface="Arial" panose="020B0604020202020204" pitchFamily="34" charset="0"/>
              </a:rPr>
              <a:t> cable?</a:t>
            </a:r>
          </a:p>
          <a:p>
            <a:pPr>
              <a:spcBef>
                <a:spcPts val="400"/>
              </a:spcBef>
            </a:pPr>
            <a:r>
              <a:rPr lang="en-US" sz="1700" dirty="0" smtClean="0">
                <a:latin typeface="Arial" panose="020B0604020202020204" pitchFamily="34" charset="0"/>
                <a:cs typeface="Arial" panose="020B0604020202020204" pitchFamily="34" charset="0"/>
              </a:rPr>
              <a:t>And good manuals </a:t>
            </a:r>
          </a:p>
          <a:p>
            <a:pPr>
              <a:spcBef>
                <a:spcPts val="400"/>
              </a:spcBef>
            </a:pPr>
            <a:r>
              <a:rPr lang="en-US" sz="1700" dirty="0" smtClean="0">
                <a:latin typeface="Arial" panose="020B0604020202020204" pitchFamily="34" charset="0"/>
                <a:cs typeface="Arial" panose="020B0604020202020204" pitchFamily="34" charset="0"/>
              </a:rPr>
              <a:t>And online training if necessary</a:t>
            </a:r>
          </a:p>
          <a:p>
            <a:pPr>
              <a:spcBef>
                <a:spcPts val="400"/>
              </a:spcBef>
            </a:pPr>
            <a:r>
              <a:rPr lang="en-US" sz="1700" dirty="0" smtClean="0">
                <a:latin typeface="Arial" panose="020B0604020202020204" pitchFamily="34" charset="0"/>
                <a:cs typeface="Arial" panose="020B0604020202020204" pitchFamily="34" charset="0"/>
              </a:rPr>
              <a:t>etc.</a:t>
            </a:r>
          </a:p>
        </p:txBody>
      </p:sp>
      <p:sp>
        <p:nvSpPr>
          <p:cNvPr id="6" name="Slide Number Placeholder 5"/>
          <p:cNvSpPr>
            <a:spLocks noGrp="1"/>
          </p:cNvSpPr>
          <p:nvPr>
            <p:ph type="sldNum" sz="quarter" idx="11"/>
          </p:nvPr>
        </p:nvSpPr>
        <p:spPr>
          <a:xfrm>
            <a:off x="2177" y="6571590"/>
            <a:ext cx="368766"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610406" y="4432340"/>
            <a:ext cx="4147739" cy="1143903"/>
          </a:xfrm>
          <a:prstGeom prst="rect">
            <a:avLst/>
          </a:prstGeom>
          <a:solidFill>
            <a:srgbClr val="CCE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spcBef>
                <a:spcPts val="600"/>
              </a:spcBef>
            </a:pPr>
            <a:r>
              <a:rPr lang="en-US" sz="1200" dirty="0">
                <a:solidFill>
                  <a:srgbClr val="0033CC"/>
                </a:solidFill>
                <a:latin typeface="Arial" panose="020B0604020202020204" pitchFamily="34" charset="0"/>
                <a:cs typeface="Arial" panose="020B0604020202020204" pitchFamily="34" charset="0"/>
              </a:rPr>
              <a:t>If designing the integrated amp above, best to start from the outside, with the standardized connections, and then work up the design of the inside of the </a:t>
            </a:r>
            <a:r>
              <a:rPr lang="en-US" sz="1200" dirty="0" smtClean="0">
                <a:solidFill>
                  <a:srgbClr val="0033CC"/>
                </a:solidFill>
                <a:latin typeface="Arial" panose="020B0604020202020204" pitchFamily="34" charset="0"/>
                <a:cs typeface="Arial" panose="020B0604020202020204" pitchFamily="34" charset="0"/>
              </a:rPr>
              <a:t>amp.</a:t>
            </a:r>
            <a:endParaRPr lang="en-US" sz="1200" dirty="0">
              <a:solidFill>
                <a:srgbClr val="0033CC"/>
              </a:solidFill>
              <a:latin typeface="Arial" panose="020B0604020202020204" pitchFamily="34" charset="0"/>
              <a:cs typeface="Arial" panose="020B0604020202020204" pitchFamily="34" charset="0"/>
            </a:endParaRPr>
          </a:p>
          <a:p>
            <a:pPr>
              <a:spcBef>
                <a:spcPts val="1000"/>
              </a:spcBef>
            </a:pPr>
            <a:r>
              <a:rPr lang="en-US" sz="1200" dirty="0">
                <a:solidFill>
                  <a:srgbClr val="0033CC"/>
                </a:solidFill>
                <a:latin typeface="Arial" panose="020B0604020202020204" pitchFamily="34" charset="0"/>
                <a:cs typeface="Arial" panose="020B0604020202020204" pitchFamily="34" charset="0"/>
              </a:rPr>
              <a:t>If start inside (top-down or bottom-up) chance of meeting the standards is near </a:t>
            </a:r>
            <a:r>
              <a:rPr lang="en-US" sz="1200" dirty="0" smtClean="0">
                <a:solidFill>
                  <a:srgbClr val="0033CC"/>
                </a:solidFill>
                <a:latin typeface="Arial" panose="020B0604020202020204" pitchFamily="34" charset="0"/>
                <a:cs typeface="Arial" panose="020B0604020202020204" pitchFamily="34" charset="0"/>
              </a:rPr>
              <a:t>nil.</a:t>
            </a:r>
            <a:endParaRPr lang="en-US" sz="1200" dirty="0">
              <a:solidFill>
                <a:srgbClr val="0033CC"/>
              </a:solidFill>
              <a:latin typeface="Arial" panose="020B0604020202020204" pitchFamily="34" charset="0"/>
              <a:cs typeface="Arial" panose="020B0604020202020204" pitchFamily="34" charset="0"/>
            </a:endParaRPr>
          </a:p>
        </p:txBody>
      </p:sp>
      <p:sp>
        <p:nvSpPr>
          <p:cNvPr id="11" name="Rectangle 10"/>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Not so different from what we need for the </a:t>
            </a:r>
            <a:r>
              <a:rPr lang="en-US" sz="1600" dirty="0" err="1" smtClean="0">
                <a:latin typeface="Arial" panose="020B0604020202020204" pitchFamily="34" charset="0"/>
                <a:cs typeface="Arial" panose="020B0604020202020204" pitchFamily="34" charset="0"/>
              </a:rPr>
              <a:t>SoSs</a:t>
            </a:r>
            <a:r>
              <a:rPr lang="en-US" sz="1600" dirty="0" smtClean="0">
                <a:latin typeface="Arial" panose="020B0604020202020204" pitchFamily="34" charset="0"/>
                <a:cs typeface="Arial" panose="020B0604020202020204" pitchFamily="34" charset="0"/>
              </a:rPr>
              <a:t> we deal with in our work lives</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97772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7262180" cy="838200"/>
          </a:xfrm>
        </p:spPr>
        <p:txBody>
          <a:bodyPr/>
          <a:lstStyle/>
          <a:p>
            <a:r>
              <a:rPr lang="en-US" dirty="0" smtClean="0">
                <a:latin typeface="Arial" panose="020B0604020202020204" pitchFamily="34" charset="0"/>
                <a:cs typeface="Arial" panose="020B0604020202020204" pitchFamily="34" charset="0"/>
              </a:rPr>
              <a:t>Interoperability-Related Standards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So </a:t>
            </a:r>
            <a:r>
              <a:rPr lang="en-US" sz="2000" dirty="0" smtClean="0">
                <a:latin typeface="Arial" panose="020B0604020202020204" pitchFamily="34" charset="0"/>
                <a:cs typeface="Arial" panose="020B0604020202020204" pitchFamily="34" charset="0"/>
              </a:rPr>
              <a:t>you say you </a:t>
            </a:r>
            <a:r>
              <a:rPr lang="en-US" sz="2000" dirty="0">
                <a:latin typeface="Arial" panose="020B0604020202020204" pitchFamily="34" charset="0"/>
                <a:cs typeface="Arial" panose="020B0604020202020204" pitchFamily="34" charset="0"/>
              </a:rPr>
              <a:t>need a “standard”? </a:t>
            </a:r>
            <a:r>
              <a:rPr lang="en-US" sz="2000" dirty="0" smtClean="0">
                <a:latin typeface="Arial" panose="020B0604020202020204" pitchFamily="34" charset="0"/>
                <a:cs typeface="Arial" panose="020B0604020202020204" pitchFamily="34" charset="0"/>
              </a:rPr>
              <a:t>Here, have a dozen or so!</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55425" y="5447332"/>
            <a:ext cx="8762639" cy="95410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 UCI Renamed “Universal </a:t>
            </a:r>
            <a:r>
              <a:rPr lang="en-US" sz="1200" dirty="0">
                <a:latin typeface="Arial" panose="020B0604020202020204" pitchFamily="34" charset="0"/>
                <a:cs typeface="Arial" panose="020B0604020202020204" pitchFamily="34" charset="0"/>
              </a:rPr>
              <a:t>C2 </a:t>
            </a:r>
            <a:r>
              <a:rPr lang="en-US" sz="1200" dirty="0" smtClean="0">
                <a:latin typeface="Arial" panose="020B0604020202020204" pitchFamily="34" charset="0"/>
                <a:cs typeface="Arial" panose="020B0604020202020204" pitchFamily="34" charset="0"/>
              </a:rPr>
              <a:t>Interface” in 2017</a:t>
            </a:r>
          </a:p>
          <a:p>
            <a:pPr marL="628650" lvl="1"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XML-based</a:t>
            </a:r>
          </a:p>
          <a:p>
            <a:pPr marL="628650" lvl="1"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Provides a standard message catalog and schema for providing flight &amp; sensor Command &amp; Control and status among participating manned and unmanned platforms and ground stations</a:t>
            </a:r>
          </a:p>
          <a:p>
            <a:pPr marL="628650" lvl="1"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Goal is to allow machine-to-machine processing, with operators on or in the loop as desired</a:t>
            </a:r>
          </a:p>
        </p:txBody>
      </p:sp>
      <p:graphicFrame>
        <p:nvGraphicFramePr>
          <p:cNvPr id="7" name="Table 6"/>
          <p:cNvGraphicFramePr>
            <a:graphicFrameLocks noGrp="1"/>
          </p:cNvGraphicFramePr>
          <p:nvPr>
            <p:extLst>
              <p:ext uri="{D42A27DB-BD31-4B8C-83A1-F6EECF244321}">
                <p14:modId xmlns:p14="http://schemas.microsoft.com/office/powerpoint/2010/main" val="2954147618"/>
              </p:ext>
            </p:extLst>
          </p:nvPr>
        </p:nvGraphicFramePr>
        <p:xfrm>
          <a:off x="155425" y="1084895"/>
          <a:ext cx="8762639" cy="4302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60730"/>
                <a:gridCol w="775018"/>
                <a:gridCol w="668534"/>
                <a:gridCol w="573798"/>
                <a:gridCol w="622290"/>
                <a:gridCol w="520812"/>
                <a:gridCol w="586913"/>
                <a:gridCol w="608860"/>
                <a:gridCol w="520812"/>
                <a:gridCol w="520812"/>
                <a:gridCol w="520812"/>
                <a:gridCol w="520812"/>
                <a:gridCol w="520812"/>
                <a:gridCol w="520812"/>
                <a:gridCol w="520812"/>
              </a:tblGrid>
              <a:tr h="370840">
                <a:tc>
                  <a:txBody>
                    <a:bodyPr/>
                    <a:lstStyle/>
                    <a:p>
                      <a:pPr algn="ctr"/>
                      <a:r>
                        <a:rPr lang="en-US" sz="1050" b="1" dirty="0" err="1" smtClean="0"/>
                        <a:t>Std</a:t>
                      </a:r>
                      <a:endParaRPr lang="en-US" sz="1050" b="1" dirty="0"/>
                    </a:p>
                  </a:txBody>
                  <a:tcPr anchor="ctr"/>
                </a:tc>
                <a:tc>
                  <a:txBody>
                    <a:bodyPr/>
                    <a:lstStyle/>
                    <a:p>
                      <a:pPr algn="ctr"/>
                      <a:r>
                        <a:rPr lang="en-US" sz="1050" b="1" dirty="0" smtClean="0"/>
                        <a:t>Org</a:t>
                      </a:r>
                      <a:endParaRPr lang="en-US" sz="1050" b="1" dirty="0"/>
                    </a:p>
                  </a:txBody>
                  <a:tcPr anchor="ctr"/>
                </a:tc>
                <a:tc>
                  <a:txBody>
                    <a:bodyPr/>
                    <a:lstStyle/>
                    <a:p>
                      <a:pPr algn="ctr"/>
                      <a:r>
                        <a:rPr lang="en-US" sz="1000" b="1" dirty="0" smtClean="0"/>
                        <a:t>&lt;2005</a:t>
                      </a:r>
                      <a:endParaRPr lang="en-US" sz="1000" b="1" dirty="0"/>
                    </a:p>
                  </a:txBody>
                  <a:tcPr anchor="ctr"/>
                </a:tc>
                <a:tc>
                  <a:txBody>
                    <a:bodyPr/>
                    <a:lstStyle/>
                    <a:p>
                      <a:pPr algn="ctr"/>
                      <a:r>
                        <a:rPr lang="en-US" sz="1000" b="1" dirty="0" smtClean="0"/>
                        <a:t>2006</a:t>
                      </a:r>
                      <a:endParaRPr lang="en-US" sz="1000" b="1" dirty="0"/>
                    </a:p>
                  </a:txBody>
                  <a:tcPr anchor="ctr"/>
                </a:tc>
                <a:tc>
                  <a:txBody>
                    <a:bodyPr/>
                    <a:lstStyle/>
                    <a:p>
                      <a:pPr algn="ctr"/>
                      <a:r>
                        <a:rPr lang="en-US" sz="1000" b="1" dirty="0" smtClean="0"/>
                        <a:t>2007</a:t>
                      </a:r>
                      <a:endParaRPr lang="en-US" sz="1000" b="1" dirty="0"/>
                    </a:p>
                  </a:txBody>
                  <a:tcPr anchor="ctr"/>
                </a:tc>
                <a:tc>
                  <a:txBody>
                    <a:bodyPr/>
                    <a:lstStyle/>
                    <a:p>
                      <a:pPr algn="ctr"/>
                      <a:r>
                        <a:rPr lang="en-US" sz="1000" b="1" dirty="0" smtClean="0"/>
                        <a:t>2008</a:t>
                      </a:r>
                      <a:endParaRPr lang="en-US" sz="1000" b="1" dirty="0"/>
                    </a:p>
                  </a:txBody>
                  <a:tcPr anchor="ctr"/>
                </a:tc>
                <a:tc>
                  <a:txBody>
                    <a:bodyPr/>
                    <a:lstStyle/>
                    <a:p>
                      <a:pPr algn="ctr"/>
                      <a:r>
                        <a:rPr lang="en-US" sz="1000" b="1" dirty="0" smtClean="0"/>
                        <a:t>2009</a:t>
                      </a:r>
                      <a:endParaRPr lang="en-US" sz="1000" b="1" dirty="0"/>
                    </a:p>
                  </a:txBody>
                  <a:tcPr anchor="ctr"/>
                </a:tc>
                <a:tc>
                  <a:txBody>
                    <a:bodyPr/>
                    <a:lstStyle/>
                    <a:p>
                      <a:pPr algn="ctr"/>
                      <a:r>
                        <a:rPr lang="en-US" sz="1000" b="1" dirty="0" smtClean="0"/>
                        <a:t>2010</a:t>
                      </a:r>
                      <a:endParaRPr lang="en-US" sz="1000" b="1" dirty="0"/>
                    </a:p>
                  </a:txBody>
                  <a:tcPr anchor="ctr"/>
                </a:tc>
                <a:tc>
                  <a:txBody>
                    <a:bodyPr/>
                    <a:lstStyle/>
                    <a:p>
                      <a:pPr algn="ctr"/>
                      <a:r>
                        <a:rPr lang="en-US" sz="1000" b="1" dirty="0" smtClean="0"/>
                        <a:t>2011</a:t>
                      </a:r>
                      <a:endParaRPr lang="en-US" sz="1000" b="1" dirty="0"/>
                    </a:p>
                  </a:txBody>
                  <a:tcPr anchor="ctr"/>
                </a:tc>
                <a:tc>
                  <a:txBody>
                    <a:bodyPr/>
                    <a:lstStyle/>
                    <a:p>
                      <a:pPr algn="ctr"/>
                      <a:r>
                        <a:rPr lang="en-US" sz="1000" b="1" dirty="0" smtClean="0"/>
                        <a:t>2012</a:t>
                      </a:r>
                      <a:endParaRPr lang="en-US" sz="1000" b="1" dirty="0"/>
                    </a:p>
                  </a:txBody>
                  <a:tcPr anchor="ctr"/>
                </a:tc>
                <a:tc>
                  <a:txBody>
                    <a:bodyPr/>
                    <a:lstStyle/>
                    <a:p>
                      <a:pPr algn="ctr"/>
                      <a:r>
                        <a:rPr lang="en-US" sz="1000" b="1" dirty="0" smtClean="0"/>
                        <a:t>2013</a:t>
                      </a:r>
                      <a:endParaRPr lang="en-US" sz="1000" b="1" dirty="0"/>
                    </a:p>
                  </a:txBody>
                  <a:tcPr anchor="ctr"/>
                </a:tc>
                <a:tc>
                  <a:txBody>
                    <a:bodyPr/>
                    <a:lstStyle/>
                    <a:p>
                      <a:pPr algn="ctr"/>
                      <a:r>
                        <a:rPr lang="en-US" sz="1000" b="1" dirty="0" smtClean="0"/>
                        <a:t>2014</a:t>
                      </a:r>
                      <a:endParaRPr lang="en-US" sz="1000" b="1" dirty="0"/>
                    </a:p>
                  </a:txBody>
                  <a:tcPr anchor="ctr"/>
                </a:tc>
                <a:tc>
                  <a:txBody>
                    <a:bodyPr/>
                    <a:lstStyle/>
                    <a:p>
                      <a:pPr algn="ctr"/>
                      <a:r>
                        <a:rPr lang="en-US" sz="1000" b="1" dirty="0" smtClean="0"/>
                        <a:t>2015</a:t>
                      </a:r>
                      <a:endParaRPr lang="en-US" sz="1000" b="1" dirty="0"/>
                    </a:p>
                  </a:txBody>
                  <a:tcPr anchor="ctr"/>
                </a:tc>
                <a:tc>
                  <a:txBody>
                    <a:bodyPr/>
                    <a:lstStyle/>
                    <a:p>
                      <a:pPr algn="ctr"/>
                      <a:r>
                        <a:rPr lang="en-US" sz="1000" b="1" dirty="0" smtClean="0"/>
                        <a:t>2016</a:t>
                      </a:r>
                      <a:endParaRPr lang="en-US" sz="1000" b="1" dirty="0"/>
                    </a:p>
                  </a:txBody>
                  <a:tcPr anchor="ctr"/>
                </a:tc>
                <a:tc>
                  <a:txBody>
                    <a:bodyPr/>
                    <a:lstStyle/>
                    <a:p>
                      <a:pPr algn="ctr"/>
                      <a:r>
                        <a:rPr lang="en-US" sz="1000" b="1" dirty="0" smtClean="0"/>
                        <a:t>2017</a:t>
                      </a:r>
                      <a:endParaRPr lang="en-US" sz="1000" b="1" dirty="0"/>
                    </a:p>
                  </a:txBody>
                  <a:tcPr anchor="ctr"/>
                </a:tc>
              </a:tr>
              <a:tr h="128425">
                <a:tc>
                  <a:txBody>
                    <a:bodyPr/>
                    <a:lstStyle/>
                    <a:p>
                      <a:pPr algn="ctr"/>
                      <a:r>
                        <a:rPr lang="en-US" sz="1050" b="1" dirty="0" smtClean="0"/>
                        <a:t>4586</a:t>
                      </a:r>
                    </a:p>
                  </a:txBody>
                  <a:tcPr anchor="ctr"/>
                </a:tc>
                <a:tc>
                  <a:txBody>
                    <a:bodyPr/>
                    <a:lstStyle/>
                    <a:p>
                      <a:pPr algn="ctr"/>
                      <a:r>
                        <a:rPr lang="en-US" sz="1050" b="1" dirty="0" smtClean="0"/>
                        <a:t>NATO</a:t>
                      </a:r>
                      <a:endParaRPr lang="en-US" sz="1050" b="1" dirty="0"/>
                    </a:p>
                  </a:txBody>
                  <a:tcPr anchor="ctr"/>
                </a:tc>
                <a:tc gridSpan="13">
                  <a:txBody>
                    <a:bodyPr/>
                    <a:lstStyle/>
                    <a:p>
                      <a:pPr algn="ctr"/>
                      <a:r>
                        <a:rPr lang="en-US" sz="1050" b="1" dirty="0" smtClean="0"/>
                        <a:t>North Atlantic Treaty Organization – Standardization Agreement (STANAG) 4586</a:t>
                      </a:r>
                      <a:endParaRPr lang="en-US" sz="1050" b="1" dirty="0"/>
                    </a:p>
                  </a:txBody>
                  <a:tcPr anchor="ctr">
                    <a:solidFill>
                      <a:srgbClr val="FFCC99"/>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c hMerge="1">
                  <a:txBody>
                    <a:bodyPr/>
                    <a:lstStyle/>
                    <a:p>
                      <a:pPr algn="ctr"/>
                      <a:endParaRPr lang="en-US" sz="1050" b="1" dirty="0"/>
                    </a:p>
                  </a:txBody>
                  <a:tcPr anchor="ctr">
                    <a:solidFill>
                      <a:srgbClr val="FFC000"/>
                    </a:solidFill>
                  </a:tcPr>
                </a:tc>
              </a:tr>
              <a:tr h="0">
                <a:tc>
                  <a:txBody>
                    <a:bodyPr/>
                    <a:lstStyle/>
                    <a:p>
                      <a:pPr algn="ctr"/>
                      <a:r>
                        <a:rPr lang="en-US" sz="1050" b="1" dirty="0" smtClean="0"/>
                        <a:t>UCI</a:t>
                      </a:r>
                      <a:endParaRPr lang="en-US" sz="1050" b="1" dirty="0"/>
                    </a:p>
                  </a:txBody>
                  <a:tcPr anchor="ctr"/>
                </a:tc>
                <a:tc>
                  <a:txBody>
                    <a:bodyPr/>
                    <a:lstStyle/>
                    <a:p>
                      <a:pPr algn="ctr"/>
                      <a:r>
                        <a:rPr lang="en-US" sz="1050" b="1" dirty="0" smtClean="0"/>
                        <a:t>USAF</a:t>
                      </a:r>
                      <a:endParaRPr lang="en-US" sz="1050" b="1" dirty="0"/>
                    </a:p>
                  </a:txBody>
                  <a:tcPr anchor="ctr"/>
                </a:tc>
                <a:tc>
                  <a:txBody>
                    <a:bodyPr/>
                    <a:lstStyle/>
                    <a:p>
                      <a:pPr algn="ctr"/>
                      <a:endParaRPr lang="en-US" sz="1050" b="1"/>
                    </a:p>
                  </a:txBody>
                  <a:tcPr anchor="ctr"/>
                </a:tc>
                <a:tc gridSpan="2">
                  <a:txBody>
                    <a:bodyPr/>
                    <a:lstStyle/>
                    <a:p>
                      <a:pPr algn="ctr"/>
                      <a:r>
                        <a:rPr lang="en-US" sz="1050" b="1" dirty="0" smtClean="0"/>
                        <a:t>COS</a:t>
                      </a:r>
                      <a:endParaRPr lang="en-US" sz="1050" b="1" dirty="0"/>
                    </a:p>
                  </a:txBody>
                  <a:tcPr anchor="ctr">
                    <a:solidFill>
                      <a:schemeClr val="accent1">
                        <a:lumMod val="20000"/>
                        <a:lumOff val="80000"/>
                      </a:schemeClr>
                    </a:solidFill>
                  </a:tcPr>
                </a:tc>
                <a:tc hMerge="1">
                  <a:txBody>
                    <a:bodyPr/>
                    <a:lstStyle/>
                    <a:p>
                      <a:pPr algn="ctr"/>
                      <a:endParaRPr lang="en-US" sz="1050" dirty="0"/>
                    </a:p>
                  </a:txBody>
                  <a:tcPr anchor="ctr">
                    <a:solidFill>
                      <a:schemeClr val="accent1">
                        <a:lumMod val="20000"/>
                        <a:lumOff val="80000"/>
                      </a:schemeClr>
                    </a:solidFill>
                  </a:tcPr>
                </a:tc>
                <a:tc gridSpan="9">
                  <a:txBody>
                    <a:bodyPr/>
                    <a:lstStyle/>
                    <a:p>
                      <a:pPr algn="ctr"/>
                      <a:r>
                        <a:rPr lang="en-US" sz="1050" b="1" dirty="0" smtClean="0"/>
                        <a:t>UCI</a:t>
                      </a:r>
                      <a:r>
                        <a:rPr lang="en-US" sz="1050" b="1" baseline="0" dirty="0" smtClean="0"/>
                        <a:t> – UAS C2 Control Initiative</a:t>
                      </a: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hMerge="1">
                  <a:txBody>
                    <a:bodyPr/>
                    <a:lstStyle/>
                    <a:p>
                      <a:pPr algn="ctr"/>
                      <a:endParaRPr lang="en-US" sz="1050" b="1" dirty="0"/>
                    </a:p>
                  </a:txBody>
                  <a:tcPr anchor="ctr">
                    <a:solidFill>
                      <a:schemeClr val="accent1">
                        <a:lumMod val="40000"/>
                        <a:lumOff val="60000"/>
                      </a:schemeClr>
                    </a:solidFill>
                  </a:tcPr>
                </a:tc>
                <a:tc>
                  <a:txBody>
                    <a:bodyPr/>
                    <a:lstStyle/>
                    <a:p>
                      <a:pPr algn="ctr"/>
                      <a:r>
                        <a:rPr lang="en-US" sz="1050" b="1" dirty="0" smtClean="0"/>
                        <a:t>UCI*</a:t>
                      </a:r>
                      <a:endParaRPr lang="en-US" sz="1050" b="1" dirty="0"/>
                    </a:p>
                  </a:txBody>
                  <a:tcPr anchor="ctr">
                    <a:solidFill>
                      <a:schemeClr val="accent1">
                        <a:lumMod val="60000"/>
                        <a:lumOff val="40000"/>
                      </a:schemeClr>
                    </a:solidFill>
                  </a:tcPr>
                </a:tc>
              </a:tr>
              <a:tr h="124770">
                <a:tc>
                  <a:txBody>
                    <a:bodyPr/>
                    <a:lstStyle/>
                    <a:p>
                      <a:pPr algn="ctr"/>
                      <a:r>
                        <a:rPr lang="en-US" sz="1050" b="1" dirty="0" smtClean="0"/>
                        <a:t>IOP</a:t>
                      </a:r>
                      <a:endParaRPr lang="en-US" sz="1050" b="1" dirty="0"/>
                    </a:p>
                  </a:txBody>
                  <a:tcPr anchor="ctr"/>
                </a:tc>
                <a:tc>
                  <a:txBody>
                    <a:bodyPr/>
                    <a:lstStyle/>
                    <a:p>
                      <a:pPr algn="ctr"/>
                      <a:r>
                        <a:rPr lang="en-US" sz="1050" b="1" dirty="0" smtClean="0"/>
                        <a:t>Army</a:t>
                      </a:r>
                      <a:endParaRPr lang="en-US" sz="1050" b="1" dirty="0"/>
                    </a:p>
                  </a:txBody>
                  <a:tcPr anchor="ctr"/>
                </a:tc>
                <a:tc>
                  <a:txBody>
                    <a:bodyPr/>
                    <a:lstStyle/>
                    <a:p>
                      <a:pPr algn="ctr"/>
                      <a:endParaRPr lang="en-US" sz="1050" b="1" dirty="0"/>
                    </a:p>
                  </a:txBody>
                  <a:tcPr anchor="ctr"/>
                </a:tc>
                <a:tc gridSpan="12">
                  <a:txBody>
                    <a:bodyPr/>
                    <a:lstStyle/>
                    <a:p>
                      <a:pPr algn="ctr"/>
                      <a:r>
                        <a:rPr lang="en-US" sz="1050" b="1" dirty="0" smtClean="0"/>
                        <a:t>IOP – Interoperability Profile</a:t>
                      </a:r>
                      <a:endParaRPr lang="en-US" sz="1050" b="1" dirty="0"/>
                    </a:p>
                  </a:txBody>
                  <a:tcPr anchor="ctr">
                    <a:solidFill>
                      <a:srgbClr val="CC9900"/>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r>
              <a:tr h="142145">
                <a:tc>
                  <a:txBody>
                    <a:bodyPr/>
                    <a:lstStyle/>
                    <a:p>
                      <a:pPr algn="ctr"/>
                      <a:r>
                        <a:rPr lang="en-US" sz="1050" b="1" dirty="0" smtClean="0"/>
                        <a:t>UCS</a:t>
                      </a:r>
                      <a:endParaRPr lang="en-US" sz="1050" b="1" dirty="0"/>
                    </a:p>
                  </a:txBody>
                  <a:tcPr anchor="ctr"/>
                </a:tc>
                <a:tc>
                  <a:txBody>
                    <a:bodyPr/>
                    <a:lstStyle/>
                    <a:p>
                      <a:pPr algn="ctr"/>
                      <a:r>
                        <a:rPr lang="en-US" sz="1050" b="1" dirty="0" smtClean="0"/>
                        <a:t>OSD</a:t>
                      </a:r>
                      <a:endParaRPr lang="en-US" sz="1050" b="1" dirty="0"/>
                    </a:p>
                  </a:txBody>
                  <a:tcPr anchor="ctr"/>
                </a:tc>
                <a:tc>
                  <a:txBody>
                    <a:bodyPr/>
                    <a:lstStyle/>
                    <a:p>
                      <a:pPr algn="ctr"/>
                      <a:endParaRPr lang="en-US" sz="1050" b="1" dirty="0"/>
                    </a:p>
                  </a:txBody>
                  <a:tcPr anchor="ctr"/>
                </a:tc>
                <a:tc>
                  <a:txBody>
                    <a:bodyPr/>
                    <a:lstStyle/>
                    <a:p>
                      <a:pPr algn="ctr"/>
                      <a:endParaRPr lang="en-US" sz="1050" b="1"/>
                    </a:p>
                  </a:txBody>
                  <a:tcPr anchor="ctr"/>
                </a:tc>
                <a:tc>
                  <a:txBody>
                    <a:bodyPr/>
                    <a:lstStyle/>
                    <a:p>
                      <a:pPr algn="ctr"/>
                      <a:endParaRPr lang="en-US" sz="1050" b="1"/>
                    </a:p>
                  </a:txBody>
                  <a:tcPr anchor="ctr"/>
                </a:tc>
                <a:tc>
                  <a:txBody>
                    <a:bodyPr/>
                    <a:lstStyle/>
                    <a:p>
                      <a:pPr algn="ctr"/>
                      <a:endParaRPr lang="en-US" sz="1050" b="1"/>
                    </a:p>
                  </a:txBody>
                  <a:tcPr anchor="ctr"/>
                </a:tc>
                <a:tc gridSpan="9">
                  <a:txBody>
                    <a:bodyPr/>
                    <a:lstStyle/>
                    <a:p>
                      <a:pPr algn="ctr"/>
                      <a:r>
                        <a:rPr lang="en-US" sz="1050" b="1" dirty="0" smtClean="0"/>
                        <a:t>UCS – UAS Control Segment</a:t>
                      </a:r>
                      <a:r>
                        <a:rPr lang="en-US" sz="1050" b="1" baseline="0" dirty="0" smtClean="0"/>
                        <a:t> Architecture</a:t>
                      </a:r>
                      <a:endParaRPr lang="en-US" sz="1050" b="1" dirty="0"/>
                    </a:p>
                  </a:txBody>
                  <a:tcPr anchor="ctr">
                    <a:solidFill>
                      <a:srgbClr val="92D050"/>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r>
              <a:tr h="121115">
                <a:tc>
                  <a:txBody>
                    <a:bodyPr/>
                    <a:lstStyle/>
                    <a:p>
                      <a:pPr algn="ctr"/>
                      <a:r>
                        <a:rPr lang="en-US" sz="1050" b="1" dirty="0" smtClean="0"/>
                        <a:t>OMS</a:t>
                      </a:r>
                      <a:endParaRPr lang="en-US" sz="1050" b="1" dirty="0"/>
                    </a:p>
                  </a:txBody>
                  <a:tcPr anchor="ctr"/>
                </a:tc>
                <a:tc>
                  <a:txBody>
                    <a:bodyPr/>
                    <a:lstStyle/>
                    <a:p>
                      <a:pPr algn="ctr"/>
                      <a:r>
                        <a:rPr lang="en-US" sz="1050" b="1" dirty="0" smtClean="0"/>
                        <a:t>USAF</a:t>
                      </a:r>
                      <a:endParaRPr lang="en-US" sz="1050" b="1" dirty="0"/>
                    </a:p>
                  </a:txBody>
                  <a:tcPr anchor="ctr"/>
                </a:tc>
                <a:tc>
                  <a:txBody>
                    <a:bodyPr/>
                    <a:lstStyle/>
                    <a:p>
                      <a:pPr algn="ctr"/>
                      <a:endParaRPr lang="en-US" sz="1050" b="1"/>
                    </a:p>
                  </a:txBody>
                  <a:tcPr anchor="ctr"/>
                </a:tc>
                <a:tc>
                  <a:txBody>
                    <a:bodyPr/>
                    <a:lstStyle/>
                    <a:p>
                      <a:pPr algn="ctr"/>
                      <a:endParaRPr lang="en-US" sz="1050" b="1"/>
                    </a:p>
                  </a:txBody>
                  <a:tcPr anchor="ctr"/>
                </a:tc>
                <a:tc>
                  <a:txBody>
                    <a:bodyPr/>
                    <a:lstStyle/>
                    <a:p>
                      <a:pPr algn="ctr"/>
                      <a:endParaRPr lang="en-US" sz="1050" b="1"/>
                    </a:p>
                  </a:txBody>
                  <a:tcPr anchor="ctr"/>
                </a:tc>
                <a:tc>
                  <a:txBody>
                    <a:bodyPr/>
                    <a:lstStyle/>
                    <a:p>
                      <a:pPr algn="ctr"/>
                      <a:endParaRPr lang="en-US" sz="1050" b="1"/>
                    </a:p>
                  </a:txBody>
                  <a:tcPr anchor="ctr"/>
                </a:tc>
                <a:tc>
                  <a:txBody>
                    <a:bodyPr/>
                    <a:lstStyle/>
                    <a:p>
                      <a:pPr algn="ctr"/>
                      <a:endParaRPr lang="en-US" sz="1050" b="1"/>
                    </a:p>
                  </a:txBody>
                  <a:tcPr anchor="ctr"/>
                </a:tc>
                <a:tc gridSpan="8">
                  <a:txBody>
                    <a:bodyPr/>
                    <a:lstStyle/>
                    <a:p>
                      <a:pPr algn="ctr"/>
                      <a:r>
                        <a:rPr lang="en-US" sz="1050" b="1" dirty="0" smtClean="0"/>
                        <a:t>OMS – Open Mission Systems</a:t>
                      </a:r>
                      <a:endParaRPr lang="en-US" sz="1050" b="1" dirty="0"/>
                    </a:p>
                  </a:txBody>
                  <a:tcPr anchor="ctr">
                    <a:solidFill>
                      <a:schemeClr val="accent6">
                        <a:lumMod val="20000"/>
                        <a:lumOff val="80000"/>
                      </a:schemeClr>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r>
              <a:tr h="138490">
                <a:tc>
                  <a:txBody>
                    <a:bodyPr/>
                    <a:lstStyle/>
                    <a:p>
                      <a:pPr algn="ctr"/>
                      <a:r>
                        <a:rPr lang="en-US" sz="1050" b="1" dirty="0" smtClean="0"/>
                        <a:t>FACE</a:t>
                      </a:r>
                      <a:endParaRPr lang="en-US" sz="1050" b="1" dirty="0"/>
                    </a:p>
                  </a:txBody>
                  <a:tcPr anchor="ctr"/>
                </a:tc>
                <a:tc>
                  <a:txBody>
                    <a:bodyPr/>
                    <a:lstStyle/>
                    <a:p>
                      <a:pPr algn="ctr"/>
                      <a:r>
                        <a:rPr lang="en-US" sz="1050" b="1" dirty="0" smtClean="0"/>
                        <a:t>Navy</a:t>
                      </a:r>
                      <a:endParaRPr lang="en-US" sz="1050" b="1" dirty="0"/>
                    </a:p>
                  </a:txBody>
                  <a:tcPr anchor="ctr"/>
                </a:tc>
                <a:tc>
                  <a:txBody>
                    <a:bodyPr/>
                    <a:lstStyle/>
                    <a:p>
                      <a:pPr algn="ctr"/>
                      <a:endParaRPr lang="en-US" sz="1050" b="1"/>
                    </a:p>
                  </a:txBody>
                  <a:tcPr anchor="ctr"/>
                </a:tc>
                <a:tc>
                  <a:txBody>
                    <a:bodyPr/>
                    <a:lstStyle/>
                    <a:p>
                      <a:pPr algn="ctr"/>
                      <a:endParaRPr lang="en-US" sz="1050" b="1"/>
                    </a:p>
                  </a:txBody>
                  <a:tcPr anchor="ctr"/>
                </a:tc>
                <a:tc>
                  <a:txBody>
                    <a:bodyPr/>
                    <a:lstStyle/>
                    <a:p>
                      <a:pPr algn="ctr"/>
                      <a:endParaRPr lang="en-US" sz="1050" b="1"/>
                    </a:p>
                  </a:txBody>
                  <a:tcPr anchor="ctr"/>
                </a:tc>
                <a:tc>
                  <a:txBody>
                    <a:bodyPr/>
                    <a:lstStyle/>
                    <a:p>
                      <a:pPr algn="ctr"/>
                      <a:endParaRPr lang="en-US" sz="1050" b="1" dirty="0"/>
                    </a:p>
                  </a:txBody>
                  <a:tcPr anchor="ctr"/>
                </a:tc>
                <a:tc>
                  <a:txBody>
                    <a:bodyPr/>
                    <a:lstStyle/>
                    <a:p>
                      <a:pPr algn="ctr"/>
                      <a:endParaRPr lang="en-US" sz="1050" b="1"/>
                    </a:p>
                  </a:txBody>
                  <a:tcPr anchor="ctr"/>
                </a:tc>
                <a:tc gridSpan="8">
                  <a:txBody>
                    <a:bodyPr/>
                    <a:lstStyle/>
                    <a:p>
                      <a:pPr algn="ctr"/>
                      <a:r>
                        <a:rPr lang="en-US" sz="1050" b="1" dirty="0" smtClean="0"/>
                        <a:t>Future Airborne Capability Environment</a:t>
                      </a:r>
                      <a:endParaRPr lang="en-US" sz="1050" b="1" dirty="0"/>
                    </a:p>
                  </a:txBody>
                  <a:tcPr anchor="ctr">
                    <a:solidFill>
                      <a:srgbClr val="9999FF"/>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r>
              <a:tr h="117460">
                <a:tc>
                  <a:txBody>
                    <a:bodyPr/>
                    <a:lstStyle/>
                    <a:p>
                      <a:pPr algn="ctr"/>
                      <a:r>
                        <a:rPr lang="en-US" sz="1050" b="1" dirty="0" smtClean="0"/>
                        <a:t>NIOP</a:t>
                      </a:r>
                      <a:endParaRPr lang="en-US" sz="1050" b="1" dirty="0"/>
                    </a:p>
                  </a:txBody>
                  <a:tcPr anchor="ctr"/>
                </a:tc>
                <a:tc>
                  <a:txBody>
                    <a:bodyPr/>
                    <a:lstStyle/>
                    <a:p>
                      <a:pPr algn="ctr"/>
                      <a:r>
                        <a:rPr lang="en-US" sz="1050" b="1" dirty="0" smtClean="0"/>
                        <a:t>Navy</a:t>
                      </a:r>
                      <a:endParaRPr lang="en-US" sz="1050" b="1" dirty="0"/>
                    </a:p>
                  </a:txBody>
                  <a:tcPr anchor="ctr"/>
                </a:tc>
                <a:tc>
                  <a:txBody>
                    <a:bodyPr/>
                    <a:lstStyle/>
                    <a:p>
                      <a:pPr algn="ctr"/>
                      <a:endParaRPr lang="en-US" sz="1050" b="1"/>
                    </a:p>
                  </a:txBody>
                  <a:tcPr anchor="ctr"/>
                </a:tc>
                <a:tc>
                  <a:txBody>
                    <a:bodyPr/>
                    <a:lstStyle/>
                    <a:p>
                      <a:pPr algn="ctr"/>
                      <a:endParaRPr lang="en-US" sz="1050" b="1" dirty="0"/>
                    </a:p>
                  </a:txBody>
                  <a:tcPr anchor="ctr"/>
                </a:tc>
                <a:tc>
                  <a:txBody>
                    <a:bodyPr/>
                    <a:lstStyle/>
                    <a:p>
                      <a:pPr algn="ctr"/>
                      <a:endParaRPr lang="en-US" sz="1050" b="1"/>
                    </a:p>
                  </a:txBody>
                  <a:tcPr anchor="ctr"/>
                </a:tc>
                <a:tc>
                  <a:txBody>
                    <a:bodyPr/>
                    <a:lstStyle/>
                    <a:p>
                      <a:pPr algn="ctr"/>
                      <a:endParaRPr lang="en-US" sz="1050" b="1" dirty="0"/>
                    </a:p>
                  </a:txBody>
                  <a:tcPr anchor="ctr"/>
                </a:tc>
                <a:tc>
                  <a:txBody>
                    <a:bodyPr/>
                    <a:lstStyle/>
                    <a:p>
                      <a:pPr algn="ctr"/>
                      <a:endParaRPr lang="en-US" sz="1050" b="1" dirty="0"/>
                    </a:p>
                  </a:txBody>
                  <a:tcPr anchor="ctr"/>
                </a:tc>
                <a:tc>
                  <a:txBody>
                    <a:bodyPr/>
                    <a:lstStyle/>
                    <a:p>
                      <a:pPr algn="ctr"/>
                      <a:endParaRPr lang="en-US" sz="1050" b="1" dirty="0"/>
                    </a:p>
                  </a:txBody>
                  <a:tcPr anchor="ctr"/>
                </a:tc>
                <a:tc gridSpan="7">
                  <a:txBody>
                    <a:bodyPr/>
                    <a:lstStyle/>
                    <a:p>
                      <a:pPr algn="ctr"/>
                      <a:r>
                        <a:rPr lang="en-US" sz="1050" b="1" dirty="0" smtClean="0"/>
                        <a:t>Navy Inter-Operability Profile</a:t>
                      </a:r>
                      <a:endParaRPr lang="en-US" sz="1050" b="1" dirty="0"/>
                    </a:p>
                  </a:txBody>
                  <a:tcPr anchor="ctr">
                    <a:solidFill>
                      <a:srgbClr val="CCECFF"/>
                    </a:solidFill>
                  </a:tcPr>
                </a:tc>
                <a:tc hMerge="1">
                  <a:txBody>
                    <a:bodyPr/>
                    <a:lstStyle/>
                    <a:p>
                      <a:pPr algn="ctr"/>
                      <a:endParaRPr lang="en-US" sz="1050" b="1" dirty="0"/>
                    </a:p>
                  </a:txBody>
                  <a:tcPr anchor="ctr">
                    <a:solidFill>
                      <a:srgbClr val="CCECFF"/>
                    </a:solidFill>
                  </a:tcPr>
                </a:tc>
                <a:tc hMerge="1">
                  <a:txBody>
                    <a:bodyPr/>
                    <a:lstStyle/>
                    <a:p>
                      <a:pPr algn="ctr"/>
                      <a:endParaRPr lang="en-US" sz="1050" b="1" dirty="0"/>
                    </a:p>
                  </a:txBody>
                  <a:tcPr anchor="ctr">
                    <a:solidFill>
                      <a:srgbClr val="CCECFF"/>
                    </a:solidFill>
                  </a:tcPr>
                </a:tc>
                <a:tc hMerge="1">
                  <a:txBody>
                    <a:bodyPr/>
                    <a:lstStyle/>
                    <a:p>
                      <a:pPr algn="ctr"/>
                      <a:endParaRPr lang="en-US" sz="1050" b="1" dirty="0"/>
                    </a:p>
                  </a:txBody>
                  <a:tcPr anchor="ctr">
                    <a:solidFill>
                      <a:srgbClr val="CCECFF"/>
                    </a:solidFill>
                  </a:tcPr>
                </a:tc>
                <a:tc hMerge="1">
                  <a:txBody>
                    <a:bodyPr/>
                    <a:lstStyle/>
                    <a:p>
                      <a:pPr algn="ctr"/>
                      <a:endParaRPr lang="en-US" sz="1050" b="1" dirty="0"/>
                    </a:p>
                  </a:txBody>
                  <a:tcPr anchor="ctr">
                    <a:solidFill>
                      <a:srgbClr val="CCECFF"/>
                    </a:solidFill>
                  </a:tcPr>
                </a:tc>
                <a:tc hMerge="1">
                  <a:txBody>
                    <a:bodyPr/>
                    <a:lstStyle/>
                    <a:p>
                      <a:pPr algn="ctr"/>
                      <a:endParaRPr lang="en-US" sz="1050" b="1" dirty="0"/>
                    </a:p>
                  </a:txBody>
                  <a:tcPr anchor="ctr">
                    <a:solidFill>
                      <a:srgbClr val="CCECFF"/>
                    </a:solidFill>
                  </a:tcPr>
                </a:tc>
                <a:tc hMerge="1">
                  <a:txBody>
                    <a:bodyPr/>
                    <a:lstStyle/>
                    <a:p>
                      <a:pPr algn="ctr"/>
                      <a:endParaRPr lang="en-US" sz="1050" b="1" dirty="0"/>
                    </a:p>
                  </a:txBody>
                  <a:tcPr anchor="ctr">
                    <a:solidFill>
                      <a:srgbClr val="CCECFF"/>
                    </a:solidFill>
                  </a:tcPr>
                </a:tc>
              </a:tr>
              <a:tr h="134835">
                <a:tc>
                  <a:txBody>
                    <a:bodyPr/>
                    <a:lstStyle/>
                    <a:p>
                      <a:pPr algn="ctr"/>
                      <a:r>
                        <a:rPr lang="en-US" sz="1050" b="1" dirty="0" err="1" smtClean="0"/>
                        <a:t>CoT</a:t>
                      </a:r>
                      <a:endParaRPr lang="en-US" sz="1050" b="1" dirty="0"/>
                    </a:p>
                  </a:txBody>
                  <a:tcPr anchor="ctr"/>
                </a:tc>
                <a:tc>
                  <a:txBody>
                    <a:bodyPr/>
                    <a:lstStyle/>
                    <a:p>
                      <a:pPr algn="ctr"/>
                      <a:r>
                        <a:rPr lang="en-US" sz="1050" b="1" dirty="0" err="1" smtClean="0"/>
                        <a:t>Mitre</a:t>
                      </a:r>
                      <a:endParaRPr lang="en-US" sz="1050" b="1" dirty="0"/>
                    </a:p>
                  </a:txBody>
                  <a:tcPr anchor="ctr"/>
                </a:tc>
                <a:tc gridSpan="13">
                  <a:txBody>
                    <a:bodyPr/>
                    <a:lstStyle/>
                    <a:p>
                      <a:pPr algn="ctr"/>
                      <a:r>
                        <a:rPr lang="en-US" sz="1050" b="1" dirty="0" err="1" smtClean="0">
                          <a:solidFill>
                            <a:schemeClr val="bg1"/>
                          </a:solidFill>
                        </a:rPr>
                        <a:t>CoT</a:t>
                      </a:r>
                      <a:r>
                        <a:rPr lang="en-US" sz="1050" b="1" baseline="0" dirty="0" smtClean="0">
                          <a:solidFill>
                            <a:schemeClr val="bg1"/>
                          </a:solidFill>
                        </a:rPr>
                        <a:t> – Cursor on Target</a:t>
                      </a:r>
                      <a:endParaRPr lang="en-US" sz="1050" b="1" dirty="0">
                        <a:solidFill>
                          <a:schemeClr val="bg1"/>
                        </a:solidFill>
                      </a:endParaRPr>
                    </a:p>
                  </a:txBody>
                  <a:tcPr anchor="ctr">
                    <a:solidFill>
                      <a:srgbClr val="0033CC"/>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r>
              <a:tr h="134835">
                <a:tc>
                  <a:txBody>
                    <a:bodyPr/>
                    <a:lstStyle/>
                    <a:p>
                      <a:pPr algn="ctr"/>
                      <a:r>
                        <a:rPr lang="en-US" sz="1050" b="1" dirty="0" smtClean="0"/>
                        <a:t>SOA</a:t>
                      </a:r>
                      <a:endParaRPr lang="en-US" sz="1050" b="1" dirty="0"/>
                    </a:p>
                  </a:txBody>
                  <a:tcPr anchor="ctr"/>
                </a:tc>
                <a:tc>
                  <a:txBody>
                    <a:bodyPr/>
                    <a:lstStyle/>
                    <a:p>
                      <a:pPr algn="ctr"/>
                      <a:r>
                        <a:rPr lang="en-US" sz="1050" b="1" dirty="0" smtClean="0"/>
                        <a:t>industry</a:t>
                      </a:r>
                      <a:endParaRPr lang="en-US" sz="1050" b="1" dirty="0"/>
                    </a:p>
                  </a:txBody>
                  <a:tcPr anchor="ctr"/>
                </a:tc>
                <a:tc gridSpan="13">
                  <a:txBody>
                    <a:bodyPr/>
                    <a:lstStyle/>
                    <a:p>
                      <a:pPr algn="ctr"/>
                      <a:r>
                        <a:rPr lang="en-US" sz="1050" b="1" dirty="0" smtClean="0"/>
                        <a:t>Service-Oriented</a:t>
                      </a:r>
                      <a:r>
                        <a:rPr lang="en-US" sz="1050" b="1" baseline="0" dirty="0" smtClean="0"/>
                        <a:t> Architecture (not a standard, but a design approach underlying others in this table)</a:t>
                      </a: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585">
                <a:tc>
                  <a:txBody>
                    <a:bodyPr/>
                    <a:lstStyle/>
                    <a:p>
                      <a:pPr algn="ctr"/>
                      <a:r>
                        <a:rPr lang="en-US" sz="1050" b="1" dirty="0" smtClean="0"/>
                        <a:t>OSA</a:t>
                      </a:r>
                      <a:endParaRPr lang="en-US" sz="1050" b="1" dirty="0"/>
                    </a:p>
                  </a:txBody>
                  <a:tcPr anchor="ctr"/>
                </a:tc>
                <a:tc>
                  <a:txBody>
                    <a:bodyPr/>
                    <a:lstStyle/>
                    <a:p>
                      <a:pPr algn="ctr"/>
                      <a:r>
                        <a:rPr lang="en-US" sz="1050" b="1" dirty="0" smtClean="0"/>
                        <a:t>industry</a:t>
                      </a:r>
                      <a:endParaRPr lang="en-US" sz="1050" b="1" dirty="0"/>
                    </a:p>
                  </a:txBody>
                  <a:tcPr anchor="ctr"/>
                </a:tc>
                <a:tc grid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smtClean="0"/>
                        <a:t>Open Architecture/Open Systems Architecture </a:t>
                      </a:r>
                      <a:r>
                        <a:rPr lang="en-US" sz="1050" b="1" baseline="0" dirty="0" smtClean="0"/>
                        <a:t>(ditto)</a:t>
                      </a:r>
                      <a:endParaRPr lang="en-US" sz="1050" b="1" dirty="0" smtClean="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180">
                <a:tc>
                  <a:txBody>
                    <a:bodyPr/>
                    <a:lstStyle/>
                    <a:p>
                      <a:pPr algn="ctr"/>
                      <a:r>
                        <a:rPr lang="en-US" sz="1050" b="1" dirty="0" smtClean="0"/>
                        <a:t>ACTDF</a:t>
                      </a:r>
                      <a:endParaRPr lang="en-US" sz="1050" b="1" dirty="0"/>
                    </a:p>
                  </a:txBody>
                  <a:tcPr anchor="ctr"/>
                </a:tc>
                <a:tc>
                  <a:txBody>
                    <a:bodyPr/>
                    <a:lstStyle/>
                    <a:p>
                      <a:pPr algn="ctr"/>
                      <a:r>
                        <a:rPr lang="en-US" sz="1050" b="1" dirty="0" smtClean="0"/>
                        <a:t>USAF</a:t>
                      </a:r>
                      <a:endParaRPr lang="en-US" sz="1050" b="1" dirty="0"/>
                    </a:p>
                  </a:txBody>
                  <a:tcPr anchor="ctr"/>
                </a:tc>
                <a:tc gridSpan="13">
                  <a:txBody>
                    <a:bodyPr/>
                    <a:lstStyle/>
                    <a:p>
                      <a:pPr algn="ctr"/>
                      <a:r>
                        <a:rPr lang="en-US" sz="1050" b="1" dirty="0" smtClean="0"/>
                        <a:t>ACRM                                         ACTM                           Aircraft</a:t>
                      </a:r>
                      <a:r>
                        <a:rPr lang="en-US" sz="1050" b="1" baseline="0" dirty="0" smtClean="0"/>
                        <a:t> Tasking Data Format (ACTDF)      ACTDF v3.3 </a:t>
                      </a:r>
                      <a:endParaRPr lang="en-US" sz="1050" b="1" dirty="0"/>
                    </a:p>
                  </a:txBody>
                  <a:tcPr anchor="ctr">
                    <a:gradFill>
                      <a:gsLst>
                        <a:gs pos="0">
                          <a:schemeClr val="accent1">
                            <a:lumMod val="5000"/>
                            <a:lumOff val="95000"/>
                          </a:schemeClr>
                        </a:gs>
                        <a:gs pos="55000">
                          <a:schemeClr val="accent1">
                            <a:lumMod val="45000"/>
                            <a:lumOff val="55000"/>
                          </a:schemeClr>
                        </a:gs>
                        <a:gs pos="100000">
                          <a:srgbClr val="00B0F0"/>
                        </a:gs>
                        <a:gs pos="100000">
                          <a:schemeClr val="accent1">
                            <a:lumMod val="30000"/>
                            <a:lumOff val="70000"/>
                          </a:schemeClr>
                        </a:gs>
                      </a:gsLst>
                      <a:lin ang="0" scaled="1"/>
                    </a:gra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gradFill flip="none" rotWithShape="1">
                      <a:gsLst>
                        <a:gs pos="0">
                          <a:schemeClr val="accent1">
                            <a:lumMod val="5000"/>
                            <a:lumOff val="95000"/>
                          </a:schemeClr>
                        </a:gs>
                        <a:gs pos="56000">
                          <a:schemeClr val="accent1">
                            <a:lumMod val="45000"/>
                            <a:lumOff val="55000"/>
                          </a:schemeClr>
                        </a:gs>
                        <a:gs pos="100000">
                          <a:srgbClr val="00B0F0"/>
                        </a:gs>
                        <a:gs pos="100000">
                          <a:schemeClr val="accent1">
                            <a:lumMod val="30000"/>
                            <a:lumOff val="70000"/>
                          </a:schemeClr>
                        </a:gs>
                      </a:gsLst>
                      <a:lin ang="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0">
                <a:tc>
                  <a:txBody>
                    <a:bodyPr/>
                    <a:lstStyle/>
                    <a:p>
                      <a:pPr algn="ctr"/>
                      <a:r>
                        <a:rPr lang="en-US" sz="1050" b="1" dirty="0" smtClean="0"/>
                        <a:t>T3D</a:t>
                      </a:r>
                      <a:endParaRPr lang="en-US" sz="1050" b="1" dirty="0"/>
                    </a:p>
                  </a:txBody>
                  <a:tcPr anchor="ctr"/>
                </a:tc>
                <a:tc>
                  <a:txBody>
                    <a:bodyPr/>
                    <a:lstStyle/>
                    <a:p>
                      <a:pPr algn="ctr"/>
                      <a:r>
                        <a:rPr lang="en-US" sz="1050" b="1" dirty="0" smtClean="0"/>
                        <a:t>USAF</a:t>
                      </a:r>
                      <a:endParaRPr lang="en-US" sz="1050" b="1" dirty="0"/>
                    </a:p>
                  </a:txBody>
                  <a:tcPr anchor="ctr"/>
                </a:tc>
                <a:tc gridSpan="13">
                  <a:txBody>
                    <a:bodyPr/>
                    <a:lstStyle/>
                    <a:p>
                      <a:pPr algn="ctr"/>
                      <a:r>
                        <a:rPr lang="en-US" sz="1050" b="1" dirty="0" smtClean="0"/>
                        <a:t>Tasked Target Text Data                                                                                  T3D v8.0</a:t>
                      </a:r>
                      <a:endParaRPr lang="en-US" sz="1050" b="1" dirty="0"/>
                    </a:p>
                  </a:txBody>
                  <a:tcPr anchor="ctr">
                    <a:gradFill>
                      <a:gsLst>
                        <a:gs pos="0">
                          <a:schemeClr val="accent1">
                            <a:lumMod val="5000"/>
                            <a:lumOff val="95000"/>
                          </a:schemeClr>
                        </a:gs>
                        <a:gs pos="100000">
                          <a:srgbClr val="92D050"/>
                        </a:gs>
                        <a:gs pos="100000">
                          <a:srgbClr val="00B0F0"/>
                        </a:gs>
                        <a:gs pos="100000">
                          <a:srgbClr val="92D050"/>
                        </a:gs>
                      </a:gsLst>
                      <a:lin ang="0" scaled="1"/>
                    </a:gradFill>
                  </a:tcPr>
                </a:tc>
                <a:tc hMerge="1">
                  <a:txBody>
                    <a:bodyPr/>
                    <a:lstStyle/>
                    <a:p>
                      <a:pPr algn="ctr"/>
                      <a:endParaRPr lang="en-US" sz="1050" b="1" dirty="0"/>
                    </a:p>
                  </a:txBody>
                  <a:tcPr anchor="ctr"/>
                </a:tc>
                <a:tc hMerge="1">
                  <a:txBody>
                    <a:bodyPr/>
                    <a:lstStyle/>
                    <a:p>
                      <a:pPr algn="ctr"/>
                      <a:endParaRPr lang="en-US" sz="1050" b="1"/>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525">
                <a:tc>
                  <a:txBody>
                    <a:bodyPr/>
                    <a:lstStyle/>
                    <a:p>
                      <a:pPr algn="ctr"/>
                      <a:r>
                        <a:rPr lang="en-US" sz="1050" b="1" dirty="0" smtClean="0"/>
                        <a:t>XML</a:t>
                      </a:r>
                      <a:endParaRPr lang="en-US" sz="1050" b="1" dirty="0"/>
                    </a:p>
                  </a:txBody>
                  <a:tcPr anchor="ctr"/>
                </a:tc>
                <a:tc>
                  <a:txBody>
                    <a:bodyPr/>
                    <a:lstStyle/>
                    <a:p>
                      <a:pPr algn="ctr"/>
                      <a:r>
                        <a:rPr lang="en-US" sz="1050" b="1" dirty="0" smtClean="0"/>
                        <a:t>ISO</a:t>
                      </a:r>
                      <a:endParaRPr lang="en-US" sz="1050" b="1" dirty="0"/>
                    </a:p>
                  </a:txBody>
                  <a:tcPr anchor="ctr"/>
                </a:tc>
                <a:tc gridSpan="13">
                  <a:txBody>
                    <a:bodyPr/>
                    <a:lstStyle/>
                    <a:p>
                      <a:pPr algn="ctr"/>
                      <a:r>
                        <a:rPr lang="en-US" sz="1050" b="1" kern="1200" dirty="0" smtClean="0">
                          <a:solidFill>
                            <a:schemeClr val="dk1"/>
                          </a:solidFill>
                          <a:latin typeface="+mn-lt"/>
                          <a:ea typeface="+mn-ea"/>
                          <a:cs typeface="+mn-cs"/>
                        </a:rPr>
                        <a:t>Extensible Markup Language</a:t>
                      </a:r>
                      <a:endParaRPr lang="en-US" sz="1050" b="1" kern="1200" dirty="0">
                        <a:solidFill>
                          <a:schemeClr val="dk1"/>
                        </a:solidFill>
                        <a:latin typeface="+mn-lt"/>
                        <a:ea typeface="+mn-ea"/>
                        <a:cs typeface="+mn-cs"/>
                      </a:endParaRPr>
                    </a:p>
                  </a:txBody>
                  <a:tcPr anchor="ctr">
                    <a:solidFill>
                      <a:srgbClr val="FFC000"/>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44900">
                <a:tc>
                  <a:txBody>
                    <a:bodyPr/>
                    <a:lstStyle/>
                    <a:p>
                      <a:pPr algn="ctr"/>
                      <a:r>
                        <a:rPr lang="en-US" sz="1050" b="1" dirty="0" smtClean="0"/>
                        <a:t>NITF</a:t>
                      </a:r>
                      <a:endParaRPr lang="en-US" sz="1050" b="1" dirty="0"/>
                    </a:p>
                  </a:txBody>
                  <a:tcPr anchor="ctr"/>
                </a:tc>
                <a:tc>
                  <a:txBody>
                    <a:bodyPr/>
                    <a:lstStyle/>
                    <a:p>
                      <a:pPr algn="ctr"/>
                      <a:r>
                        <a:rPr lang="en-US" sz="1050" b="1" dirty="0" err="1" smtClean="0"/>
                        <a:t>DoD</a:t>
                      </a:r>
                      <a:r>
                        <a:rPr lang="en-US" sz="1050" b="1" dirty="0" smtClean="0"/>
                        <a:t>/IC/ISO/IEC</a:t>
                      </a:r>
                      <a:endParaRPr lang="en-US" sz="1050" b="1" dirty="0"/>
                    </a:p>
                  </a:txBody>
                  <a:tcPr anchor="ctr"/>
                </a:tc>
                <a:tc grid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bg1"/>
                          </a:solidFill>
                          <a:latin typeface="+mn-lt"/>
                          <a:ea typeface="+mn-ea"/>
                          <a:cs typeface="+mn-cs"/>
                        </a:rPr>
                        <a:t>National Imagery Transmission Format </a:t>
                      </a:r>
                    </a:p>
                  </a:txBody>
                  <a:tcPr anchor="ctr">
                    <a:solidFill>
                      <a:srgbClr val="0099CC"/>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900">
                <a:tc>
                  <a:txBody>
                    <a:bodyPr/>
                    <a:lstStyle/>
                    <a:p>
                      <a:pPr algn="ctr"/>
                      <a:r>
                        <a:rPr lang="en-US" sz="1050" b="1" dirty="0" smtClean="0"/>
                        <a:t>4607</a:t>
                      </a:r>
                      <a:endParaRPr lang="en-US" sz="1050" b="1" dirty="0"/>
                    </a:p>
                  </a:txBody>
                  <a:tcPr anchor="ctr"/>
                </a:tc>
                <a:tc>
                  <a:txBody>
                    <a:bodyPr/>
                    <a:lstStyle/>
                    <a:p>
                      <a:pPr algn="ctr"/>
                      <a:r>
                        <a:rPr lang="en-US" sz="1050" b="1" dirty="0" smtClean="0"/>
                        <a:t>NATO</a:t>
                      </a:r>
                      <a:endParaRPr lang="en-US" sz="1050" b="1" dirty="0"/>
                    </a:p>
                  </a:txBody>
                  <a:tcPr anchor="ctr"/>
                </a:tc>
                <a:tc gridSpan="13">
                  <a:txBody>
                    <a:bodyPr/>
                    <a:lstStyle/>
                    <a:p>
                      <a:pPr marL="0" algn="ctr" defTabSz="914400" rtl="0" eaLnBrk="1" latinLnBrk="0" hangingPunct="1"/>
                      <a:r>
                        <a:rPr lang="en-US" sz="1050" b="1" u="none" kern="1200" dirty="0" smtClean="0">
                          <a:solidFill>
                            <a:schemeClr val="tx1"/>
                          </a:solidFill>
                          <a:latin typeface="+mn-lt"/>
                          <a:ea typeface="+mn-ea"/>
                          <a:cs typeface="+mn-cs"/>
                        </a:rPr>
                        <a:t>STANAG Ground Moving Target Indicator</a:t>
                      </a:r>
                      <a:r>
                        <a:rPr lang="en-US" sz="1050" b="1" u="none" kern="1200" baseline="0" dirty="0" smtClean="0">
                          <a:solidFill>
                            <a:schemeClr val="tx1"/>
                          </a:solidFill>
                          <a:latin typeface="+mn-lt"/>
                          <a:ea typeface="+mn-ea"/>
                          <a:cs typeface="+mn-cs"/>
                        </a:rPr>
                        <a:t> </a:t>
                      </a:r>
                      <a:r>
                        <a:rPr lang="en-US" sz="1050" b="1" u="none" kern="1200" dirty="0" smtClean="0">
                          <a:solidFill>
                            <a:schemeClr val="tx1"/>
                          </a:solidFill>
                          <a:latin typeface="+mn-lt"/>
                          <a:ea typeface="+mn-ea"/>
                          <a:cs typeface="+mn-cs"/>
                        </a:rPr>
                        <a:t>Format (GMTIF)</a:t>
                      </a:r>
                      <a:endParaRPr lang="en-US" sz="1050" b="1" u="none" kern="1200" dirty="0">
                        <a:solidFill>
                          <a:schemeClr val="tx1"/>
                        </a:solidFill>
                        <a:latin typeface="+mn-lt"/>
                        <a:ea typeface="+mn-ea"/>
                        <a:cs typeface="+mn-cs"/>
                      </a:endParaRPr>
                    </a:p>
                  </a:txBody>
                  <a:tcPr anchor="ctr">
                    <a:solidFill>
                      <a:srgbClr val="FFFFCC"/>
                    </a:solidFill>
                  </a:tcP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tc>
                <a:tc hMerge="1">
                  <a:txBody>
                    <a:bodyPr/>
                    <a:lstStyle/>
                    <a:p>
                      <a:pPr algn="ctr"/>
                      <a:endParaRPr lang="en-US" sz="1050" b="1" dirty="0"/>
                    </a:p>
                  </a:txBody>
                  <a:tcPr anchor="c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 name="Rectangle 10"/>
          <p:cNvSpPr/>
          <p:nvPr/>
        </p:nvSpPr>
        <p:spPr>
          <a:xfrm>
            <a:off x="464949" y="6354871"/>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What’s the chance any of these </a:t>
            </a:r>
            <a:r>
              <a:rPr lang="en-US" sz="1600" dirty="0" err="1" smtClean="0">
                <a:latin typeface="Arial" panose="020B0604020202020204" pitchFamily="34" charset="0"/>
                <a:cs typeface="Arial" panose="020B0604020202020204" pitchFamily="34" charset="0"/>
              </a:rPr>
              <a:t>interop</a:t>
            </a:r>
            <a:r>
              <a:rPr lang="en-US" sz="1600" dirty="0" smtClean="0">
                <a:latin typeface="Arial" panose="020B0604020202020204" pitchFamily="34" charset="0"/>
                <a:cs typeface="Arial" panose="020B0604020202020204" pitchFamily="34" charset="0"/>
              </a:rPr>
              <a:t> standards are mutually interoperable?</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852983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Beyond Standards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163106"/>
            <a:ext cx="8491750" cy="5299890"/>
          </a:xfrm>
        </p:spPr>
        <p:txBody>
          <a:bodyPr>
            <a:normAutofit/>
          </a:bodyPr>
          <a:lstStyle/>
          <a:p>
            <a:pPr>
              <a:spcBef>
                <a:spcPts val="600"/>
              </a:spcBef>
            </a:pPr>
            <a:r>
              <a:rPr lang="en-US" b="1" dirty="0" smtClean="0">
                <a:latin typeface="Arial" panose="020B0604020202020204" pitchFamily="34" charset="0"/>
                <a:cs typeface="Arial" panose="020B0604020202020204" pitchFamily="34" charset="0"/>
              </a:rPr>
              <a:t>Standards provide the starting point for interoperability</a:t>
            </a:r>
            <a:r>
              <a:rPr lang="en-US" dirty="0" smtClean="0">
                <a:latin typeface="Arial" panose="020B0604020202020204" pitchFamily="34" charset="0"/>
                <a:cs typeface="Arial" panose="020B0604020202020204" pitchFamily="34" charset="0"/>
              </a:rPr>
              <a:t>, but don’t always accomplish standardization much less mutual interoperability</a:t>
            </a:r>
          </a:p>
          <a:p>
            <a:pPr lvl="1"/>
            <a:r>
              <a:rPr lang="en-US" b="1" dirty="0" smtClean="0">
                <a:latin typeface="Arial" panose="020B0604020202020204" pitchFamily="34" charset="0"/>
                <a:cs typeface="Arial" panose="020B0604020202020204" pitchFamily="34" charset="0"/>
              </a:rPr>
              <a:t>RS232</a:t>
            </a:r>
            <a:r>
              <a:rPr lang="en-US" dirty="0" smtClean="0">
                <a:latin typeface="Arial" panose="020B0604020202020204" pitchFamily="34" charset="0"/>
                <a:cs typeface="Arial" panose="020B0604020202020204" pitchFamily="34" charset="0"/>
              </a:rPr>
              <a:t> (old timers!) – A standard indeed, </a:t>
            </a:r>
            <a:r>
              <a:rPr lang="en-US" dirty="0">
                <a:latin typeface="Arial" panose="020B0604020202020204" pitchFamily="34" charset="0"/>
                <a:cs typeface="Arial" panose="020B0604020202020204" pitchFamily="34" charset="0"/>
              </a:rPr>
              <a:t>but so many options, even for this small standard, that </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RS-232-compatible” </a:t>
            </a:r>
            <a:r>
              <a:rPr lang="en-US" dirty="0" smtClean="0">
                <a:latin typeface="Arial" panose="020B0604020202020204" pitchFamily="34" charset="0"/>
                <a:cs typeface="Arial" panose="020B0604020202020204" pitchFamily="34" charset="0"/>
              </a:rPr>
              <a:t>became a joke</a:t>
            </a:r>
            <a:endParaRPr lang="en-US" dirty="0">
              <a:latin typeface="Arial" panose="020B0604020202020204" pitchFamily="34" charset="0"/>
              <a:cs typeface="Arial" panose="020B0604020202020204" pitchFamily="34" charset="0"/>
            </a:endParaRPr>
          </a:p>
          <a:p>
            <a:pPr lvl="1"/>
            <a:r>
              <a:rPr lang="en-US" b="1" dirty="0" smtClean="0">
                <a:latin typeface="Arial" panose="020B0604020202020204" pitchFamily="34" charset="0"/>
                <a:cs typeface="Arial" panose="020B0604020202020204" pitchFamily="34" charset="0"/>
              </a:rPr>
              <a:t>XML</a:t>
            </a:r>
            <a:r>
              <a:rPr lang="en-US" dirty="0" smtClean="0">
                <a:latin typeface="Arial" panose="020B0604020202020204" pitchFamily="34" charset="0"/>
                <a:cs typeface="Arial" panose="020B0604020202020204" pitchFamily="34" charset="0"/>
              </a:rPr>
              <a:t> allows one to define one’s own schema with text-based tags and data, so </a:t>
            </a:r>
            <a:r>
              <a:rPr lang="en-US" b="1" dirty="0" smtClean="0">
                <a:latin typeface="Arial" panose="020B0604020202020204" pitchFamily="34" charset="0"/>
                <a:cs typeface="Arial" panose="020B0604020202020204" pitchFamily="34" charset="0"/>
              </a:rPr>
              <a:t>no inherent interoperability </a:t>
            </a:r>
            <a:r>
              <a:rPr lang="en-US" dirty="0" smtClean="0">
                <a:latin typeface="Arial" panose="020B0604020202020204" pitchFamily="34" charset="0"/>
                <a:cs typeface="Arial" panose="020B0604020202020204" pitchFamily="34" charset="0"/>
              </a:rPr>
              <a:t>(but enables interoperability!)</a:t>
            </a:r>
          </a:p>
          <a:p>
            <a:pPr lvl="1"/>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NITF</a:t>
            </a:r>
            <a:r>
              <a:rPr lang="en-US" dirty="0" smtClean="0">
                <a:latin typeface="Arial" panose="020B0604020202020204" pitchFamily="34" charset="0"/>
                <a:cs typeface="Arial" panose="020B0604020202020204" pitchFamily="34" charset="0"/>
              </a:rPr>
              <a:t> field definition might allow a sensor to swing ±90 degrees from nadir, but your radar has hard stops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±80 and will be damaged if slewed beyond them</a:t>
            </a:r>
          </a:p>
          <a:p>
            <a:pPr lvl="1"/>
            <a:r>
              <a:rPr lang="en-US" b="1" dirty="0" smtClean="0">
                <a:latin typeface="Arial" panose="020B0604020202020204" pitchFamily="34" charset="0"/>
                <a:cs typeface="Arial" panose="020B0604020202020204" pitchFamily="34" charset="0"/>
              </a:rPr>
              <a:t>UCI</a:t>
            </a:r>
            <a:r>
              <a:rPr lang="en-US" dirty="0" smtClean="0">
                <a:latin typeface="Arial" panose="020B0604020202020204" pitchFamily="34" charset="0"/>
                <a:cs typeface="Arial" panose="020B0604020202020204" pitchFamily="34" charset="0"/>
              </a:rPr>
              <a:t> schema might have Altitude as an optional field, but your ground segment requires it to be populated</a:t>
            </a:r>
          </a:p>
          <a:p>
            <a:pPr lvl="1"/>
            <a:r>
              <a:rPr lang="en-US" b="1" dirty="0" smtClean="0">
                <a:latin typeface="Arial" panose="020B0604020202020204" pitchFamily="34" charset="0"/>
                <a:cs typeface="Arial" panose="020B0604020202020204" pitchFamily="34" charset="0"/>
              </a:rPr>
              <a:t>MPEG</a:t>
            </a:r>
            <a:r>
              <a:rPr lang="en-US" dirty="0" smtClean="0">
                <a:latin typeface="Arial" panose="020B0604020202020204" pitchFamily="34" charset="0"/>
                <a:cs typeface="Arial" panose="020B0604020202020204" pitchFamily="34" charset="0"/>
              </a:rPr>
              <a:t>: are you using a compatible I-frame rate?</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5442481" y="4926795"/>
            <a:ext cx="3259817" cy="523220"/>
          </a:xfrm>
          <a:prstGeom prst="rect">
            <a:avLst/>
          </a:prstGeom>
          <a:solidFill>
            <a:srgbClr val="FFFFCC"/>
          </a:solidFill>
          <a:effectLst>
            <a:glow rad="63500">
              <a:schemeClr val="accent1">
                <a:satMod val="175000"/>
                <a:alpha val="40000"/>
              </a:schemeClr>
            </a:glow>
          </a:effectLst>
        </p:spPr>
        <p:txBody>
          <a:bodyPr wrap="square" rtlCol="0">
            <a:spAutoFit/>
          </a:bodyPr>
          <a:lstStyle/>
          <a:p>
            <a:r>
              <a:rPr lang="en-US" sz="1400" b="1" dirty="0">
                <a:latin typeface="Book Antiqua" panose="02040602050305030304" pitchFamily="18" charset="0"/>
                <a:cs typeface="Times New Roman" panose="02020603050405020304" pitchFamily="18" charset="0"/>
              </a:rPr>
              <a:t>Valerie: </a:t>
            </a:r>
            <a:r>
              <a:rPr lang="en-US" sz="1400" b="1" dirty="0">
                <a:solidFill>
                  <a:srgbClr val="0000CC"/>
                </a:solidFill>
                <a:latin typeface="Book Antiqua" panose="02040602050305030304" pitchFamily="18" charset="0"/>
                <a:cs typeface="Times New Roman" panose="02020603050405020304" pitchFamily="18" charset="0"/>
              </a:rPr>
              <a:t>Think it’ll work?</a:t>
            </a:r>
          </a:p>
          <a:p>
            <a:r>
              <a:rPr lang="en-US" sz="1400" b="1" dirty="0">
                <a:latin typeface="Book Antiqua" panose="02040602050305030304" pitchFamily="18" charset="0"/>
                <a:cs typeface="Times New Roman" panose="02020603050405020304" pitchFamily="18" charset="0"/>
              </a:rPr>
              <a:t>Miracle Max: </a:t>
            </a:r>
            <a:r>
              <a:rPr lang="en-US" sz="1400" b="1" dirty="0">
                <a:solidFill>
                  <a:srgbClr val="0000CC"/>
                </a:solidFill>
                <a:latin typeface="Book Antiqua" panose="02040602050305030304" pitchFamily="18" charset="0"/>
                <a:cs typeface="Times New Roman" panose="02020603050405020304" pitchFamily="18" charset="0"/>
              </a:rPr>
              <a:t>It would take a miracle.</a:t>
            </a:r>
          </a:p>
        </p:txBody>
      </p:sp>
      <p:sp>
        <p:nvSpPr>
          <p:cNvPr id="8" name="Rectangle 7"/>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Standards, while indispensable, do not guarantee interoperability</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80633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462664" y="4581150"/>
            <a:ext cx="8333884" cy="160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2400"/>
              </a:spcBef>
              <a:spcAft>
                <a:spcPct val="0"/>
              </a:spcAft>
              <a:buChar char="•"/>
              <a:defRPr sz="2000">
                <a:solidFill>
                  <a:schemeClr val="tx1"/>
                </a:solidFill>
                <a:latin typeface="Calibri" pitchFamily="34" charset="0"/>
                <a:ea typeface="+mn-ea"/>
                <a:cs typeface="Calibri" pitchFamily="34" charset="0"/>
              </a:defRPr>
            </a:lvl1pPr>
            <a:lvl2pPr marL="684213" indent="-227013" algn="l" rtl="0" eaLnBrk="1" fontAlgn="base" hangingPunct="1">
              <a:spcBef>
                <a:spcPts val="600"/>
              </a:spcBef>
              <a:spcAft>
                <a:spcPct val="0"/>
              </a:spcAft>
              <a:buChar char="–"/>
              <a:defRPr sz="1600">
                <a:solidFill>
                  <a:schemeClr val="tx1"/>
                </a:solidFill>
                <a:latin typeface="Calibri" pitchFamily="34" charset="0"/>
                <a:cs typeface="Calibri" pitchFamily="34" charset="0"/>
              </a:defRPr>
            </a:lvl2pPr>
            <a:lvl3pPr marL="10874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3pPr>
            <a:lvl4pPr marL="1541463" indent="-169863" algn="l" rtl="0" eaLnBrk="1" fontAlgn="base" hangingPunct="1">
              <a:spcBef>
                <a:spcPts val="600"/>
              </a:spcBef>
              <a:spcAft>
                <a:spcPct val="0"/>
              </a:spcAft>
              <a:buChar char="–"/>
              <a:defRPr sz="1600">
                <a:solidFill>
                  <a:schemeClr val="tx1"/>
                </a:solidFill>
                <a:latin typeface="Calibri" pitchFamily="34" charset="0"/>
                <a:cs typeface="Calibri" pitchFamily="34" charset="0"/>
              </a:defRPr>
            </a:lvl4pPr>
            <a:lvl5pPr marL="20018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spcBef>
                <a:spcPts val="600"/>
              </a:spcBef>
              <a:buNone/>
            </a:pPr>
            <a:r>
              <a:rPr lang="en-US" sz="1600" b="1" kern="0" dirty="0">
                <a:solidFill>
                  <a:srgbClr val="008000"/>
                </a:solidFill>
                <a:latin typeface="Arial" panose="020B0604020202020204" pitchFamily="34" charset="0"/>
                <a:cs typeface="Arial" panose="020B0604020202020204" pitchFamily="34" charset="0"/>
              </a:rPr>
              <a:t>Option 2: </a:t>
            </a:r>
            <a:endParaRPr lang="en-US" sz="1600" b="1" kern="0" dirty="0" smtClean="0">
              <a:solidFill>
                <a:srgbClr val="008000"/>
              </a:solidFill>
              <a:latin typeface="Arial" panose="020B0604020202020204" pitchFamily="34" charset="0"/>
              <a:cs typeface="Arial" panose="020B0604020202020204" pitchFamily="34" charset="0"/>
            </a:endParaRPr>
          </a:p>
          <a:p>
            <a:pPr marL="0" indent="0">
              <a:spcBef>
                <a:spcPts val="600"/>
              </a:spcBef>
              <a:buNone/>
            </a:pPr>
            <a:r>
              <a:rPr lang="en-US" sz="1600" kern="0" dirty="0" smtClean="0">
                <a:solidFill>
                  <a:srgbClr val="008000"/>
                </a:solidFill>
                <a:latin typeface="Arial" panose="020B0604020202020204" pitchFamily="34" charset="0"/>
                <a:cs typeface="Arial" panose="020B0604020202020204" pitchFamily="34" charset="0"/>
              </a:rPr>
              <a:t>Provide </a:t>
            </a:r>
            <a:r>
              <a:rPr lang="en-US" sz="1600" kern="0" dirty="0">
                <a:solidFill>
                  <a:srgbClr val="008000"/>
                </a:solidFill>
                <a:latin typeface="Arial" panose="020B0604020202020204" pitchFamily="34" charset="0"/>
                <a:cs typeface="Arial" panose="020B0604020202020204" pitchFamily="34" charset="0"/>
              </a:rPr>
              <a:t>“delta” tables that define only those fields where you are deviating or further restricting/defining what’s in the standard</a:t>
            </a:r>
          </a:p>
          <a:p>
            <a:pPr marL="230188" lvl="1" indent="-230188">
              <a:buChar char="•"/>
            </a:pPr>
            <a:r>
              <a:rPr lang="en-US" kern="0" dirty="0">
                <a:solidFill>
                  <a:srgbClr val="008000"/>
                </a:solidFill>
                <a:latin typeface="Arial" panose="020B0604020202020204" pitchFamily="34" charset="0"/>
                <a:cs typeface="Arial" panose="020B0604020202020204" pitchFamily="34" charset="0"/>
              </a:rPr>
              <a:t>Good when the vast amount of the standard will be used as-is</a:t>
            </a:r>
          </a:p>
          <a:p>
            <a:pPr marL="230188" lvl="1" indent="-230188">
              <a:buChar char="•"/>
            </a:pPr>
            <a:r>
              <a:rPr lang="en-US" kern="0" dirty="0">
                <a:solidFill>
                  <a:srgbClr val="008000"/>
                </a:solidFill>
                <a:latin typeface="Arial" panose="020B0604020202020204" pitchFamily="34" charset="0"/>
                <a:cs typeface="Arial" panose="020B0604020202020204" pitchFamily="34" charset="0"/>
              </a:rPr>
              <a:t>This is what </a:t>
            </a:r>
            <a:r>
              <a:rPr lang="en-US" kern="0" dirty="0" smtClean="0">
                <a:solidFill>
                  <a:srgbClr val="008000"/>
                </a:solidFill>
                <a:latin typeface="Arial" panose="020B0604020202020204" pitchFamily="34" charset="0"/>
                <a:cs typeface="Arial" panose="020B0604020202020204" pitchFamily="34" charset="0"/>
              </a:rPr>
              <a:t>I plan to do on my current program</a:t>
            </a:r>
            <a:endParaRPr lang="en-US" kern="0" dirty="0">
              <a:solidFill>
                <a:srgbClr val="008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External Interface Control Doc (EICD)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7474" y="1150160"/>
            <a:ext cx="8611101" cy="1165095"/>
          </a:xfrm>
        </p:spPr>
        <p:txBody>
          <a:bodyPr>
            <a:noAutofit/>
          </a:bodyPr>
          <a:lstStyle/>
          <a:p>
            <a:pPr marL="0" indent="0">
              <a:spcBef>
                <a:spcPts val="0"/>
              </a:spcBef>
              <a:buNone/>
            </a:pPr>
            <a:r>
              <a:rPr lang="en-US" dirty="0" smtClean="0">
                <a:latin typeface="Arial" panose="020B0604020202020204" pitchFamily="34" charset="0"/>
                <a:cs typeface="Arial" panose="020B0604020202020204" pitchFamily="34" charset="0"/>
              </a:rPr>
              <a:t>Use an external interface control document (EICD) or the like, coupled with an Memo of Understanding (MOU) between program offices directing that the EICD is ground </a:t>
            </a:r>
            <a:r>
              <a:rPr lang="en-US" sz="2400" dirty="0" smtClean="0">
                <a:latin typeface="Arial" panose="020B0604020202020204" pitchFamily="34" charset="0"/>
                <a:cs typeface="Arial" panose="020B0604020202020204" pitchFamily="34" charset="0"/>
              </a:rPr>
              <a:t>truth</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47520046"/>
              </p:ext>
            </p:extLst>
          </p:nvPr>
        </p:nvGraphicFramePr>
        <p:xfrm>
          <a:off x="462665" y="2283304"/>
          <a:ext cx="3293936" cy="2133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93936"/>
              </a:tblGrid>
              <a:tr h="0">
                <a:tc>
                  <a:txBody>
                    <a:bodyPr/>
                    <a:lstStyle/>
                    <a:p>
                      <a:r>
                        <a:rPr lang="en-US" sz="1400" dirty="0" smtClean="0"/>
                        <a:t>Standard</a:t>
                      </a:r>
                      <a:r>
                        <a:rPr lang="en-US" sz="1400" baseline="0" dirty="0" smtClean="0"/>
                        <a:t> XYZ Message A</a:t>
                      </a:r>
                      <a:endParaRPr lang="en-US" sz="1400" dirty="0"/>
                    </a:p>
                  </a:txBody>
                  <a:tcPr/>
                </a:tc>
              </a:tr>
              <a:tr h="117655">
                <a:tc>
                  <a:txBody>
                    <a:bodyPr/>
                    <a:lstStyle/>
                    <a:p>
                      <a:r>
                        <a:rPr lang="en-US" sz="1400" dirty="0" smtClean="0"/>
                        <a:t>Field 1 – set to 10</a:t>
                      </a:r>
                      <a:endParaRPr lang="en-US" sz="1400" dirty="0"/>
                    </a:p>
                  </a:txBody>
                  <a:tcPr/>
                </a:tc>
              </a:tr>
              <a:tr h="120095">
                <a:tc>
                  <a:txBody>
                    <a:bodyPr/>
                    <a:lstStyle/>
                    <a:p>
                      <a:r>
                        <a:rPr lang="en-US" sz="1400" dirty="0" smtClean="0"/>
                        <a:t>Field 2 – leave per </a:t>
                      </a:r>
                      <a:r>
                        <a:rPr lang="en-US" sz="1400" dirty="0" err="1" smtClean="0"/>
                        <a:t>std</a:t>
                      </a:r>
                      <a:endParaRPr lang="en-US" sz="1400" dirty="0"/>
                    </a:p>
                  </a:txBody>
                  <a:tcPr/>
                </a:tc>
              </a:tr>
              <a:tr h="160940">
                <a:tc>
                  <a:txBody>
                    <a:bodyPr/>
                    <a:lstStyle/>
                    <a:p>
                      <a:r>
                        <a:rPr lang="en-US" sz="1400" dirty="0" smtClean="0"/>
                        <a:t>Field 3 – leave per </a:t>
                      </a:r>
                      <a:r>
                        <a:rPr lang="en-US" sz="1400" dirty="0" err="1" smtClean="0"/>
                        <a:t>std</a:t>
                      </a:r>
                      <a:endParaRPr lang="en-US" sz="1400" dirty="0"/>
                    </a:p>
                  </a:txBody>
                  <a:tcPr/>
                </a:tc>
              </a:tr>
              <a:tr h="163380">
                <a:tc>
                  <a:txBody>
                    <a:bodyPr/>
                    <a:lstStyle/>
                    <a:p>
                      <a:r>
                        <a:rPr lang="en-US" sz="1400" dirty="0" smtClean="0"/>
                        <a:t>Field 4 – restrict to 5</a:t>
                      </a:r>
                      <a:r>
                        <a:rPr lang="en-US" sz="1400" baseline="0" dirty="0" smtClean="0"/>
                        <a:t> to </a:t>
                      </a:r>
                      <a:r>
                        <a:rPr lang="en-US" sz="1400" dirty="0" smtClean="0"/>
                        <a:t>15 </a:t>
                      </a:r>
                      <a:r>
                        <a:rPr lang="en-US" sz="1400" dirty="0" err="1" smtClean="0"/>
                        <a:t>secs</a:t>
                      </a:r>
                      <a:endParaRPr lang="en-US" sz="1400" dirty="0"/>
                    </a:p>
                  </a:txBody>
                  <a:tcPr/>
                </a:tc>
              </a:tr>
              <a:tr h="165820">
                <a:tc>
                  <a:txBody>
                    <a:bodyPr/>
                    <a:lstStyle/>
                    <a:p>
                      <a:r>
                        <a:rPr lang="en-US" sz="1400" dirty="0" smtClean="0"/>
                        <a:t>Field 5 – leave unpopulated</a:t>
                      </a:r>
                      <a:endParaRPr lang="en-US" sz="1400" dirty="0"/>
                    </a:p>
                  </a:txBody>
                  <a:tcPr/>
                </a:tc>
              </a:tr>
              <a:tr h="206665">
                <a:tc>
                  <a:txBody>
                    <a:bodyPr/>
                    <a:lstStyle/>
                    <a:p>
                      <a:r>
                        <a:rPr lang="en-US" sz="1400" smtClean="0"/>
                        <a:t>Field 6 – “START”, “IN WORK”, “DONE”</a:t>
                      </a:r>
                      <a:endParaRPr lang="en-US" sz="14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06148357"/>
              </p:ext>
            </p:extLst>
          </p:nvPr>
        </p:nvGraphicFramePr>
        <p:xfrm>
          <a:off x="6498396" y="5272440"/>
          <a:ext cx="2374964"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74964"/>
              </a:tblGrid>
              <a:tr h="0">
                <a:tc>
                  <a:txBody>
                    <a:bodyPr/>
                    <a:lstStyle/>
                    <a:p>
                      <a:r>
                        <a:rPr lang="en-US" sz="1400" baseline="0" dirty="0" smtClean="0"/>
                        <a:t>Message A Deltas</a:t>
                      </a:r>
                      <a:endParaRPr lang="en-US" sz="1400" dirty="0"/>
                    </a:p>
                  </a:txBody>
                  <a:tcPr/>
                </a:tc>
              </a:tr>
              <a:tr h="117655">
                <a:tc>
                  <a:txBody>
                    <a:bodyPr/>
                    <a:lstStyle/>
                    <a:p>
                      <a:r>
                        <a:rPr lang="en-US" sz="1400" dirty="0" smtClean="0"/>
                        <a:t>Field 1 – set to 10</a:t>
                      </a:r>
                      <a:endParaRPr lang="en-US" sz="1400" dirty="0"/>
                    </a:p>
                  </a:txBody>
                  <a:tcPr/>
                </a:tc>
              </a:tr>
              <a:tr h="206665">
                <a:tc>
                  <a:txBody>
                    <a:bodyPr/>
                    <a:lstStyle/>
                    <a:p>
                      <a:r>
                        <a:rPr lang="en-US" sz="1400" dirty="0" smtClean="0"/>
                        <a:t>Field 6 – “FAILED”, “DONE”</a:t>
                      </a:r>
                      <a:endParaRPr lang="en-US" sz="1400" dirty="0"/>
                    </a:p>
                  </a:txBody>
                  <a:tcPr/>
                </a:tc>
              </a:tr>
            </a:tbl>
          </a:graphicData>
        </a:graphic>
      </p:graphicFrame>
      <p:sp>
        <p:nvSpPr>
          <p:cNvPr id="13" name="Content Placeholder 2"/>
          <p:cNvSpPr txBox="1">
            <a:spLocks/>
          </p:cNvSpPr>
          <p:nvPr/>
        </p:nvSpPr>
        <p:spPr bwMode="auto">
          <a:xfrm>
            <a:off x="3919115" y="2426232"/>
            <a:ext cx="4877433" cy="1962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2400"/>
              </a:spcBef>
              <a:spcAft>
                <a:spcPct val="0"/>
              </a:spcAft>
              <a:buChar char="•"/>
              <a:defRPr sz="2000">
                <a:solidFill>
                  <a:schemeClr val="tx1"/>
                </a:solidFill>
                <a:latin typeface="Calibri" pitchFamily="34" charset="0"/>
                <a:ea typeface="+mn-ea"/>
                <a:cs typeface="Calibri" pitchFamily="34" charset="0"/>
              </a:defRPr>
            </a:lvl1pPr>
            <a:lvl2pPr marL="684213" indent="-227013" algn="l" rtl="0" eaLnBrk="1" fontAlgn="base" hangingPunct="1">
              <a:spcBef>
                <a:spcPts val="600"/>
              </a:spcBef>
              <a:spcAft>
                <a:spcPct val="0"/>
              </a:spcAft>
              <a:buChar char="–"/>
              <a:defRPr sz="1600">
                <a:solidFill>
                  <a:schemeClr val="tx1"/>
                </a:solidFill>
                <a:latin typeface="Calibri" pitchFamily="34" charset="0"/>
                <a:cs typeface="Calibri" pitchFamily="34" charset="0"/>
              </a:defRPr>
            </a:lvl2pPr>
            <a:lvl3pPr marL="10874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3pPr>
            <a:lvl4pPr marL="1541463" indent="-169863" algn="l" rtl="0" eaLnBrk="1" fontAlgn="base" hangingPunct="1">
              <a:spcBef>
                <a:spcPts val="600"/>
              </a:spcBef>
              <a:spcAft>
                <a:spcPct val="0"/>
              </a:spcAft>
              <a:buChar char="–"/>
              <a:defRPr sz="1600">
                <a:solidFill>
                  <a:schemeClr val="tx1"/>
                </a:solidFill>
                <a:latin typeface="Calibri" pitchFamily="34" charset="0"/>
                <a:cs typeface="Calibri" pitchFamily="34" charset="0"/>
              </a:defRPr>
            </a:lvl4pPr>
            <a:lvl5pPr marL="20018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spcBef>
                <a:spcPts val="600"/>
              </a:spcBef>
              <a:buNone/>
            </a:pPr>
            <a:r>
              <a:rPr lang="en-US" sz="1600" b="1" kern="0" dirty="0" smtClean="0">
                <a:solidFill>
                  <a:srgbClr val="0033CC"/>
                </a:solidFill>
                <a:latin typeface="Arial" panose="020B0604020202020204" pitchFamily="34" charset="0"/>
                <a:cs typeface="Arial" panose="020B0604020202020204" pitchFamily="34" charset="0"/>
              </a:rPr>
              <a:t>Option 1: </a:t>
            </a:r>
          </a:p>
          <a:p>
            <a:pPr marL="0" indent="0">
              <a:spcBef>
                <a:spcPts val="600"/>
              </a:spcBef>
              <a:buNone/>
            </a:pPr>
            <a:r>
              <a:rPr lang="en-US" sz="1600" kern="0" dirty="0" smtClean="0">
                <a:solidFill>
                  <a:srgbClr val="0033CC"/>
                </a:solidFill>
                <a:latin typeface="Arial" panose="020B0604020202020204" pitchFamily="34" charset="0"/>
                <a:cs typeface="Arial" panose="020B0604020202020204" pitchFamily="34" charset="0"/>
              </a:rPr>
              <a:t>Duplicate the standard’s message and tailor the fields to meet your interface needs</a:t>
            </a:r>
          </a:p>
          <a:p>
            <a:pPr>
              <a:spcBef>
                <a:spcPts val="600"/>
              </a:spcBef>
            </a:pPr>
            <a:r>
              <a:rPr lang="en-US" sz="1600" kern="0" dirty="0" smtClean="0">
                <a:solidFill>
                  <a:srgbClr val="0033CC"/>
                </a:solidFill>
                <a:latin typeface="Arial" panose="020B0604020202020204" pitchFamily="34" charset="0"/>
                <a:cs typeface="Arial" panose="020B0604020202020204" pitchFamily="34" charset="0"/>
              </a:rPr>
              <a:t>Good, if tedious, when a large portion of the standard must be tailored</a:t>
            </a:r>
          </a:p>
          <a:p>
            <a:pPr>
              <a:spcBef>
                <a:spcPts val="600"/>
              </a:spcBef>
            </a:pPr>
            <a:r>
              <a:rPr lang="en-US" sz="1600" kern="0" dirty="0" smtClean="0">
                <a:solidFill>
                  <a:srgbClr val="0033CC"/>
                </a:solidFill>
                <a:latin typeface="Arial" panose="020B0604020202020204" pitchFamily="34" charset="0"/>
                <a:cs typeface="Arial" panose="020B0604020202020204" pitchFamily="34" charset="0"/>
              </a:rPr>
              <a:t>This is what we did for one recent program</a:t>
            </a:r>
          </a:p>
        </p:txBody>
      </p:sp>
      <p:sp>
        <p:nvSpPr>
          <p:cNvPr id="14" name="Rectangle 13"/>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The EICD: An interchange </a:t>
            </a: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ontract between systems</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9176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Typical EICD Content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6560" y="1125351"/>
            <a:ext cx="8491750" cy="882664"/>
          </a:xfrm>
        </p:spPr>
        <p:txBody>
          <a:bodyPr>
            <a:noAutofit/>
          </a:bodyPr>
          <a:lstStyle/>
          <a:p>
            <a:pPr marL="0" indent="0">
              <a:spcBef>
                <a:spcPts val="0"/>
              </a:spcBef>
              <a:buNone/>
            </a:pPr>
            <a:r>
              <a:rPr lang="en-US" dirty="0" smtClean="0">
                <a:latin typeface="Arial" panose="020B0604020202020204" pitchFamily="34" charset="0"/>
                <a:cs typeface="Arial" panose="020B0604020202020204" pitchFamily="34" charset="0"/>
              </a:rPr>
              <a:t>An EICD should provide information to fully define an interface in a way to meet interoperability, including as examples:</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228599" y="1950958"/>
            <a:ext cx="4465885" cy="4550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2400"/>
              </a:spcBef>
              <a:spcAft>
                <a:spcPct val="0"/>
              </a:spcAft>
              <a:buChar char="•"/>
              <a:defRPr sz="2000">
                <a:solidFill>
                  <a:schemeClr val="tx1"/>
                </a:solidFill>
                <a:latin typeface="Calibri" pitchFamily="34" charset="0"/>
                <a:ea typeface="+mn-ea"/>
                <a:cs typeface="Calibri" pitchFamily="34" charset="0"/>
              </a:defRPr>
            </a:lvl1pPr>
            <a:lvl2pPr marL="684213" indent="-227013" algn="l" rtl="0" eaLnBrk="1" fontAlgn="base" hangingPunct="1">
              <a:spcBef>
                <a:spcPts val="600"/>
              </a:spcBef>
              <a:spcAft>
                <a:spcPct val="0"/>
              </a:spcAft>
              <a:buChar char="–"/>
              <a:defRPr sz="1600">
                <a:solidFill>
                  <a:schemeClr val="tx1"/>
                </a:solidFill>
                <a:latin typeface="Calibri" pitchFamily="34" charset="0"/>
                <a:cs typeface="Calibri" pitchFamily="34" charset="0"/>
              </a:defRPr>
            </a:lvl2pPr>
            <a:lvl3pPr marL="10874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3pPr>
            <a:lvl4pPr marL="1541463" indent="-169863" algn="l" rtl="0" eaLnBrk="1" fontAlgn="base" hangingPunct="1">
              <a:spcBef>
                <a:spcPts val="600"/>
              </a:spcBef>
              <a:spcAft>
                <a:spcPct val="0"/>
              </a:spcAft>
              <a:buChar char="–"/>
              <a:defRPr sz="1600">
                <a:solidFill>
                  <a:schemeClr val="tx1"/>
                </a:solidFill>
                <a:latin typeface="Calibri" pitchFamily="34" charset="0"/>
                <a:cs typeface="Calibri" pitchFamily="34" charset="0"/>
              </a:defRPr>
            </a:lvl4pPr>
            <a:lvl5pPr marL="20018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lvl="1">
              <a:spcBef>
                <a:spcPts val="0"/>
              </a:spcBef>
            </a:pPr>
            <a:r>
              <a:rPr lang="en-US" b="1" kern="0" dirty="0" smtClean="0">
                <a:latin typeface="Arial" panose="020B0604020202020204" pitchFamily="34" charset="0"/>
                <a:cs typeface="Arial" panose="020B0604020202020204" pitchFamily="34" charset="0"/>
              </a:rPr>
              <a:t>Textual descriptions </a:t>
            </a:r>
            <a:r>
              <a:rPr lang="en-US" kern="0" dirty="0" smtClean="0">
                <a:latin typeface="Arial" panose="020B0604020202020204" pitchFamily="34" charset="0"/>
                <a:cs typeface="Arial" panose="020B0604020202020204" pitchFamily="34" charset="0"/>
              </a:rPr>
              <a:t>of the interface</a:t>
            </a:r>
          </a:p>
          <a:p>
            <a:pPr lvl="2">
              <a:spcBef>
                <a:spcPts val="0"/>
              </a:spcBef>
            </a:pPr>
            <a:r>
              <a:rPr lang="en-US" kern="0" dirty="0" smtClean="0">
                <a:latin typeface="Arial" panose="020B0604020202020204" pitchFamily="34" charset="0"/>
                <a:cs typeface="Arial" panose="020B0604020202020204" pitchFamily="34" charset="0"/>
              </a:rPr>
              <a:t>including behavior</a:t>
            </a:r>
          </a:p>
          <a:p>
            <a:pPr lvl="1">
              <a:spcBef>
                <a:spcPts val="0"/>
              </a:spcBef>
            </a:pPr>
            <a:r>
              <a:rPr lang="en-US" b="1" kern="0" dirty="0">
                <a:latin typeface="Arial" panose="020B0604020202020204" pitchFamily="34" charset="0"/>
                <a:cs typeface="Arial" panose="020B0604020202020204" pitchFamily="34" charset="0"/>
              </a:rPr>
              <a:t>Diagrams</a:t>
            </a:r>
          </a:p>
          <a:p>
            <a:pPr lvl="2">
              <a:spcBef>
                <a:spcPts val="0"/>
              </a:spcBef>
            </a:pPr>
            <a:r>
              <a:rPr lang="en-US" kern="0" dirty="0">
                <a:latin typeface="Arial" panose="020B0604020202020204" pitchFamily="34" charset="0"/>
                <a:cs typeface="Arial" panose="020B0604020202020204" pitchFamily="34" charset="0"/>
              </a:rPr>
              <a:t>OV-1</a:t>
            </a:r>
          </a:p>
          <a:p>
            <a:pPr lvl="2">
              <a:spcBef>
                <a:spcPts val="0"/>
              </a:spcBef>
            </a:pPr>
            <a:r>
              <a:rPr lang="en-US" kern="0" dirty="0">
                <a:latin typeface="Arial" panose="020B0604020202020204" pitchFamily="34" charset="0"/>
                <a:cs typeface="Arial" panose="020B0604020202020204" pitchFamily="34" charset="0"/>
              </a:rPr>
              <a:t>OV-2</a:t>
            </a:r>
          </a:p>
          <a:p>
            <a:pPr lvl="2">
              <a:spcBef>
                <a:spcPts val="0"/>
              </a:spcBef>
            </a:pPr>
            <a:r>
              <a:rPr lang="en-US" kern="0" dirty="0">
                <a:latin typeface="Arial" panose="020B0604020202020204" pitchFamily="34" charset="0"/>
                <a:cs typeface="Arial" panose="020B0604020202020204" pitchFamily="34" charset="0"/>
              </a:rPr>
              <a:t>Network Diagrams</a:t>
            </a:r>
          </a:p>
          <a:p>
            <a:pPr lvl="2">
              <a:spcBef>
                <a:spcPts val="0"/>
              </a:spcBef>
            </a:pPr>
            <a:r>
              <a:rPr lang="en-US" kern="0" dirty="0">
                <a:latin typeface="Arial" panose="020B0604020202020204" pitchFamily="34" charset="0"/>
                <a:cs typeface="Arial" panose="020B0604020202020204" pitchFamily="34" charset="0"/>
              </a:rPr>
              <a:t>Message Sequence Diagrams</a:t>
            </a:r>
          </a:p>
          <a:p>
            <a:pPr lvl="1">
              <a:spcBef>
                <a:spcPts val="0"/>
              </a:spcBef>
            </a:pPr>
            <a:r>
              <a:rPr lang="en-US" b="1" kern="0" dirty="0" smtClean="0">
                <a:latin typeface="Arial" panose="020B0604020202020204" pitchFamily="34" charset="0"/>
                <a:cs typeface="Arial" panose="020B0604020202020204" pitchFamily="34" charset="0"/>
              </a:rPr>
              <a:t>Message Catalog </a:t>
            </a:r>
          </a:p>
          <a:p>
            <a:pPr lvl="2">
              <a:spcBef>
                <a:spcPts val="0"/>
              </a:spcBef>
            </a:pPr>
            <a:r>
              <a:rPr lang="en-US" kern="0" dirty="0" smtClean="0">
                <a:latin typeface="Arial" panose="020B0604020202020204" pitchFamily="34" charset="0"/>
                <a:cs typeface="Arial" panose="020B0604020202020204" pitchFamily="34" charset="0"/>
              </a:rPr>
              <a:t>Direction of flow of the message from source to destination</a:t>
            </a:r>
          </a:p>
          <a:p>
            <a:pPr lvl="2">
              <a:spcBef>
                <a:spcPts val="0"/>
              </a:spcBef>
            </a:pPr>
            <a:r>
              <a:rPr lang="en-US" kern="0" dirty="0" smtClean="0">
                <a:latin typeface="Arial" panose="020B0604020202020204" pitchFamily="34" charset="0"/>
                <a:cs typeface="Arial" panose="020B0604020202020204" pitchFamily="34" charset="0"/>
              </a:rPr>
              <a:t>Protocols</a:t>
            </a:r>
          </a:p>
          <a:p>
            <a:pPr lvl="2">
              <a:spcBef>
                <a:spcPts val="0"/>
              </a:spcBef>
            </a:pPr>
            <a:r>
              <a:rPr lang="en-US" kern="0" dirty="0" smtClean="0">
                <a:latin typeface="Arial" panose="020B0604020202020204" pitchFamily="34" charset="0"/>
                <a:cs typeface="Arial" panose="020B0604020202020204" pitchFamily="34" charset="0"/>
              </a:rPr>
              <a:t>Physical connections &amp; appliances</a:t>
            </a:r>
          </a:p>
          <a:p>
            <a:pPr lvl="2">
              <a:spcBef>
                <a:spcPts val="0"/>
              </a:spcBef>
            </a:pPr>
            <a:r>
              <a:rPr lang="en-US" kern="0" dirty="0">
                <a:latin typeface="Arial" panose="020B0604020202020204" pitchFamily="34" charset="0"/>
                <a:cs typeface="Arial" panose="020B0604020202020204" pitchFamily="34" charset="0"/>
              </a:rPr>
              <a:t>e</a:t>
            </a:r>
            <a:r>
              <a:rPr lang="en-US" kern="0" dirty="0" smtClean="0">
                <a:latin typeface="Arial" panose="020B0604020202020204" pitchFamily="34" charset="0"/>
                <a:cs typeface="Arial" panose="020B0604020202020204" pitchFamily="34" charset="0"/>
              </a:rPr>
              <a:t>tc.</a:t>
            </a:r>
          </a:p>
          <a:p>
            <a:pPr lvl="1">
              <a:spcBef>
                <a:spcPts val="0"/>
              </a:spcBef>
            </a:pPr>
            <a:endParaRPr lang="en-US"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4149545" y="1950958"/>
            <a:ext cx="4647004" cy="4491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2400"/>
              </a:spcBef>
              <a:spcAft>
                <a:spcPct val="0"/>
              </a:spcAft>
              <a:buChar char="•"/>
              <a:defRPr sz="2000">
                <a:solidFill>
                  <a:schemeClr val="tx1"/>
                </a:solidFill>
                <a:latin typeface="Calibri" pitchFamily="34" charset="0"/>
                <a:ea typeface="+mn-ea"/>
                <a:cs typeface="Calibri" pitchFamily="34" charset="0"/>
              </a:defRPr>
            </a:lvl1pPr>
            <a:lvl2pPr marL="684213" indent="-227013" algn="l" rtl="0" eaLnBrk="1" fontAlgn="base" hangingPunct="1">
              <a:spcBef>
                <a:spcPts val="600"/>
              </a:spcBef>
              <a:spcAft>
                <a:spcPct val="0"/>
              </a:spcAft>
              <a:buChar char="–"/>
              <a:defRPr sz="1600">
                <a:solidFill>
                  <a:schemeClr val="tx1"/>
                </a:solidFill>
                <a:latin typeface="Calibri" pitchFamily="34" charset="0"/>
                <a:cs typeface="Calibri" pitchFamily="34" charset="0"/>
              </a:defRPr>
            </a:lvl2pPr>
            <a:lvl3pPr marL="10874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3pPr>
            <a:lvl4pPr marL="1541463" indent="-169863" algn="l" rtl="0" eaLnBrk="1" fontAlgn="base" hangingPunct="1">
              <a:spcBef>
                <a:spcPts val="600"/>
              </a:spcBef>
              <a:spcAft>
                <a:spcPct val="0"/>
              </a:spcAft>
              <a:buChar char="–"/>
              <a:defRPr sz="1600">
                <a:solidFill>
                  <a:schemeClr val="tx1"/>
                </a:solidFill>
                <a:latin typeface="Calibri" pitchFamily="34" charset="0"/>
                <a:cs typeface="Calibri" pitchFamily="34" charset="0"/>
              </a:defRPr>
            </a:lvl4pPr>
            <a:lvl5pPr marL="20018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lvl="1">
              <a:spcBef>
                <a:spcPts val="0"/>
              </a:spcBef>
            </a:pPr>
            <a:r>
              <a:rPr lang="en-US" b="1" dirty="0" smtClean="0">
                <a:latin typeface="Arial" panose="020B0604020202020204" pitchFamily="34" charset="0"/>
                <a:cs typeface="Arial" panose="020B0604020202020204" pitchFamily="34" charset="0"/>
              </a:rPr>
              <a:t>Tailoring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the standards</a:t>
            </a:r>
          </a:p>
          <a:p>
            <a:pPr lvl="2">
              <a:spcBef>
                <a:spcPts val="0"/>
              </a:spcBef>
            </a:pPr>
            <a:r>
              <a:rPr lang="en-US" dirty="0">
                <a:latin typeface="Arial" panose="020B0604020202020204" pitchFamily="34" charset="0"/>
                <a:cs typeface="Arial" panose="020B0604020202020204" pitchFamily="34" charset="0"/>
              </a:rPr>
              <a:t>Standard-optional fields that are mandatory for this interface</a:t>
            </a:r>
          </a:p>
          <a:p>
            <a:pPr lvl="2">
              <a:spcBef>
                <a:spcPts val="0"/>
              </a:spcBef>
            </a:pPr>
            <a:r>
              <a:rPr lang="en-US" dirty="0">
                <a:latin typeface="Arial" panose="020B0604020202020204" pitchFamily="34" charset="0"/>
                <a:cs typeface="Arial" panose="020B0604020202020204" pitchFamily="34" charset="0"/>
              </a:rPr>
              <a:t>Extensions (if allowed)</a:t>
            </a:r>
          </a:p>
          <a:p>
            <a:pPr lvl="2">
              <a:spcBef>
                <a:spcPts val="0"/>
              </a:spcBef>
            </a:pPr>
            <a:r>
              <a:rPr lang="en-US" dirty="0">
                <a:latin typeface="Arial" panose="020B0604020202020204" pitchFamily="34" charset="0"/>
                <a:cs typeface="Arial" panose="020B0604020202020204" pitchFamily="34" charset="0"/>
              </a:rPr>
              <a:t>Range/value restrictions beyond what the standard allows</a:t>
            </a:r>
          </a:p>
          <a:p>
            <a:pPr lvl="2">
              <a:spcBef>
                <a:spcPts val="0"/>
              </a:spcBef>
            </a:pPr>
            <a:r>
              <a:rPr lang="en-US" dirty="0">
                <a:latin typeface="Arial" panose="020B0604020202020204" pitchFamily="34" charset="0"/>
                <a:cs typeface="Arial" panose="020B0604020202020204" pitchFamily="34" charset="0"/>
              </a:rPr>
              <a:t>Expected behavior, </a:t>
            </a:r>
            <a:r>
              <a:rPr lang="en-US" dirty="0" smtClean="0">
                <a:latin typeface="Arial" panose="020B0604020202020204" pitchFamily="34" charset="0"/>
                <a:cs typeface="Arial" panose="020B0604020202020204" pitchFamily="34" charset="0"/>
              </a:rPr>
              <a:t>responses</a:t>
            </a:r>
          </a:p>
          <a:p>
            <a:pPr lvl="1">
              <a:spcBef>
                <a:spcPts val="0"/>
              </a:spcBef>
            </a:pPr>
            <a:r>
              <a:rPr lang="en-US" b="1" kern="0" dirty="0">
                <a:latin typeface="Arial" panose="020B0604020202020204" pitchFamily="34" charset="0"/>
                <a:cs typeface="Arial" panose="020B0604020202020204" pitchFamily="34" charset="0"/>
              </a:rPr>
              <a:t>Reference documents </a:t>
            </a:r>
          </a:p>
          <a:p>
            <a:pPr lvl="2">
              <a:spcBef>
                <a:spcPts val="0"/>
              </a:spcBef>
            </a:pPr>
            <a:r>
              <a:rPr lang="en-US" kern="0" dirty="0">
                <a:latin typeface="Arial" panose="020B0604020202020204" pitchFamily="34" charset="0"/>
                <a:cs typeface="Arial" panose="020B0604020202020204" pitchFamily="34" charset="0"/>
              </a:rPr>
              <a:t>the standards used at </a:t>
            </a:r>
            <a:r>
              <a:rPr lang="en-US" kern="0" dirty="0" smtClean="0">
                <a:latin typeface="Arial" panose="020B0604020202020204" pitchFamily="34" charset="0"/>
                <a:cs typeface="Arial" panose="020B0604020202020204" pitchFamily="34" charset="0"/>
              </a:rPr>
              <a:t>least</a:t>
            </a:r>
          </a:p>
          <a:p>
            <a:pPr lvl="1">
              <a:spcBef>
                <a:spcPts val="0"/>
              </a:spcBef>
            </a:pPr>
            <a:r>
              <a:rPr lang="en-US" b="1" kern="0" dirty="0">
                <a:latin typeface="Arial" panose="020B0604020202020204" pitchFamily="34" charset="0"/>
                <a:cs typeface="Arial" panose="020B0604020202020204" pitchFamily="34" charset="0"/>
              </a:rPr>
              <a:t>Cyber Security </a:t>
            </a:r>
            <a:r>
              <a:rPr lang="en-US" kern="0" dirty="0" smtClean="0">
                <a:latin typeface="Arial" panose="020B0604020202020204" pitchFamily="34" charset="0"/>
                <a:cs typeface="Arial" panose="020B0604020202020204" pitchFamily="34" charset="0"/>
              </a:rPr>
              <a:t>considerations such as</a:t>
            </a:r>
          </a:p>
          <a:p>
            <a:pPr lvl="2">
              <a:spcBef>
                <a:spcPts val="0"/>
              </a:spcBef>
            </a:pPr>
            <a:r>
              <a:rPr lang="en-US" kern="0" dirty="0" smtClean="0">
                <a:latin typeface="Arial" panose="020B0604020202020204" pitchFamily="34" charset="0"/>
                <a:cs typeface="Arial" panose="020B0604020202020204" pitchFamily="34" charset="0"/>
              </a:rPr>
              <a:t>Enclaves</a:t>
            </a:r>
          </a:p>
          <a:p>
            <a:pPr lvl="2">
              <a:spcBef>
                <a:spcPts val="0"/>
              </a:spcBef>
            </a:pPr>
            <a:r>
              <a:rPr lang="en-US" kern="0" dirty="0" smtClean="0">
                <a:latin typeface="Arial" panose="020B0604020202020204" pitchFamily="34" charset="0"/>
                <a:cs typeface="Arial" panose="020B0604020202020204" pitchFamily="34" charset="0"/>
              </a:rPr>
              <a:t>DMZs</a:t>
            </a:r>
          </a:p>
          <a:p>
            <a:pPr lvl="2">
              <a:spcBef>
                <a:spcPts val="0"/>
              </a:spcBef>
            </a:pPr>
            <a:r>
              <a:rPr lang="en-US" kern="0" dirty="0" smtClean="0">
                <a:latin typeface="Arial" panose="020B0604020202020204" pitchFamily="34" charset="0"/>
                <a:cs typeface="Arial" panose="020B0604020202020204" pitchFamily="34" charset="0"/>
              </a:rPr>
              <a:t>Compliance checklist</a:t>
            </a:r>
            <a:endParaRPr lang="en-US" kern="0" dirty="0">
              <a:latin typeface="Arial" panose="020B0604020202020204" pitchFamily="34" charset="0"/>
              <a:cs typeface="Arial" panose="020B0604020202020204" pitchFamily="34" charset="0"/>
            </a:endParaRPr>
          </a:p>
          <a:p>
            <a:pPr lvl="2">
              <a:spcBef>
                <a:spcPts val="0"/>
              </a:spcBef>
            </a:pPr>
            <a:endParaRPr lang="en-US" kern="0" dirty="0">
              <a:latin typeface="Arial" panose="020B0604020202020204" pitchFamily="34" charset="0"/>
              <a:cs typeface="Arial" panose="020B0604020202020204" pitchFamily="34" charset="0"/>
            </a:endParaRPr>
          </a:p>
          <a:p>
            <a:pPr lvl="2">
              <a:spcBef>
                <a:spcPts val="0"/>
              </a:spcBef>
            </a:pPr>
            <a:endParaRPr lang="en-US" dirty="0">
              <a:latin typeface="Arial" panose="020B0604020202020204" pitchFamily="34" charset="0"/>
              <a:cs typeface="Arial" panose="020B0604020202020204" pitchFamily="34" charset="0"/>
            </a:endParaRPr>
          </a:p>
        </p:txBody>
      </p:sp>
      <p:sp>
        <p:nvSpPr>
          <p:cNvPr id="10" name="Rectangle 9"/>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A good EICD tailors standards to </a:t>
            </a:r>
            <a:r>
              <a:rPr lang="en-US" sz="1600" dirty="0" smtClean="0">
                <a:latin typeface="Arial" panose="020B0604020202020204" pitchFamily="34" charset="0"/>
                <a:cs typeface="Arial" panose="020B0604020202020204" pitchFamily="34" charset="0"/>
              </a:rPr>
              <a:t>promote </a:t>
            </a:r>
            <a:r>
              <a:rPr lang="en-US" sz="1600" dirty="0" smtClean="0">
                <a:latin typeface="Arial" panose="020B0604020202020204" pitchFamily="34" charset="0"/>
                <a:cs typeface="Arial" panose="020B0604020202020204" pitchFamily="34" charset="0"/>
              </a:rPr>
              <a:t>interoperability</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091726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EICD Table Fictional Example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163105"/>
            <a:ext cx="8491750" cy="907515"/>
          </a:xfrm>
        </p:spPr>
        <p:txBody>
          <a:bodyPr>
            <a:noAutofit/>
          </a:bodyPr>
          <a:lstStyle/>
          <a:p>
            <a:pPr marL="0" indent="0">
              <a:spcBef>
                <a:spcPts val="0"/>
              </a:spcBef>
              <a:buNone/>
            </a:pPr>
            <a:r>
              <a:rPr lang="en-US" dirty="0" smtClean="0">
                <a:latin typeface="Arial" panose="020B0604020202020204" pitchFamily="34" charset="0"/>
                <a:cs typeface="Arial" panose="020B0604020202020204" pitchFamily="34" charset="0"/>
              </a:rPr>
              <a:t>Tables can express a lot of information compactly and accurately</a:t>
            </a:r>
          </a:p>
          <a:p>
            <a:pPr lvl="1">
              <a:spcBef>
                <a:spcPts val="0"/>
              </a:spcBef>
            </a:pPr>
            <a:r>
              <a:rPr lang="en-US" dirty="0" smtClean="0">
                <a:latin typeface="Arial" panose="020B0604020202020204" pitchFamily="34" charset="0"/>
                <a:cs typeface="Arial" panose="020B0604020202020204" pitchFamily="34" charset="0"/>
              </a:rPr>
              <a:t>Especially when accompanied by relevant network and data flow diagrams (OV-2) and behavioral descriptions </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16</a:t>
            </a:fld>
            <a:endParaRPr lang="en-US"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27080062"/>
              </p:ext>
            </p:extLst>
          </p:nvPr>
        </p:nvGraphicFramePr>
        <p:xfrm>
          <a:off x="347450" y="2439799"/>
          <a:ext cx="8411262" cy="3479800"/>
        </p:xfrm>
        <a:graphic>
          <a:graphicData uri="http://schemas.openxmlformats.org/drawingml/2006/table">
            <a:tbl>
              <a:tblPr firstRow="1" bandRow="1">
                <a:tableStyleId>{5C22544A-7EE6-4342-B048-85BDC9FD1C3A}</a:tableStyleId>
              </a:tblPr>
              <a:tblGrid>
                <a:gridCol w="1000131"/>
                <a:gridCol w="989709"/>
                <a:gridCol w="950120"/>
                <a:gridCol w="1244918"/>
                <a:gridCol w="730962"/>
                <a:gridCol w="981393"/>
                <a:gridCol w="763315"/>
                <a:gridCol w="828993"/>
                <a:gridCol w="921721"/>
              </a:tblGrid>
              <a:tr h="370840">
                <a:tc>
                  <a:txBody>
                    <a:bodyPr/>
                    <a:lstStyle/>
                    <a:p>
                      <a:r>
                        <a:rPr lang="en-US" sz="1200" dirty="0" smtClean="0"/>
                        <a:t>Message</a:t>
                      </a:r>
                      <a:endParaRPr lang="en-US" sz="12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r>
                        <a:rPr lang="en-US" sz="1200" dirty="0" smtClean="0"/>
                        <a:t>From</a:t>
                      </a:r>
                      <a:endParaRPr lang="en-US" sz="1200" dirty="0"/>
                    </a:p>
                  </a:txBody>
                  <a:tcPr>
                    <a:lnT w="57150" cap="flat" cmpd="sng" algn="ctr">
                      <a:solidFill>
                        <a:schemeClr val="tx1"/>
                      </a:solidFill>
                      <a:prstDash val="solid"/>
                      <a:round/>
                      <a:headEnd type="none" w="med" len="med"/>
                      <a:tailEnd type="none" w="med" len="med"/>
                    </a:lnT>
                  </a:tcPr>
                </a:tc>
                <a:tc>
                  <a:txBody>
                    <a:bodyPr/>
                    <a:lstStyle/>
                    <a:p>
                      <a:r>
                        <a:rPr lang="en-US" sz="1200" dirty="0" smtClean="0"/>
                        <a:t>To</a:t>
                      </a:r>
                      <a:endParaRPr lang="en-US" sz="1200" dirty="0"/>
                    </a:p>
                  </a:txBody>
                  <a:tcPr>
                    <a:lnT w="57150" cap="flat" cmpd="sng" algn="ctr">
                      <a:solidFill>
                        <a:schemeClr val="tx1"/>
                      </a:solidFill>
                      <a:prstDash val="solid"/>
                      <a:round/>
                      <a:headEnd type="none" w="med" len="med"/>
                      <a:tailEnd type="none" w="med" len="med"/>
                    </a:lnT>
                    <a:solidFill>
                      <a:srgbClr val="005DAA"/>
                    </a:solidFill>
                  </a:tcPr>
                </a:tc>
                <a:tc>
                  <a:txBody>
                    <a:bodyPr/>
                    <a:lstStyle/>
                    <a:p>
                      <a:r>
                        <a:rPr lang="en-US" sz="1200" dirty="0" smtClean="0"/>
                        <a:t>Connection</a:t>
                      </a:r>
                      <a:endParaRPr lang="en-US" sz="1200" dirty="0"/>
                    </a:p>
                  </a:txBody>
                  <a:tcPr>
                    <a:lnT w="57150" cap="flat" cmpd="sng" algn="ctr">
                      <a:solidFill>
                        <a:schemeClr val="tx1"/>
                      </a:solidFill>
                      <a:prstDash val="solid"/>
                      <a:round/>
                      <a:headEnd type="none" w="med" len="med"/>
                      <a:tailEnd type="none" w="med" len="med"/>
                    </a:lnT>
                  </a:tcPr>
                </a:tc>
                <a:tc>
                  <a:txBody>
                    <a:bodyPr/>
                    <a:lstStyle/>
                    <a:p>
                      <a:r>
                        <a:rPr lang="en-US" sz="1200" baseline="0" dirty="0" smtClean="0"/>
                        <a:t>Type</a:t>
                      </a:r>
                      <a:endParaRPr lang="en-US" sz="1200" dirty="0"/>
                    </a:p>
                  </a:txBody>
                  <a:tcPr>
                    <a:lnT w="57150" cap="flat" cmpd="sng" algn="ctr">
                      <a:solidFill>
                        <a:schemeClr val="tx1"/>
                      </a:solidFill>
                      <a:prstDash val="solid"/>
                      <a:round/>
                      <a:headEnd type="none" w="med" len="med"/>
                      <a:tailEnd type="none" w="med" len="med"/>
                    </a:lnT>
                  </a:tcPr>
                </a:tc>
                <a:tc>
                  <a:txBody>
                    <a:bodyPr/>
                    <a:lstStyle/>
                    <a:p>
                      <a:r>
                        <a:rPr lang="en-US" sz="1200" dirty="0" smtClean="0"/>
                        <a:t>Protocol</a:t>
                      </a:r>
                      <a:endParaRPr lang="en-US" sz="1200" dirty="0"/>
                    </a:p>
                  </a:txBody>
                  <a:tcPr>
                    <a:lnT w="57150" cap="flat" cmpd="sng" algn="ctr">
                      <a:solidFill>
                        <a:schemeClr val="tx1"/>
                      </a:solidFill>
                      <a:prstDash val="solid"/>
                      <a:round/>
                      <a:headEnd type="none" w="med" len="med"/>
                      <a:tailEnd type="none" w="med" len="med"/>
                    </a:lnT>
                  </a:tcPr>
                </a:tc>
                <a:tc>
                  <a:txBody>
                    <a:bodyPr/>
                    <a:lstStyle/>
                    <a:p>
                      <a:r>
                        <a:rPr lang="en-US" sz="1200" dirty="0" smtClean="0"/>
                        <a:t>Class</a:t>
                      </a:r>
                      <a:endParaRPr lang="en-US" sz="1200" dirty="0"/>
                    </a:p>
                  </a:txBody>
                  <a:tcPr>
                    <a:lnT w="57150" cap="flat" cmpd="sng" algn="ctr">
                      <a:solidFill>
                        <a:schemeClr val="tx1"/>
                      </a:solidFill>
                      <a:prstDash val="solid"/>
                      <a:round/>
                      <a:headEnd type="none" w="med" len="med"/>
                      <a:tailEnd type="none" w="med" len="med"/>
                    </a:lnT>
                  </a:tcPr>
                </a:tc>
                <a:tc>
                  <a:txBody>
                    <a:bodyPr/>
                    <a:lstStyle/>
                    <a:p>
                      <a:r>
                        <a:rPr lang="en-US" sz="1200" dirty="0" smtClean="0"/>
                        <a:t>Crypto</a:t>
                      </a:r>
                      <a:endParaRPr lang="en-US" sz="1200" dirty="0"/>
                    </a:p>
                  </a:txBody>
                  <a:tcPr>
                    <a:lnT w="57150" cap="flat" cmpd="sng" algn="ctr">
                      <a:solidFill>
                        <a:schemeClr val="tx1"/>
                      </a:solidFill>
                      <a:prstDash val="solid"/>
                      <a:round/>
                      <a:headEnd type="none" w="med" len="med"/>
                      <a:tailEnd type="none" w="med" len="med"/>
                    </a:lnT>
                  </a:tcPr>
                </a:tc>
                <a:tc>
                  <a:txBody>
                    <a:bodyPr/>
                    <a:lstStyle/>
                    <a:p>
                      <a:r>
                        <a:rPr lang="en-US" sz="1200" dirty="0" smtClean="0"/>
                        <a:t>Notes</a:t>
                      </a:r>
                      <a:endParaRPr lang="en-US" sz="12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r>
              <a:tr h="370840">
                <a:tc>
                  <a:txBody>
                    <a:bodyPr/>
                    <a:lstStyle/>
                    <a:p>
                      <a:r>
                        <a:rPr lang="en-US" sz="1200" dirty="0" smtClean="0"/>
                        <a:t>AV</a:t>
                      </a:r>
                      <a:r>
                        <a:rPr lang="en-US" sz="1200" baseline="0" dirty="0" smtClean="0"/>
                        <a:t> Position</a:t>
                      </a:r>
                      <a:endParaRPr lang="en-US" sz="1200" dirty="0"/>
                    </a:p>
                  </a:txBody>
                  <a:tcPr>
                    <a:lnL w="57150" cap="flat" cmpd="sng" algn="ctr">
                      <a:solidFill>
                        <a:schemeClr val="tx1"/>
                      </a:solidFill>
                      <a:prstDash val="solid"/>
                      <a:round/>
                      <a:headEnd type="none" w="med" len="med"/>
                      <a:tailEnd type="none" w="med" len="med"/>
                    </a:lnL>
                  </a:tcPr>
                </a:tc>
                <a:tc>
                  <a:txBody>
                    <a:bodyPr/>
                    <a:lstStyle/>
                    <a:p>
                      <a:r>
                        <a:rPr lang="en-US" sz="1200" dirty="0" smtClean="0"/>
                        <a:t>Air Vehicle</a:t>
                      </a:r>
                      <a:endParaRPr lang="en-US" sz="1200" dirty="0"/>
                    </a:p>
                  </a:txBody>
                  <a:tcPr/>
                </a:tc>
                <a:tc>
                  <a:txBody>
                    <a:bodyPr/>
                    <a:lstStyle/>
                    <a:p>
                      <a:r>
                        <a:rPr lang="en-US" sz="1200" dirty="0" smtClean="0"/>
                        <a:t>AV Ground Station</a:t>
                      </a:r>
                      <a:endParaRPr lang="en-US" sz="1200" dirty="0"/>
                    </a:p>
                  </a:txBody>
                  <a:tcPr/>
                </a:tc>
                <a:tc>
                  <a:txBody>
                    <a:bodyPr/>
                    <a:lstStyle/>
                    <a:p>
                      <a:r>
                        <a:rPr lang="en-US" sz="1200" dirty="0" smtClean="0"/>
                        <a:t>UHF</a:t>
                      </a:r>
                      <a:r>
                        <a:rPr lang="en-US" sz="1200" baseline="0" dirty="0" smtClean="0"/>
                        <a:t> SATCOM</a:t>
                      </a:r>
                      <a:endParaRPr lang="en-US" sz="1200" dirty="0"/>
                    </a:p>
                  </a:txBody>
                  <a:tcPr/>
                </a:tc>
                <a:tc>
                  <a:txBody>
                    <a:bodyPr/>
                    <a:lstStyle/>
                    <a:p>
                      <a:r>
                        <a:rPr lang="en-US" sz="1200" dirty="0" smtClean="0"/>
                        <a:t>BAV XML</a:t>
                      </a:r>
                      <a:endParaRPr lang="en-US" sz="1200" dirty="0"/>
                    </a:p>
                  </a:txBody>
                  <a:tcPr/>
                </a:tc>
                <a:tc>
                  <a:txBody>
                    <a:bodyPr/>
                    <a:lstStyle/>
                    <a:p>
                      <a:r>
                        <a:rPr lang="en-US" sz="1200" dirty="0" smtClean="0"/>
                        <a:t>Custom**</a:t>
                      </a:r>
                      <a:endParaRPr lang="en-US" sz="1200" dirty="0"/>
                    </a:p>
                  </a:txBody>
                  <a:tcPr/>
                </a:tc>
                <a:tc>
                  <a:txBody>
                    <a:bodyPr/>
                    <a:lstStyle/>
                    <a:p>
                      <a:r>
                        <a:rPr lang="en-US" sz="1200" dirty="0" smtClean="0"/>
                        <a:t>Secret</a:t>
                      </a:r>
                      <a:endParaRPr lang="en-US" sz="1200" dirty="0"/>
                    </a:p>
                  </a:txBody>
                  <a:tcPr/>
                </a:tc>
                <a:tc>
                  <a:txBody>
                    <a:bodyPr/>
                    <a:lstStyle/>
                    <a:p>
                      <a:r>
                        <a:rPr lang="en-US" sz="1200" dirty="0" smtClean="0"/>
                        <a:t>KG135</a:t>
                      </a:r>
                      <a:endParaRPr lang="en-US" sz="1200" dirty="0"/>
                    </a:p>
                  </a:txBody>
                  <a:tcPr/>
                </a:tc>
                <a:tc>
                  <a:txBody>
                    <a:bodyPr/>
                    <a:lstStyle/>
                    <a:p>
                      <a:r>
                        <a:rPr lang="en-US" sz="1200" dirty="0" smtClean="0"/>
                        <a:t>**See BAV SATCOM EICD</a:t>
                      </a:r>
                      <a:endParaRPr lang="en-US" sz="1200" dirty="0"/>
                    </a:p>
                  </a:txBody>
                  <a:tcPr>
                    <a:lnR w="57150" cap="flat" cmpd="sng" algn="ctr">
                      <a:solidFill>
                        <a:schemeClr val="tx1"/>
                      </a:solidFill>
                      <a:prstDash val="solid"/>
                      <a:round/>
                      <a:headEnd type="none" w="med" len="med"/>
                      <a:tailEnd type="none" w="med" len="med"/>
                    </a:lnR>
                  </a:tcPr>
                </a:tc>
              </a:tr>
              <a:tr h="370840">
                <a:tc>
                  <a:txBody>
                    <a:bodyPr/>
                    <a:lstStyle/>
                    <a:p>
                      <a:r>
                        <a:rPr lang="en-US" sz="1200" dirty="0" smtClean="0"/>
                        <a:t>Position Report</a:t>
                      </a:r>
                      <a:endParaRPr lang="en-US" sz="1200" dirty="0"/>
                    </a:p>
                  </a:txBody>
                  <a:tcPr>
                    <a:lnL w="57150" cap="flat" cmpd="sng" algn="ctr">
                      <a:solidFill>
                        <a:schemeClr val="tx1"/>
                      </a:solidFill>
                      <a:prstDash val="solid"/>
                      <a:round/>
                      <a:headEnd type="none" w="med" len="med"/>
                      <a:tailEnd type="none" w="med" len="med"/>
                    </a:lnL>
                  </a:tcPr>
                </a:tc>
                <a:tc>
                  <a:txBody>
                    <a:bodyPr/>
                    <a:lstStyle/>
                    <a:p>
                      <a:r>
                        <a:rPr lang="en-US" sz="1200" dirty="0" smtClean="0"/>
                        <a:t>AV Ground Station</a:t>
                      </a:r>
                      <a:endParaRPr lang="en-US" sz="1200" dirty="0"/>
                    </a:p>
                  </a:txBody>
                  <a:tcPr/>
                </a:tc>
                <a:tc>
                  <a:txBody>
                    <a:bodyPr/>
                    <a:lstStyle/>
                    <a:p>
                      <a:r>
                        <a:rPr lang="en-US" sz="1200" dirty="0" smtClean="0"/>
                        <a:t>BMC2 Node</a:t>
                      </a:r>
                      <a:endParaRPr lang="en-US" sz="1200" dirty="0"/>
                    </a:p>
                  </a:txBody>
                  <a:tcPr/>
                </a:tc>
                <a:tc>
                  <a:txBody>
                    <a:bodyPr/>
                    <a:lstStyle/>
                    <a:p>
                      <a:r>
                        <a:rPr lang="en-US" sz="1200" dirty="0" err="1" smtClean="0"/>
                        <a:t>SIPRNet</a:t>
                      </a:r>
                      <a:endParaRPr lang="en-US" sz="1200" dirty="0"/>
                    </a:p>
                  </a:txBody>
                  <a:tcPr/>
                </a:tc>
                <a:tc>
                  <a:txBody>
                    <a:bodyPr/>
                    <a:lstStyle/>
                    <a:p>
                      <a:r>
                        <a:rPr lang="en-US" sz="1200" dirty="0" smtClean="0"/>
                        <a:t>UCI v72</a:t>
                      </a:r>
                      <a:endParaRPr lang="en-US" sz="1200" dirty="0"/>
                    </a:p>
                  </a:txBody>
                  <a:tcPr/>
                </a:tc>
                <a:tc>
                  <a:txBody>
                    <a:bodyPr/>
                    <a:lstStyle/>
                    <a:p>
                      <a:r>
                        <a:rPr lang="en-US" sz="1200" dirty="0" smtClean="0"/>
                        <a:t>UDP/IP</a:t>
                      </a:r>
                      <a:endParaRPr lang="en-US" sz="1200" dirty="0"/>
                    </a:p>
                  </a:txBody>
                  <a:tcPr/>
                </a:tc>
                <a:tc>
                  <a:txBody>
                    <a:bodyPr/>
                    <a:lstStyle/>
                    <a:p>
                      <a:r>
                        <a:rPr lang="en-US" sz="1200" dirty="0" smtClean="0"/>
                        <a:t>Secret</a:t>
                      </a:r>
                      <a:endParaRPr lang="en-US" sz="1200" dirty="0"/>
                    </a:p>
                  </a:txBody>
                  <a:tcPr/>
                </a:tc>
                <a:tc>
                  <a:txBody>
                    <a:bodyPr/>
                    <a:lstStyle/>
                    <a:p>
                      <a:r>
                        <a:rPr lang="en-US" sz="1200" dirty="0" smtClean="0"/>
                        <a:t>KG175</a:t>
                      </a:r>
                      <a:endParaRPr lang="en-US" sz="1200" dirty="0"/>
                    </a:p>
                  </a:txBody>
                  <a:tcPr/>
                </a:tc>
                <a:tc>
                  <a:txBody>
                    <a:bodyPr/>
                    <a:lstStyle/>
                    <a:p>
                      <a:endParaRPr lang="en-US" sz="1200" dirty="0"/>
                    </a:p>
                  </a:txBody>
                  <a:tcPr>
                    <a:lnR w="57150" cap="flat" cmpd="sng" algn="ctr">
                      <a:solidFill>
                        <a:schemeClr val="tx1"/>
                      </a:solidFill>
                      <a:prstDash val="solid"/>
                      <a:round/>
                      <a:headEnd type="none" w="med" len="med"/>
                      <a:tailEnd type="none" w="med" len="med"/>
                    </a:lnR>
                  </a:tcPr>
                </a:tc>
              </a:tr>
              <a:tr h="370840">
                <a:tc>
                  <a:txBody>
                    <a:bodyPr/>
                    <a:lstStyle/>
                    <a:p>
                      <a:r>
                        <a:rPr lang="en-US" sz="1200" dirty="0" smtClean="0"/>
                        <a:t>Position Report Reply</a:t>
                      </a:r>
                      <a:endParaRPr lang="en-US" sz="1200" dirty="0"/>
                    </a:p>
                  </a:txBody>
                  <a:tcPr>
                    <a:lnL w="57150" cap="flat" cmpd="sng" algn="ctr">
                      <a:solidFill>
                        <a:schemeClr val="tx1"/>
                      </a:solidFill>
                      <a:prstDash val="solid"/>
                      <a:round/>
                      <a:headEnd type="none" w="med" len="med"/>
                      <a:tailEnd type="none" w="med" len="med"/>
                    </a:lnL>
                  </a:tcPr>
                </a:tc>
                <a:tc>
                  <a:txBody>
                    <a:bodyPr/>
                    <a:lstStyle/>
                    <a:p>
                      <a:r>
                        <a:rPr lang="en-US" sz="1200" dirty="0" smtClean="0"/>
                        <a:t>BMC2 Node</a:t>
                      </a:r>
                      <a:endParaRPr lang="en-US" sz="1200" dirty="0"/>
                    </a:p>
                  </a:txBody>
                  <a:tcPr/>
                </a:tc>
                <a:tc>
                  <a:txBody>
                    <a:bodyPr/>
                    <a:lstStyle/>
                    <a:p>
                      <a:r>
                        <a:rPr lang="en-US" sz="1200" dirty="0" smtClean="0"/>
                        <a:t>AV Ground</a:t>
                      </a:r>
                      <a:r>
                        <a:rPr lang="en-US" sz="1200" baseline="0" dirty="0" smtClean="0"/>
                        <a:t> Station</a:t>
                      </a:r>
                      <a:endParaRPr lang="en-US" sz="1200" dirty="0"/>
                    </a:p>
                  </a:txBody>
                  <a:tcPr/>
                </a:tc>
                <a:tc>
                  <a:txBody>
                    <a:bodyPr/>
                    <a:lstStyle/>
                    <a:p>
                      <a:r>
                        <a:rPr lang="en-US" sz="1200" dirty="0" smtClean="0"/>
                        <a:t>BMC2 LAN</a:t>
                      </a:r>
                      <a:endParaRPr lang="en-US" sz="1200" dirty="0"/>
                    </a:p>
                  </a:txBody>
                  <a:tcPr/>
                </a:tc>
                <a:tc>
                  <a:txBody>
                    <a:bodyPr/>
                    <a:lstStyle/>
                    <a:p>
                      <a:r>
                        <a:rPr lang="en-US" sz="1200" dirty="0" smtClean="0"/>
                        <a:t>UCI v72</a:t>
                      </a:r>
                      <a:endParaRPr lang="en-US" sz="1200" dirty="0"/>
                    </a:p>
                  </a:txBody>
                  <a:tcPr/>
                </a:tc>
                <a:tc>
                  <a:txBody>
                    <a:bodyPr/>
                    <a:lstStyle/>
                    <a:p>
                      <a:r>
                        <a:rPr lang="en-US" sz="1200" dirty="0" smtClean="0"/>
                        <a:t>TCP/IP</a:t>
                      </a:r>
                      <a:endParaRPr lang="en-US" sz="1200" dirty="0"/>
                    </a:p>
                  </a:txBody>
                  <a:tcPr/>
                </a:tc>
                <a:tc>
                  <a:txBody>
                    <a:bodyPr/>
                    <a:lstStyle/>
                    <a:p>
                      <a:r>
                        <a:rPr lang="en-US" sz="1200" dirty="0" err="1" smtClean="0"/>
                        <a:t>Unclass</a:t>
                      </a:r>
                      <a:endParaRPr lang="en-US" sz="1200" dirty="0"/>
                    </a:p>
                  </a:txBody>
                  <a:tcPr/>
                </a:tc>
                <a:tc>
                  <a:txBody>
                    <a:bodyPr/>
                    <a:lstStyle/>
                    <a:p>
                      <a:r>
                        <a:rPr lang="en-US" sz="1200" dirty="0" smtClean="0"/>
                        <a:t>n/a</a:t>
                      </a:r>
                      <a:endParaRPr lang="en-US" sz="1200" dirty="0"/>
                    </a:p>
                  </a:txBody>
                  <a:tcPr/>
                </a:tc>
                <a:tc>
                  <a:txBody>
                    <a:bodyPr/>
                    <a:lstStyle/>
                    <a:p>
                      <a:endParaRPr lang="en-US" sz="1200"/>
                    </a:p>
                  </a:txBody>
                  <a:tcPr>
                    <a:lnR w="57150" cap="flat" cmpd="sng" algn="ctr">
                      <a:solidFill>
                        <a:schemeClr val="tx1"/>
                      </a:solidFill>
                      <a:prstDash val="solid"/>
                      <a:round/>
                      <a:headEnd type="none" w="med" len="med"/>
                      <a:tailEnd type="none" w="med" len="med"/>
                    </a:lnR>
                  </a:tcPr>
                </a:tc>
              </a:tr>
              <a:tr h="370840">
                <a:tc>
                  <a:txBody>
                    <a:bodyPr/>
                    <a:lstStyle/>
                    <a:p>
                      <a:r>
                        <a:rPr lang="en-US" sz="1200" dirty="0" smtClean="0"/>
                        <a:t>Radar</a:t>
                      </a:r>
                      <a:r>
                        <a:rPr lang="en-US" sz="1200" baseline="0" dirty="0" smtClean="0"/>
                        <a:t> Task</a:t>
                      </a:r>
                      <a:endParaRPr lang="en-US" sz="1200" dirty="0"/>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AV Ground Station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Air Vehicle</a:t>
                      </a:r>
                    </a:p>
                    <a:p>
                      <a:endParaRPr lang="en-US" sz="1200" dirty="0"/>
                    </a:p>
                  </a:txBody>
                  <a:tcPr/>
                </a:tc>
                <a:tc>
                  <a:txBody>
                    <a:bodyPr/>
                    <a:lstStyle/>
                    <a:p>
                      <a:r>
                        <a:rPr lang="en-US" sz="1200" dirty="0" err="1" smtClean="0"/>
                        <a:t>SIPRNet</a:t>
                      </a:r>
                      <a:endParaRPr lang="en-US" sz="1200" dirty="0"/>
                    </a:p>
                  </a:txBody>
                  <a:tcPr/>
                </a:tc>
                <a:tc>
                  <a:txBody>
                    <a:bodyPr/>
                    <a:lstStyle/>
                    <a:p>
                      <a:r>
                        <a:rPr lang="en-US" sz="1200" dirty="0" smtClean="0"/>
                        <a:t>BAV  XML</a:t>
                      </a:r>
                      <a:endParaRPr lang="en-US" sz="1200" dirty="0"/>
                    </a:p>
                  </a:txBody>
                  <a:tcPr/>
                </a:tc>
                <a:tc>
                  <a:txBody>
                    <a:bodyPr/>
                    <a:lstStyle/>
                    <a:p>
                      <a:r>
                        <a:rPr lang="en-US" sz="1200" dirty="0" smtClean="0"/>
                        <a:t>TCP/IP</a:t>
                      </a:r>
                      <a:endParaRPr lang="en-US" sz="1200" dirty="0"/>
                    </a:p>
                  </a:txBody>
                  <a:tcPr/>
                </a:tc>
                <a:tc>
                  <a:txBody>
                    <a:bodyPr/>
                    <a:lstStyle/>
                    <a:p>
                      <a:r>
                        <a:rPr lang="en-US" sz="1200" dirty="0" smtClean="0"/>
                        <a:t>Secret</a:t>
                      </a:r>
                      <a:endParaRPr lang="en-US" sz="1200" dirty="0"/>
                    </a:p>
                  </a:txBody>
                  <a:tcPr/>
                </a:tc>
                <a:tc>
                  <a:txBody>
                    <a:bodyPr/>
                    <a:lstStyle/>
                    <a:p>
                      <a:r>
                        <a:rPr lang="en-US" sz="1200" dirty="0" smtClean="0"/>
                        <a:t>KG175</a:t>
                      </a:r>
                      <a:endParaRPr lang="en-US" sz="1200" dirty="0"/>
                    </a:p>
                  </a:txBody>
                  <a:tcPr/>
                </a:tc>
                <a:tc>
                  <a:txBody>
                    <a:bodyPr/>
                    <a:lstStyle/>
                    <a:p>
                      <a:endParaRPr lang="en-US" sz="1200"/>
                    </a:p>
                  </a:txBody>
                  <a:tcPr>
                    <a:lnR w="57150" cap="flat" cmpd="sng" algn="ctr">
                      <a:solidFill>
                        <a:schemeClr val="tx1"/>
                      </a:solidFill>
                      <a:prstDash val="solid"/>
                      <a:round/>
                      <a:headEnd type="none" w="med" len="med"/>
                      <a:tailEnd type="none" w="med" len="med"/>
                    </a:lnR>
                  </a:tcPr>
                </a:tc>
              </a:tr>
              <a:tr h="370840">
                <a:tc>
                  <a:txBody>
                    <a:bodyPr/>
                    <a:lstStyle/>
                    <a:p>
                      <a:r>
                        <a:rPr lang="en-US" sz="1200" dirty="0" smtClean="0"/>
                        <a:t>SAR</a:t>
                      </a:r>
                      <a:r>
                        <a:rPr lang="en-US" sz="1200" baseline="0" dirty="0" smtClean="0"/>
                        <a:t> Image</a:t>
                      </a:r>
                      <a:endParaRPr lang="en-US" sz="1200" dirty="0"/>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Air Vehicle</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AV Ground Station</a:t>
                      </a:r>
                    </a:p>
                  </a:txBody>
                  <a:tcPr/>
                </a:tc>
                <a:tc>
                  <a:txBody>
                    <a:bodyPr/>
                    <a:lstStyle/>
                    <a:p>
                      <a:r>
                        <a:rPr lang="en-US" sz="1200" dirty="0" smtClean="0"/>
                        <a:t>BMC2</a:t>
                      </a:r>
                      <a:r>
                        <a:rPr lang="en-US" sz="1200" baseline="0" dirty="0" smtClean="0"/>
                        <a:t> LAN</a:t>
                      </a:r>
                      <a:endParaRPr lang="en-US" sz="1200" dirty="0"/>
                    </a:p>
                  </a:txBody>
                  <a:tcPr/>
                </a:tc>
                <a:tc>
                  <a:txBody>
                    <a:bodyPr/>
                    <a:lstStyle/>
                    <a:p>
                      <a:r>
                        <a:rPr lang="en-US" sz="1200" dirty="0" smtClean="0"/>
                        <a:t>NITF 2.1</a:t>
                      </a:r>
                      <a:endParaRPr lang="en-US" sz="1200" dirty="0"/>
                    </a:p>
                  </a:txBody>
                  <a:tcPr/>
                </a:tc>
                <a:tc>
                  <a:txBody>
                    <a:bodyPr/>
                    <a:lstStyle/>
                    <a:p>
                      <a:r>
                        <a:rPr lang="en-US" sz="1200" dirty="0" err="1" smtClean="0"/>
                        <a:t>sftp</a:t>
                      </a:r>
                      <a:endParaRPr lang="en-US" sz="1200" dirty="0"/>
                    </a:p>
                  </a:txBody>
                  <a:tcPr/>
                </a:tc>
                <a:tc>
                  <a:txBody>
                    <a:bodyPr/>
                    <a:lstStyle/>
                    <a:p>
                      <a:r>
                        <a:rPr lang="en-US" sz="1200" dirty="0" smtClean="0"/>
                        <a:t>Unclass</a:t>
                      </a:r>
                      <a:endParaRPr lang="en-US" sz="1200" dirty="0"/>
                    </a:p>
                  </a:txBody>
                  <a:tcPr/>
                </a:tc>
                <a:tc>
                  <a:txBody>
                    <a:bodyPr/>
                    <a:lstStyle/>
                    <a:p>
                      <a:r>
                        <a:rPr lang="en-US" sz="1200" dirty="0" smtClean="0"/>
                        <a:t>KG255</a:t>
                      </a:r>
                      <a:endParaRPr lang="en-US" sz="1200" dirty="0"/>
                    </a:p>
                  </a:txBody>
                  <a:tcPr/>
                </a:tc>
                <a:tc>
                  <a:txBody>
                    <a:bodyPr/>
                    <a:lstStyle/>
                    <a:p>
                      <a:endParaRPr lang="en-US" sz="1200"/>
                    </a:p>
                  </a:txBody>
                  <a:tcPr>
                    <a:lnR w="57150" cap="flat" cmpd="sng" algn="ctr">
                      <a:solidFill>
                        <a:schemeClr val="tx1"/>
                      </a:solidFill>
                      <a:prstDash val="solid"/>
                      <a:round/>
                      <a:headEnd type="none" w="med" len="med"/>
                      <a:tailEnd type="none" w="med" len="med"/>
                    </a:lnR>
                  </a:tcPr>
                </a:tc>
              </a:tr>
              <a:tr h="370840">
                <a:tc>
                  <a:txBody>
                    <a:bodyPr/>
                    <a:lstStyle/>
                    <a:p>
                      <a:r>
                        <a:rPr lang="en-US" sz="1200" dirty="0" smtClean="0"/>
                        <a:t>Mosaicked Image</a:t>
                      </a:r>
                      <a:endParaRPr lang="en-US" sz="12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AV Ground Station</a:t>
                      </a:r>
                    </a:p>
                  </a:txBody>
                  <a:tcPr>
                    <a:lnB w="571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BMC2 Node</a:t>
                      </a:r>
                    </a:p>
                  </a:txBody>
                  <a:tcPr>
                    <a:lnB w="57150" cap="flat" cmpd="sng" algn="ctr">
                      <a:solidFill>
                        <a:schemeClr val="tx1"/>
                      </a:solidFill>
                      <a:prstDash val="solid"/>
                      <a:round/>
                      <a:headEnd type="none" w="med" len="med"/>
                      <a:tailEnd type="none" w="med" len="med"/>
                    </a:lnB>
                  </a:tcPr>
                </a:tc>
                <a:tc>
                  <a:txBody>
                    <a:bodyPr/>
                    <a:lstStyle/>
                    <a:p>
                      <a:r>
                        <a:rPr lang="en-US" sz="1200" dirty="0" err="1" smtClean="0"/>
                        <a:t>SIPRNet</a:t>
                      </a:r>
                      <a:endParaRPr lang="en-US" sz="1200" dirty="0"/>
                    </a:p>
                  </a:txBody>
                  <a:tcPr>
                    <a:lnB w="57150" cap="flat" cmpd="sng" algn="ctr">
                      <a:solidFill>
                        <a:schemeClr val="tx1"/>
                      </a:solidFill>
                      <a:prstDash val="solid"/>
                      <a:round/>
                      <a:headEnd type="none" w="med" len="med"/>
                      <a:tailEnd type="none" w="med" len="med"/>
                    </a:lnB>
                  </a:tcPr>
                </a:tc>
                <a:tc>
                  <a:txBody>
                    <a:bodyPr/>
                    <a:lstStyle/>
                    <a:p>
                      <a:r>
                        <a:rPr lang="en-US" sz="1200" dirty="0" smtClean="0"/>
                        <a:t>NITF 2.1</a:t>
                      </a:r>
                      <a:endParaRPr lang="en-US" sz="1200" dirty="0"/>
                    </a:p>
                  </a:txBody>
                  <a:tcPr>
                    <a:lnB w="57150" cap="flat" cmpd="sng" algn="ctr">
                      <a:solidFill>
                        <a:schemeClr val="tx1"/>
                      </a:solidFill>
                      <a:prstDash val="solid"/>
                      <a:round/>
                      <a:headEnd type="none" w="med" len="med"/>
                      <a:tailEnd type="none" w="med" len="med"/>
                    </a:lnB>
                  </a:tcPr>
                </a:tc>
                <a:tc>
                  <a:txBody>
                    <a:bodyPr/>
                    <a:lstStyle/>
                    <a:p>
                      <a:r>
                        <a:rPr lang="en-US" sz="1200" dirty="0" smtClean="0"/>
                        <a:t>NFS</a:t>
                      </a:r>
                      <a:endParaRPr lang="en-US" sz="1200" dirty="0"/>
                    </a:p>
                  </a:txBody>
                  <a:tcPr>
                    <a:lnB w="57150" cap="flat" cmpd="sng" algn="ctr">
                      <a:solidFill>
                        <a:schemeClr val="tx1"/>
                      </a:solidFill>
                      <a:prstDash val="solid"/>
                      <a:round/>
                      <a:headEnd type="none" w="med" len="med"/>
                      <a:tailEnd type="none" w="med" len="med"/>
                    </a:lnB>
                  </a:tcPr>
                </a:tc>
                <a:tc>
                  <a:txBody>
                    <a:bodyPr/>
                    <a:lstStyle/>
                    <a:p>
                      <a:r>
                        <a:rPr lang="en-US" sz="1200" dirty="0" smtClean="0"/>
                        <a:t>Secret</a:t>
                      </a:r>
                      <a:endParaRPr lang="en-US" sz="1200" dirty="0"/>
                    </a:p>
                  </a:txBody>
                  <a:tcPr>
                    <a:lnB w="57150" cap="flat" cmpd="sng" algn="ctr">
                      <a:solidFill>
                        <a:schemeClr val="tx1"/>
                      </a:solidFill>
                      <a:prstDash val="solid"/>
                      <a:round/>
                      <a:headEnd type="none" w="med" len="med"/>
                      <a:tailEnd type="none" w="med" len="med"/>
                    </a:lnB>
                  </a:tcPr>
                </a:tc>
                <a:tc>
                  <a:txBody>
                    <a:bodyPr/>
                    <a:lstStyle/>
                    <a:p>
                      <a:r>
                        <a:rPr lang="en-US" sz="1200" dirty="0" smtClean="0"/>
                        <a:t>n/a</a:t>
                      </a:r>
                      <a:endParaRPr lang="en-US" sz="1200" dirty="0"/>
                    </a:p>
                  </a:txBody>
                  <a:tcPr>
                    <a:lnB w="57150" cap="flat" cmpd="sng" algn="ctr">
                      <a:solidFill>
                        <a:schemeClr val="tx1"/>
                      </a:solidFill>
                      <a:prstDash val="solid"/>
                      <a:round/>
                      <a:headEnd type="none" w="med" len="med"/>
                      <a:tailEnd type="none" w="med" len="med"/>
                    </a:lnB>
                  </a:tcPr>
                </a:tc>
                <a:tc>
                  <a:txBody>
                    <a:bodyPr/>
                    <a:lstStyle/>
                    <a:p>
                      <a:endParaRPr lang="en-US" sz="12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25622" y="2123230"/>
            <a:ext cx="8453510" cy="307777"/>
          </a:xfrm>
          <a:prstGeom prst="rect">
            <a:avLst/>
          </a:prstGeom>
          <a:solidFill>
            <a:srgbClr val="005DAA"/>
          </a:solidFill>
          <a:ln w="38100">
            <a:solidFill>
              <a:schemeClr val="tx1"/>
            </a:solidFill>
          </a:ln>
        </p:spPr>
        <p:txBody>
          <a:bodyPr wrap="square" rtlCol="0">
            <a:spAutoFit/>
          </a:bodyPr>
          <a:lstStyle/>
          <a:p>
            <a:pPr algn="ctr"/>
            <a:r>
              <a:rPr lang="en-US" sz="1400" b="1" dirty="0" smtClean="0">
                <a:solidFill>
                  <a:schemeClr val="bg1"/>
                </a:solidFill>
                <a:cs typeface="Arial" pitchFamily="34" charset="0"/>
              </a:rPr>
              <a:t>Table 5-12: Bryson Air Vehicle (BAV) Message Flow (Notional)</a:t>
            </a:r>
            <a:endParaRPr lang="en-US" sz="1400" b="1" dirty="0">
              <a:solidFill>
                <a:schemeClr val="bg1"/>
              </a:solidFill>
              <a:cs typeface="Arial" pitchFamily="34" charset="0"/>
            </a:endParaRPr>
          </a:p>
        </p:txBody>
      </p:sp>
      <p:sp>
        <p:nvSpPr>
          <p:cNvPr id="9" name="Rectangle 8"/>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Goal: Make life as easy as possible for your readers: SWEs, SEs, PMs, Customers…</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219612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Good Real-life Examples of Bad Interop/</a:t>
            </a:r>
            <a:r>
              <a:rPr lang="en-US" dirty="0" err="1" smtClean="0">
                <a:latin typeface="Arial" panose="020B0604020202020204" pitchFamily="34" charset="0"/>
                <a:cs typeface="Arial" panose="020B0604020202020204" pitchFamily="34" charset="0"/>
              </a:rPr>
              <a:t>SoS</a:t>
            </a:r>
            <a:r>
              <a:rPr lang="en-US" dirty="0" smtClean="0">
                <a:latin typeface="Arial" panose="020B0604020202020204" pitchFamily="34" charset="0"/>
                <a:cs typeface="Arial" panose="020B0604020202020204" pitchFamily="34" charset="0"/>
              </a:rPr>
              <a:t> Engineering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Gapfiller</a:t>
            </a:r>
            <a:r>
              <a:rPr lang="en-US" dirty="0" smtClean="0">
                <a:latin typeface="Arial" panose="020B0604020202020204" pitchFamily="34" charset="0"/>
                <a:cs typeface="Arial" panose="020B0604020202020204" pitchFamily="34" charset="0"/>
              </a:rPr>
              <a:t>” Situational Awareness Messages</a:t>
            </a:r>
          </a:p>
          <a:p>
            <a:r>
              <a:rPr lang="en-US" dirty="0" smtClean="0">
                <a:latin typeface="Arial" panose="020B0604020202020204" pitchFamily="34" charset="0"/>
                <a:cs typeface="Arial" panose="020B0604020202020204" pitchFamily="34" charset="0"/>
              </a:rPr>
              <a:t>“It’s not my problem”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17</a:t>
            </a:fld>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2123090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Gapfiller</a:t>
            </a:r>
            <a:r>
              <a:rPr lang="en-US" dirty="0" smtClean="0">
                <a:latin typeface="Arial" panose="020B0604020202020204" pitchFamily="34" charset="0"/>
                <a:cs typeface="Arial" panose="020B0604020202020204" pitchFamily="34" charset="0"/>
              </a:rPr>
              <a:t> Situational Awareness (1 of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005" y="1048541"/>
            <a:ext cx="8491750" cy="421804"/>
          </a:xfrm>
        </p:spPr>
        <p:txBody>
          <a:bodyPr>
            <a:noAutofit/>
          </a:bodyPr>
          <a:lstStyle/>
          <a:p>
            <a:pPr marL="0" indent="0" algn="ctr">
              <a:spcBef>
                <a:spcPts val="0"/>
              </a:spcBef>
              <a:buNone/>
            </a:pPr>
            <a:r>
              <a:rPr lang="en-US" dirty="0" smtClean="0">
                <a:latin typeface="Arial" panose="020B0604020202020204" pitchFamily="34" charset="0"/>
                <a:cs typeface="Arial" panose="020B0604020202020204" pitchFamily="34" charset="0"/>
              </a:rPr>
              <a:t>The Originally Defined Situational Awareness (SA) Message Catalog</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18</a:t>
            </a:fld>
            <a:endParaRPr lang="en-US"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72928338"/>
              </p:ext>
            </p:extLst>
          </p:nvPr>
        </p:nvGraphicFramePr>
        <p:xfrm>
          <a:off x="769905" y="1508750"/>
          <a:ext cx="1462342" cy="2133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62342"/>
              </a:tblGrid>
              <a:tr h="0">
                <a:tc>
                  <a:txBody>
                    <a:bodyPr/>
                    <a:lstStyle/>
                    <a:p>
                      <a:r>
                        <a:rPr lang="en-US" sz="1400" dirty="0" smtClean="0"/>
                        <a:t>AV Position</a:t>
                      </a:r>
                      <a:endParaRPr lang="en-US" sz="1400" dirty="0"/>
                    </a:p>
                  </a:txBody>
                  <a:tcPr/>
                </a:tc>
              </a:tr>
              <a:tr h="117655">
                <a:tc>
                  <a:txBody>
                    <a:bodyPr/>
                    <a:lstStyle/>
                    <a:p>
                      <a:r>
                        <a:rPr lang="en-US" sz="1400" i="1" dirty="0" smtClean="0">
                          <a:solidFill>
                            <a:srgbClr val="CC0000"/>
                          </a:solidFill>
                        </a:rPr>
                        <a:t>Sent once/sec</a:t>
                      </a:r>
                      <a:endParaRPr lang="en-US" sz="1400" i="1" dirty="0">
                        <a:solidFill>
                          <a:srgbClr val="CC0000"/>
                        </a:solidFill>
                      </a:endParaRPr>
                    </a:p>
                  </a:txBody>
                  <a:tcPr/>
                </a:tc>
              </a:tr>
              <a:tr h="120095">
                <a:tc>
                  <a:txBody>
                    <a:bodyPr/>
                    <a:lstStyle/>
                    <a:p>
                      <a:r>
                        <a:rPr lang="en-US" sz="1400" dirty="0" smtClean="0"/>
                        <a:t>Tail</a:t>
                      </a:r>
                      <a:r>
                        <a:rPr lang="en-US" sz="1400" baseline="0" dirty="0" smtClean="0"/>
                        <a:t> #</a:t>
                      </a:r>
                      <a:endParaRPr lang="en-US" sz="1400" dirty="0"/>
                    </a:p>
                  </a:txBody>
                  <a:tcPr/>
                </a:tc>
              </a:tr>
              <a:tr h="160940">
                <a:tc>
                  <a:txBody>
                    <a:bodyPr/>
                    <a:lstStyle/>
                    <a:p>
                      <a:r>
                        <a:rPr lang="en-US" sz="1400" dirty="0" smtClean="0"/>
                        <a:t>Latitude</a:t>
                      </a:r>
                      <a:endParaRPr lang="en-US" sz="1400" dirty="0"/>
                    </a:p>
                  </a:txBody>
                  <a:tcPr/>
                </a:tc>
              </a:tr>
              <a:tr h="163380">
                <a:tc>
                  <a:txBody>
                    <a:bodyPr/>
                    <a:lstStyle/>
                    <a:p>
                      <a:r>
                        <a:rPr lang="en-US" sz="1400" dirty="0" smtClean="0"/>
                        <a:t>Longitude</a:t>
                      </a:r>
                      <a:endParaRPr lang="en-US" sz="1400" dirty="0"/>
                    </a:p>
                  </a:txBody>
                  <a:tcPr/>
                </a:tc>
              </a:tr>
              <a:tr h="165820">
                <a:tc>
                  <a:txBody>
                    <a:bodyPr/>
                    <a:lstStyle/>
                    <a:p>
                      <a:r>
                        <a:rPr lang="en-US" sz="1400" dirty="0" smtClean="0"/>
                        <a:t>Altitude</a:t>
                      </a:r>
                      <a:endParaRPr lang="en-US" sz="1400" dirty="0"/>
                    </a:p>
                  </a:txBody>
                  <a:tcPr/>
                </a:tc>
              </a:tr>
              <a:tr h="206665">
                <a:tc>
                  <a:txBody>
                    <a:bodyPr/>
                    <a:lstStyle/>
                    <a:p>
                      <a:r>
                        <a:rPr lang="en-US" sz="1400" dirty="0" smtClean="0"/>
                        <a:t>Fly-to</a:t>
                      </a:r>
                      <a:r>
                        <a:rPr lang="en-US" sz="1400" baseline="0" dirty="0" smtClean="0"/>
                        <a:t> Waypoint</a:t>
                      </a:r>
                      <a:endParaRPr lang="en-US" sz="14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49564979"/>
              </p:ext>
            </p:extLst>
          </p:nvPr>
        </p:nvGraphicFramePr>
        <p:xfrm>
          <a:off x="2822192" y="1508750"/>
          <a:ext cx="1656398" cy="4572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6398"/>
              </a:tblGrid>
              <a:tr h="164393">
                <a:tc>
                  <a:txBody>
                    <a:bodyPr/>
                    <a:lstStyle/>
                    <a:p>
                      <a:r>
                        <a:rPr lang="en-US" sz="1400" dirty="0" err="1" smtClean="0"/>
                        <a:t>Nav</a:t>
                      </a:r>
                      <a:r>
                        <a:rPr lang="en-US" sz="1400" baseline="0" dirty="0" smtClean="0"/>
                        <a:t> Plan</a:t>
                      </a:r>
                      <a:endParaRPr lang="en-US" sz="1400" dirty="0"/>
                    </a:p>
                  </a:txBody>
                  <a:tcPr/>
                </a:tc>
              </a:tr>
              <a:tr h="205238">
                <a:tc>
                  <a:txBody>
                    <a:bodyPr/>
                    <a:lstStyle/>
                    <a:p>
                      <a:r>
                        <a:rPr lang="en-US" sz="1400" i="1" dirty="0" smtClean="0">
                          <a:solidFill>
                            <a:srgbClr val="CC0000"/>
                          </a:solidFill>
                        </a:rPr>
                        <a:t>Sent upon change</a:t>
                      </a:r>
                      <a:endParaRPr lang="en-US" sz="1400" i="1" dirty="0">
                        <a:solidFill>
                          <a:srgbClr val="CC0000"/>
                        </a:solidFill>
                      </a:endParaRPr>
                    </a:p>
                  </a:txBody>
                  <a:tcPr/>
                </a:tc>
              </a:tr>
              <a:tr h="246083">
                <a:tc>
                  <a:txBody>
                    <a:bodyPr/>
                    <a:lstStyle/>
                    <a:p>
                      <a:r>
                        <a:rPr lang="en-US" sz="1400" dirty="0" smtClean="0"/>
                        <a:t>Tail #</a:t>
                      </a:r>
                      <a:endParaRPr lang="en-US" sz="1400" dirty="0"/>
                    </a:p>
                  </a:txBody>
                  <a:tcPr/>
                </a:tc>
              </a:tr>
              <a:tr h="246083">
                <a:tc>
                  <a:txBody>
                    <a:bodyPr/>
                    <a:lstStyle/>
                    <a:p>
                      <a:r>
                        <a:rPr lang="en-US" sz="1400" dirty="0" err="1" smtClean="0"/>
                        <a:t>Nav</a:t>
                      </a:r>
                      <a:r>
                        <a:rPr lang="en-US" sz="1400" dirty="0" smtClean="0"/>
                        <a:t> Plan ID</a:t>
                      </a:r>
                      <a:endParaRPr lang="en-US" sz="1400" dirty="0"/>
                    </a:p>
                  </a:txBody>
                  <a:tcPr/>
                </a:tc>
              </a:tr>
              <a:tr h="171713">
                <a:tc>
                  <a:txBody>
                    <a:bodyPr/>
                    <a:lstStyle/>
                    <a:p>
                      <a:r>
                        <a:rPr lang="en-US" sz="1400" dirty="0" smtClean="0"/>
                        <a:t>Waypoint</a:t>
                      </a:r>
                      <a:r>
                        <a:rPr lang="en-US" sz="1400" baseline="0" dirty="0" smtClean="0"/>
                        <a:t> #1</a:t>
                      </a:r>
                      <a:endParaRPr lang="en-US" sz="1400" dirty="0"/>
                    </a:p>
                  </a:txBody>
                  <a:tcPr/>
                </a:tc>
              </a:tr>
              <a:tr h="174153">
                <a:tc>
                  <a:txBody>
                    <a:bodyPr/>
                    <a:lstStyle/>
                    <a:p>
                      <a:pPr marL="182880" lvl="1"/>
                      <a:r>
                        <a:rPr lang="en-US" sz="1400" dirty="0" smtClean="0"/>
                        <a:t>Latitude</a:t>
                      </a:r>
                      <a:endParaRPr lang="en-US" sz="1400" dirty="0"/>
                    </a:p>
                  </a:txBody>
                  <a:tcPr/>
                </a:tc>
              </a:tr>
              <a:tr h="179033">
                <a:tc>
                  <a:txBody>
                    <a:bodyPr/>
                    <a:lstStyle/>
                    <a:p>
                      <a:pPr marL="182880" lvl="1"/>
                      <a:r>
                        <a:rPr lang="en-US" sz="1400" dirty="0" smtClean="0"/>
                        <a:t>Longitude</a:t>
                      </a:r>
                      <a:endParaRPr lang="en-US" sz="1400" dirty="0"/>
                    </a:p>
                  </a:txBody>
                  <a:tcPr/>
                </a:tc>
              </a:tr>
              <a:tr h="179033">
                <a:tc>
                  <a:txBody>
                    <a:bodyPr/>
                    <a:lstStyle/>
                    <a:p>
                      <a:pPr marL="182880" lvl="1"/>
                      <a:r>
                        <a:rPr lang="en-US" sz="1400" dirty="0" smtClean="0"/>
                        <a:t>Altitude</a:t>
                      </a:r>
                      <a:endParaRPr lang="en-US" sz="1400" dirty="0"/>
                    </a:p>
                  </a:txBody>
                  <a:tcPr/>
                </a:tc>
              </a:tr>
              <a:tr h="179033">
                <a:tc>
                  <a:txBody>
                    <a:bodyPr/>
                    <a:lstStyle/>
                    <a:p>
                      <a:pPr marL="0" marR="0" lvl="1" indent="182563"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aseline="0" dirty="0" smtClean="0"/>
                        <a:t> </a:t>
                      </a:r>
                      <a:endParaRPr lang="en-US" sz="1400" dirty="0" smtClean="0"/>
                    </a:p>
                  </a:txBody>
                  <a:tcPr/>
                </a:tc>
              </a:tr>
              <a:tr h="179033">
                <a:tc>
                  <a:txBody>
                    <a:bodyPr/>
                    <a:lstStyle/>
                    <a:p>
                      <a:pPr marL="0" lvl="1" indent="182563">
                        <a:buFont typeface="Courier New" panose="02070309020205020404" pitchFamily="49" charset="0"/>
                        <a:buChar char="o"/>
                      </a:pPr>
                      <a:r>
                        <a:rPr lang="en-US" sz="1400" dirty="0" smtClean="0"/>
                        <a:t> </a:t>
                      </a:r>
                      <a:endParaRPr lang="en-US" sz="1400" dirty="0"/>
                    </a:p>
                  </a:txBody>
                  <a:tcPr/>
                </a:tc>
              </a:tr>
              <a:tr h="179033">
                <a:tc>
                  <a:txBody>
                    <a:bodyPr/>
                    <a:lstStyle/>
                    <a:p>
                      <a:pPr marL="0" lvl="1" indent="182563">
                        <a:buFont typeface="Courier New" panose="02070309020205020404" pitchFamily="49" charset="0"/>
                        <a:buChar char="o"/>
                      </a:pPr>
                      <a:r>
                        <a:rPr lang="en-US" sz="1400" dirty="0" smtClean="0"/>
                        <a:t> </a:t>
                      </a:r>
                      <a:endParaRPr lang="en-US" sz="1400" dirty="0"/>
                    </a:p>
                  </a:txBody>
                  <a:tcPr/>
                </a:tc>
              </a:tr>
              <a:tr h="179033">
                <a:tc>
                  <a:txBody>
                    <a:bodyPr/>
                    <a:lstStyle/>
                    <a:p>
                      <a:r>
                        <a:rPr lang="en-US" sz="1400" dirty="0" smtClean="0"/>
                        <a:t>Waypoint</a:t>
                      </a:r>
                      <a:r>
                        <a:rPr lang="en-US" sz="1400" baseline="0" dirty="0" smtClean="0"/>
                        <a:t> #n</a:t>
                      </a:r>
                      <a:endParaRPr lang="en-US" sz="1400" dirty="0"/>
                    </a:p>
                  </a:txBody>
                  <a:tcPr/>
                </a:tc>
              </a:tr>
              <a:tr h="179033">
                <a:tc>
                  <a:txBody>
                    <a:bodyPr/>
                    <a:lstStyle/>
                    <a:p>
                      <a:pPr marL="182880" lvl="1"/>
                      <a:r>
                        <a:rPr lang="en-US" sz="1400" dirty="0" smtClean="0"/>
                        <a:t>Latitude</a:t>
                      </a:r>
                      <a:endParaRPr lang="en-US" sz="1400" dirty="0"/>
                    </a:p>
                  </a:txBody>
                  <a:tcPr/>
                </a:tc>
              </a:tr>
              <a:tr h="179033">
                <a:tc>
                  <a:txBody>
                    <a:bodyPr/>
                    <a:lstStyle/>
                    <a:p>
                      <a:pPr marL="182880" lvl="1"/>
                      <a:r>
                        <a:rPr lang="en-US" sz="1400" dirty="0" smtClean="0"/>
                        <a:t>Longitude</a:t>
                      </a:r>
                      <a:endParaRPr lang="en-US" sz="1400" dirty="0"/>
                    </a:p>
                  </a:txBody>
                  <a:tcPr/>
                </a:tc>
              </a:tr>
              <a:tr h="179033">
                <a:tc>
                  <a:txBody>
                    <a:bodyPr/>
                    <a:lstStyle/>
                    <a:p>
                      <a:pPr marL="182880" lvl="1"/>
                      <a:r>
                        <a:rPr lang="en-US" sz="1400" dirty="0" smtClean="0"/>
                        <a:t>Altitude</a:t>
                      </a:r>
                      <a:endParaRPr lang="en-US" sz="14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10733807"/>
              </p:ext>
            </p:extLst>
          </p:nvPr>
        </p:nvGraphicFramePr>
        <p:xfrm>
          <a:off x="4879240" y="1508750"/>
          <a:ext cx="1656398" cy="4480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6398"/>
              </a:tblGrid>
              <a:tr h="164393">
                <a:tc>
                  <a:txBody>
                    <a:bodyPr/>
                    <a:lstStyle/>
                    <a:p>
                      <a:r>
                        <a:rPr lang="en-US" sz="1400" dirty="0" smtClean="0"/>
                        <a:t>Collection </a:t>
                      </a:r>
                      <a:r>
                        <a:rPr lang="en-US" sz="1400" baseline="0" dirty="0" smtClean="0"/>
                        <a:t>Plan</a:t>
                      </a:r>
                      <a:endParaRPr lang="en-US" sz="1400" dirty="0"/>
                    </a:p>
                  </a:txBody>
                  <a:tcPr/>
                </a:tc>
              </a:tr>
              <a:tr h="205238">
                <a:tc>
                  <a:txBody>
                    <a:bodyPr/>
                    <a:lstStyle/>
                    <a:p>
                      <a:r>
                        <a:rPr lang="en-US" sz="1400" i="1" dirty="0" smtClean="0">
                          <a:solidFill>
                            <a:srgbClr val="CC0000"/>
                          </a:solidFill>
                        </a:rPr>
                        <a:t>Sent upon change (in whole</a:t>
                      </a:r>
                      <a:r>
                        <a:rPr lang="en-US" sz="1400" i="1" baseline="0" dirty="0" smtClean="0">
                          <a:solidFill>
                            <a:srgbClr val="CC0000"/>
                          </a:solidFill>
                        </a:rPr>
                        <a:t> or part)</a:t>
                      </a:r>
                      <a:endParaRPr lang="en-US" sz="1400" i="1" dirty="0">
                        <a:solidFill>
                          <a:srgbClr val="CC0000"/>
                        </a:solidFill>
                      </a:endParaRPr>
                    </a:p>
                  </a:txBody>
                  <a:tcPr/>
                </a:tc>
              </a:tr>
              <a:tr h="246083">
                <a:tc>
                  <a:txBody>
                    <a:bodyPr/>
                    <a:lstStyle/>
                    <a:p>
                      <a:r>
                        <a:rPr lang="en-US" sz="1400" dirty="0" smtClean="0"/>
                        <a:t>Tail</a:t>
                      </a:r>
                      <a:r>
                        <a:rPr lang="en-US" sz="1400" baseline="0" dirty="0" smtClean="0"/>
                        <a:t> #</a:t>
                      </a:r>
                      <a:endParaRPr lang="en-US" sz="1400" dirty="0"/>
                    </a:p>
                  </a:txBody>
                  <a:tcPr/>
                </a:tc>
              </a:tr>
              <a:tr h="171713">
                <a:tc>
                  <a:txBody>
                    <a:bodyPr/>
                    <a:lstStyle/>
                    <a:p>
                      <a:r>
                        <a:rPr lang="en-US" sz="1400" dirty="0" smtClean="0"/>
                        <a:t>Task #1</a:t>
                      </a:r>
                      <a:endParaRPr lang="en-US" sz="1400" dirty="0"/>
                    </a:p>
                  </a:txBody>
                  <a:tcPr/>
                </a:tc>
              </a:tr>
              <a:tr h="174153">
                <a:tc>
                  <a:txBody>
                    <a:bodyPr/>
                    <a:lstStyle/>
                    <a:p>
                      <a:pPr marL="182880" lvl="1"/>
                      <a:r>
                        <a:rPr lang="en-US" sz="1400" dirty="0" smtClean="0"/>
                        <a:t>Task</a:t>
                      </a:r>
                      <a:r>
                        <a:rPr lang="en-US" sz="1400" baseline="0" dirty="0" smtClean="0"/>
                        <a:t> Type</a:t>
                      </a:r>
                      <a:endParaRPr lang="en-US" sz="1400" dirty="0"/>
                    </a:p>
                  </a:txBody>
                  <a:tcPr/>
                </a:tc>
              </a:tr>
              <a:tr h="179033">
                <a:tc>
                  <a:txBody>
                    <a:bodyPr/>
                    <a:lstStyle/>
                    <a:p>
                      <a:pPr marL="182880" lvl="1"/>
                      <a:r>
                        <a:rPr lang="en-US" sz="1400" dirty="0" smtClean="0"/>
                        <a:t>Target Location</a:t>
                      </a:r>
                      <a:endParaRPr lang="en-US" sz="1400" dirty="0"/>
                    </a:p>
                  </a:txBody>
                  <a:tcPr/>
                </a:tc>
              </a:tr>
              <a:tr h="179033">
                <a:tc>
                  <a:txBody>
                    <a:bodyPr/>
                    <a:lstStyle/>
                    <a:p>
                      <a:pPr marL="182880" lvl="1"/>
                      <a:r>
                        <a:rPr lang="en-US" sz="1400" dirty="0" smtClean="0"/>
                        <a:t>Time to Collect</a:t>
                      </a:r>
                      <a:endParaRPr lang="en-US" sz="1400" dirty="0"/>
                    </a:p>
                  </a:txBody>
                  <a:tcPr/>
                </a:tc>
              </a:tr>
              <a:tr h="179033">
                <a:tc>
                  <a:txBody>
                    <a:bodyPr/>
                    <a:lstStyle/>
                    <a:p>
                      <a:pPr marL="0" marR="0" lvl="1" indent="182563"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aseline="0" dirty="0" smtClean="0"/>
                        <a:t> </a:t>
                      </a:r>
                      <a:endParaRPr lang="en-US" sz="1400" dirty="0" smtClean="0"/>
                    </a:p>
                  </a:txBody>
                  <a:tcPr/>
                </a:tc>
              </a:tr>
              <a:tr h="179033">
                <a:tc>
                  <a:txBody>
                    <a:bodyPr/>
                    <a:lstStyle/>
                    <a:p>
                      <a:pPr marL="0" lvl="1" indent="182563">
                        <a:buFont typeface="Courier New" panose="02070309020205020404" pitchFamily="49" charset="0"/>
                        <a:buChar char="o"/>
                      </a:pPr>
                      <a:r>
                        <a:rPr lang="en-US" sz="1400" dirty="0" smtClean="0"/>
                        <a:t> </a:t>
                      </a:r>
                      <a:endParaRPr lang="en-US" sz="1400" dirty="0"/>
                    </a:p>
                  </a:txBody>
                  <a:tcPr/>
                </a:tc>
              </a:tr>
              <a:tr h="179033">
                <a:tc>
                  <a:txBody>
                    <a:bodyPr/>
                    <a:lstStyle/>
                    <a:p>
                      <a:pPr marL="0" lvl="1" indent="182563">
                        <a:buFont typeface="Courier New" panose="02070309020205020404" pitchFamily="49" charset="0"/>
                        <a:buChar char="o"/>
                      </a:pPr>
                      <a:r>
                        <a:rPr lang="en-US" sz="1400" dirty="0" smtClean="0"/>
                        <a:t> </a:t>
                      </a:r>
                      <a:endParaRPr lang="en-US" sz="1400" dirty="0"/>
                    </a:p>
                  </a:txBody>
                  <a:tcPr/>
                </a:tc>
              </a:tr>
              <a:tr h="179033">
                <a:tc>
                  <a:txBody>
                    <a:bodyPr/>
                    <a:lstStyle/>
                    <a:p>
                      <a:r>
                        <a:rPr lang="en-US" sz="1400" dirty="0" smtClean="0"/>
                        <a:t>Task #m</a:t>
                      </a:r>
                      <a:endParaRPr lang="en-US" sz="1400" dirty="0"/>
                    </a:p>
                  </a:txBody>
                  <a:tcPr/>
                </a:tc>
              </a:tr>
              <a:tr h="179033">
                <a:tc>
                  <a:txBody>
                    <a:bodyPr/>
                    <a:lstStyle/>
                    <a:p>
                      <a:pPr marL="182880" lvl="1"/>
                      <a:r>
                        <a:rPr lang="en-US" sz="1400" dirty="0" smtClean="0"/>
                        <a:t>Task</a:t>
                      </a:r>
                      <a:r>
                        <a:rPr lang="en-US" sz="1400" baseline="0" dirty="0" smtClean="0"/>
                        <a:t> Type</a:t>
                      </a:r>
                      <a:endParaRPr lang="en-US" sz="1400" dirty="0"/>
                    </a:p>
                  </a:txBody>
                  <a:tcPr/>
                </a:tc>
              </a:tr>
              <a:tr h="179033">
                <a:tc>
                  <a:txBody>
                    <a:bodyPr/>
                    <a:lstStyle/>
                    <a:p>
                      <a:pPr marL="182880" lvl="1"/>
                      <a:r>
                        <a:rPr lang="en-US" sz="1400" dirty="0" smtClean="0"/>
                        <a:t>Target Location</a:t>
                      </a:r>
                      <a:endParaRPr lang="en-US" sz="1400" dirty="0"/>
                    </a:p>
                  </a:txBody>
                  <a:tcPr/>
                </a:tc>
              </a:tr>
              <a:tr h="179033">
                <a:tc>
                  <a:txBody>
                    <a:bodyPr/>
                    <a:lstStyle/>
                    <a:p>
                      <a:pPr marL="182880" lvl="1"/>
                      <a:r>
                        <a:rPr lang="en-US" sz="1400" dirty="0" smtClean="0"/>
                        <a:t>Time to Collect</a:t>
                      </a:r>
                      <a:endParaRPr lang="en-US" sz="14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33051325"/>
              </p:ext>
            </p:extLst>
          </p:nvPr>
        </p:nvGraphicFramePr>
        <p:xfrm>
          <a:off x="6918346" y="1508750"/>
          <a:ext cx="1751330" cy="3261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51330"/>
              </a:tblGrid>
              <a:tr h="164393">
                <a:tc>
                  <a:txBody>
                    <a:bodyPr/>
                    <a:lstStyle/>
                    <a:p>
                      <a:r>
                        <a:rPr lang="en-US" sz="1400" dirty="0" smtClean="0"/>
                        <a:t>Collection </a:t>
                      </a:r>
                      <a:r>
                        <a:rPr lang="en-US" sz="1400" baseline="0" dirty="0" smtClean="0"/>
                        <a:t>Status</a:t>
                      </a:r>
                      <a:endParaRPr lang="en-US" sz="1400" dirty="0"/>
                    </a:p>
                  </a:txBody>
                  <a:tcPr/>
                </a:tc>
              </a:tr>
              <a:tr h="205238">
                <a:tc>
                  <a:txBody>
                    <a:bodyPr/>
                    <a:lstStyle/>
                    <a:p>
                      <a:r>
                        <a:rPr lang="en-US" sz="1400" i="1" dirty="0" smtClean="0">
                          <a:solidFill>
                            <a:srgbClr val="CC0000"/>
                          </a:solidFill>
                        </a:rPr>
                        <a:t>Sent upon change per Task</a:t>
                      </a:r>
                      <a:endParaRPr lang="en-US" sz="1400" i="1" dirty="0">
                        <a:solidFill>
                          <a:srgbClr val="CC0000"/>
                        </a:solidFill>
                      </a:endParaRPr>
                    </a:p>
                  </a:txBody>
                  <a:tcPr/>
                </a:tc>
              </a:tr>
              <a:tr h="246083">
                <a:tc>
                  <a:txBody>
                    <a:bodyPr/>
                    <a:lstStyle/>
                    <a:p>
                      <a:r>
                        <a:rPr lang="en-US" sz="1400" dirty="0" smtClean="0"/>
                        <a:t>Tail #</a:t>
                      </a:r>
                      <a:endParaRPr lang="en-US" sz="1400" dirty="0"/>
                    </a:p>
                  </a:txBody>
                  <a:tcPr/>
                </a:tc>
              </a:tr>
              <a:tr h="171713">
                <a:tc>
                  <a:txBody>
                    <a:bodyPr/>
                    <a:lstStyle/>
                    <a:p>
                      <a:r>
                        <a:rPr lang="en-US" sz="1400" dirty="0" smtClean="0"/>
                        <a:t>Task Status = </a:t>
                      </a:r>
                      <a:endParaRPr lang="en-US" sz="1400" dirty="0"/>
                    </a:p>
                  </a:txBody>
                  <a:tcPr/>
                </a:tc>
              </a:tr>
              <a:tr h="174153">
                <a:tc>
                  <a:txBody>
                    <a:bodyPr/>
                    <a:lstStyle/>
                    <a:p>
                      <a:pPr marL="182880" lvl="1"/>
                      <a:r>
                        <a:rPr lang="en-US" sz="1400" dirty="0" smtClean="0"/>
                        <a:t>Pending</a:t>
                      </a:r>
                      <a:endParaRPr lang="en-US" sz="1400" dirty="0"/>
                    </a:p>
                  </a:txBody>
                  <a:tcPr/>
                </a:tc>
              </a:tr>
              <a:tr h="179033">
                <a:tc>
                  <a:txBody>
                    <a:bodyPr/>
                    <a:lstStyle/>
                    <a:p>
                      <a:pPr marL="182880" lvl="1"/>
                      <a:r>
                        <a:rPr lang="en-US" sz="1400" dirty="0" smtClean="0"/>
                        <a:t>In Process</a:t>
                      </a:r>
                      <a:endParaRPr lang="en-US" sz="1400" dirty="0"/>
                    </a:p>
                  </a:txBody>
                  <a:tcPr/>
                </a:tc>
              </a:tr>
              <a:tr h="179033">
                <a:tc>
                  <a:txBody>
                    <a:bodyPr/>
                    <a:lstStyle/>
                    <a:p>
                      <a:pPr marL="182880" lvl="1"/>
                      <a:r>
                        <a:rPr lang="en-US" sz="1400" dirty="0" smtClean="0"/>
                        <a:t>Collected</a:t>
                      </a:r>
                      <a:endParaRPr lang="en-US" sz="1400" dirty="0"/>
                    </a:p>
                  </a:txBody>
                  <a:tcPr/>
                </a:tc>
              </a:tr>
              <a:tr h="179033">
                <a:tc>
                  <a:txBody>
                    <a:bodyPr/>
                    <a:lstStyle/>
                    <a:p>
                      <a:pPr marL="182880" lvl="1"/>
                      <a:r>
                        <a:rPr lang="en-US" sz="1400" dirty="0" smtClean="0"/>
                        <a:t>Downlinked</a:t>
                      </a:r>
                      <a:endParaRPr lang="en-US" sz="1400" dirty="0"/>
                    </a:p>
                  </a:txBody>
                  <a:tcPr/>
                </a:tc>
              </a:tr>
              <a:tr h="179033">
                <a:tc>
                  <a:txBody>
                    <a:bodyPr/>
                    <a:lstStyle/>
                    <a:p>
                      <a:pPr marL="182880" lvl="1"/>
                      <a:r>
                        <a:rPr lang="en-US" sz="1400" dirty="0" smtClean="0"/>
                        <a:t>Deleted</a:t>
                      </a:r>
                      <a:endParaRPr lang="en-US" sz="1400" dirty="0"/>
                    </a:p>
                  </a:txBody>
                  <a:tcPr/>
                </a:tc>
              </a:tr>
              <a:tr h="179033">
                <a:tc>
                  <a:txBody>
                    <a:bodyPr/>
                    <a:lstStyle/>
                    <a:p>
                      <a:pPr marL="182880" lvl="1"/>
                      <a:r>
                        <a:rPr lang="en-US" sz="1400" dirty="0" smtClean="0"/>
                        <a:t>Failed</a:t>
                      </a:r>
                      <a:endParaRPr lang="en-US" sz="14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39858429"/>
              </p:ext>
            </p:extLst>
          </p:nvPr>
        </p:nvGraphicFramePr>
        <p:xfrm>
          <a:off x="616285" y="3813050"/>
          <a:ext cx="1763776" cy="2133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63776"/>
              </a:tblGrid>
              <a:tr h="0">
                <a:tc>
                  <a:txBody>
                    <a:bodyPr/>
                    <a:lstStyle/>
                    <a:p>
                      <a:r>
                        <a:rPr lang="en-US" sz="1400" dirty="0" err="1" smtClean="0"/>
                        <a:t>Comms</a:t>
                      </a:r>
                      <a:r>
                        <a:rPr lang="en-US" sz="1400" dirty="0" smtClean="0"/>
                        <a:t> Status</a:t>
                      </a:r>
                      <a:endParaRPr lang="en-US" sz="1400" dirty="0"/>
                    </a:p>
                  </a:txBody>
                  <a:tcPr/>
                </a:tc>
              </a:tr>
              <a:tr h="117655">
                <a:tc>
                  <a:txBody>
                    <a:bodyPr/>
                    <a:lstStyle/>
                    <a:p>
                      <a:r>
                        <a:rPr lang="en-US" sz="1400" i="1" dirty="0" smtClean="0">
                          <a:solidFill>
                            <a:srgbClr val="CC0000"/>
                          </a:solidFill>
                        </a:rPr>
                        <a:t>Sent upon change</a:t>
                      </a:r>
                      <a:endParaRPr lang="en-US" sz="1400" i="1" dirty="0">
                        <a:solidFill>
                          <a:srgbClr val="CC0000"/>
                        </a:solidFill>
                      </a:endParaRPr>
                    </a:p>
                  </a:txBody>
                  <a:tcPr/>
                </a:tc>
              </a:tr>
              <a:tr h="120095">
                <a:tc>
                  <a:txBody>
                    <a:bodyPr/>
                    <a:lstStyle/>
                    <a:p>
                      <a:r>
                        <a:rPr lang="en-US" sz="1400" dirty="0" smtClean="0"/>
                        <a:t>Tail #</a:t>
                      </a:r>
                      <a:endParaRPr lang="en-US" sz="1400" dirty="0"/>
                    </a:p>
                  </a:txBody>
                  <a:tcPr/>
                </a:tc>
              </a:tr>
              <a:tr h="120095">
                <a:tc>
                  <a:txBody>
                    <a:bodyPr/>
                    <a:lstStyle/>
                    <a:p>
                      <a:r>
                        <a:rPr lang="en-US" sz="1400" dirty="0" smtClean="0"/>
                        <a:t>WB SATCOM Status</a:t>
                      </a:r>
                      <a:endParaRPr lang="en-US" sz="1400" dirty="0"/>
                    </a:p>
                  </a:txBody>
                  <a:tcPr/>
                </a:tc>
              </a:tr>
              <a:tr h="160940">
                <a:tc>
                  <a:txBody>
                    <a:bodyPr/>
                    <a:lstStyle/>
                    <a:p>
                      <a:r>
                        <a:rPr lang="en-US" sz="1400" dirty="0" smtClean="0"/>
                        <a:t>WB LOS Status</a:t>
                      </a:r>
                      <a:endParaRPr lang="en-US" sz="1400" dirty="0"/>
                    </a:p>
                  </a:txBody>
                  <a:tcPr/>
                </a:tc>
              </a:tr>
              <a:tr h="163380">
                <a:tc>
                  <a:txBody>
                    <a:bodyPr/>
                    <a:lstStyle/>
                    <a:p>
                      <a:r>
                        <a:rPr lang="en-US" sz="1400" dirty="0" err="1" smtClean="0"/>
                        <a:t>Cmd</a:t>
                      </a:r>
                      <a:r>
                        <a:rPr lang="en-US" sz="1400" dirty="0" smtClean="0"/>
                        <a:t> Link Status</a:t>
                      </a:r>
                      <a:endParaRPr lang="en-US" sz="1400" dirty="0"/>
                    </a:p>
                  </a:txBody>
                  <a:tcPr/>
                </a:tc>
              </a:tr>
              <a:tr h="165820">
                <a:tc>
                  <a:txBody>
                    <a:bodyPr/>
                    <a:lstStyle/>
                    <a:p>
                      <a:r>
                        <a:rPr lang="en-US" sz="1400" dirty="0" err="1" smtClean="0"/>
                        <a:t>Cmd</a:t>
                      </a:r>
                      <a:r>
                        <a:rPr lang="en-US" sz="1400" dirty="0" smtClean="0"/>
                        <a:t> BU Link Status</a:t>
                      </a:r>
                      <a:endParaRPr lang="en-US" sz="1400" dirty="0"/>
                    </a:p>
                  </a:txBody>
                  <a:tcPr/>
                </a:tc>
              </a:tr>
            </a:tbl>
          </a:graphicData>
        </a:graphic>
      </p:graphicFrame>
      <p:sp>
        <p:nvSpPr>
          <p:cNvPr id="16" name="Rectangle 15"/>
          <p:cNvSpPr/>
          <p:nvPr/>
        </p:nvSpPr>
        <p:spPr>
          <a:xfrm>
            <a:off x="464949" y="6155755"/>
            <a:ext cx="823735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Well-defined, topic-oriented, uses periodic message only for periodic data. </a:t>
            </a:r>
          </a:p>
          <a:p>
            <a:pPr algn="ctr"/>
            <a:r>
              <a:rPr lang="en-US" sz="1600" dirty="0" smtClean="0">
                <a:latin typeface="Arial" panose="020B0604020202020204" pitchFamily="34" charset="0"/>
                <a:cs typeface="Arial" panose="020B0604020202020204" pitchFamily="34" charset="0"/>
              </a:rPr>
              <a:t>As simple as possible…but no simpler</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7199184" y="6722860"/>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23844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Gapfiller</a:t>
            </a:r>
            <a:r>
              <a:rPr lang="en-US" dirty="0" smtClean="0">
                <a:latin typeface="Arial" panose="020B0604020202020204" pitchFamily="34" charset="0"/>
                <a:cs typeface="Arial" panose="020B0604020202020204" pitchFamily="34" charset="0"/>
              </a:rPr>
              <a:t> Situational Awareness (2 of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7020" y="1433626"/>
            <a:ext cx="3156480" cy="5003460"/>
          </a:xfrm>
        </p:spPr>
        <p:txBody>
          <a:bodyPr>
            <a:noAutofit/>
          </a:bodyPr>
          <a:lstStyle/>
          <a:p>
            <a:pPr>
              <a:spcBef>
                <a:spcPts val="0"/>
              </a:spcBef>
            </a:pPr>
            <a:r>
              <a:rPr lang="en-US" sz="1600" dirty="0" smtClean="0">
                <a:latin typeface="Arial" panose="020B0604020202020204" pitchFamily="34" charset="0"/>
                <a:cs typeface="Arial" panose="020B0604020202020204" pitchFamily="34" charset="0"/>
              </a:rPr>
              <a:t>In Jan 2007, a “1-2 year </a:t>
            </a:r>
            <a:r>
              <a:rPr lang="en-US" sz="1600" dirty="0" err="1" smtClean="0">
                <a:latin typeface="Arial" panose="020B0604020202020204" pitchFamily="34" charset="0"/>
                <a:cs typeface="Arial" panose="020B0604020202020204" pitchFamily="34" charset="0"/>
              </a:rPr>
              <a:t>gapfiller</a:t>
            </a:r>
            <a:r>
              <a:rPr lang="en-US" sz="1600" dirty="0" smtClean="0">
                <a:latin typeface="Arial" panose="020B0604020202020204" pitchFamily="34" charset="0"/>
                <a:cs typeface="Arial" panose="020B0604020202020204" pitchFamily="34" charset="0"/>
              </a:rPr>
              <a:t>” SA message set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was defined due to budget constraints</a:t>
            </a:r>
          </a:p>
          <a:p>
            <a:pPr>
              <a:spcBef>
                <a:spcPts val="600"/>
              </a:spcBef>
            </a:pPr>
            <a:r>
              <a:rPr lang="en-US" sz="1600" dirty="0" smtClean="0">
                <a:latin typeface="Arial" panose="020B0604020202020204" pitchFamily="34" charset="0"/>
                <a:cs typeface="Arial" panose="020B0604020202020204" pitchFamily="34" charset="0"/>
              </a:rPr>
              <a:t>In 2017 </a:t>
            </a:r>
            <a:r>
              <a:rPr lang="en-US" sz="1600" dirty="0" err="1" smtClean="0">
                <a:latin typeface="Arial" panose="020B0604020202020204" pitchFamily="34" charset="0"/>
                <a:cs typeface="Arial" panose="020B0604020202020204" pitchFamily="34" charset="0"/>
              </a:rPr>
              <a:t>Gapfiller</a:t>
            </a:r>
            <a:r>
              <a:rPr lang="en-US" sz="1600" dirty="0" smtClean="0">
                <a:latin typeface="Arial" panose="020B0604020202020204" pitchFamily="34" charset="0"/>
                <a:cs typeface="Arial" panose="020B0604020202020204" pitchFamily="34" charset="0"/>
              </a:rPr>
              <a:t> lives!</a:t>
            </a:r>
          </a:p>
          <a:p>
            <a:pPr lvl="1"/>
            <a:r>
              <a:rPr lang="en-US" sz="1400" dirty="0" smtClean="0">
                <a:latin typeface="Arial" panose="020B0604020202020204" pitchFamily="34" charset="0"/>
                <a:cs typeface="Arial" panose="020B0604020202020204" pitchFamily="34" charset="0"/>
              </a:rPr>
              <a:t>And costs much more</a:t>
            </a:r>
          </a:p>
          <a:p>
            <a:pPr>
              <a:spcBef>
                <a:spcPts val="600"/>
              </a:spcBef>
            </a:pPr>
            <a:r>
              <a:rPr lang="en-US" sz="1600" dirty="0" smtClean="0">
                <a:latin typeface="Arial" panose="020B0604020202020204" pitchFamily="34" charset="0"/>
                <a:cs typeface="Arial" panose="020B0604020202020204" pitchFamily="34" charset="0"/>
              </a:rPr>
              <a:t>It’s everything wrong you learned about data design</a:t>
            </a:r>
          </a:p>
          <a:p>
            <a:pPr lvl="1"/>
            <a:r>
              <a:rPr lang="en-US" sz="1400" dirty="0" smtClean="0">
                <a:solidFill>
                  <a:srgbClr val="C00000"/>
                </a:solidFill>
                <a:latin typeface="Arial" panose="020B0604020202020204" pitchFamily="34" charset="0"/>
                <a:cs typeface="Arial" panose="020B0604020202020204" pitchFamily="34" charset="0"/>
              </a:rPr>
              <a:t>Forced </a:t>
            </a:r>
            <a:r>
              <a:rPr lang="en-US" sz="1400" dirty="0">
                <a:solidFill>
                  <a:srgbClr val="C00000"/>
                </a:solidFill>
                <a:latin typeface="Arial" panose="020B0604020202020204" pitchFamily="34" charset="0"/>
                <a:cs typeface="Arial" panose="020B0604020202020204" pitchFamily="34" charset="0"/>
              </a:rPr>
              <a:t>p</a:t>
            </a:r>
            <a:r>
              <a:rPr lang="en-US" sz="1400" dirty="0" smtClean="0">
                <a:solidFill>
                  <a:srgbClr val="C00000"/>
                </a:solidFill>
                <a:latin typeface="Arial" panose="020B0604020202020204" pitchFamily="34" charset="0"/>
                <a:cs typeface="Arial" panose="020B0604020202020204" pitchFamily="34" charset="0"/>
              </a:rPr>
              <a:t>eriodicity </a:t>
            </a:r>
            <a:r>
              <a:rPr lang="en-US" sz="1400" dirty="0" smtClean="0">
                <a:latin typeface="Arial" panose="020B0604020202020204" pitchFamily="34" charset="0"/>
                <a:cs typeface="Arial" panose="020B0604020202020204" pitchFamily="34" charset="0"/>
              </a:rPr>
              <a:t>of non-periodic data</a:t>
            </a:r>
          </a:p>
          <a:p>
            <a:pPr lvl="1"/>
            <a:r>
              <a:rPr lang="en-US" sz="1400" dirty="0" smtClean="0">
                <a:solidFill>
                  <a:srgbClr val="C00000"/>
                </a:solidFill>
                <a:latin typeface="Arial" panose="020B0604020202020204" pitchFamily="34" charset="0"/>
                <a:cs typeface="Arial" panose="020B0604020202020204" pitchFamily="34" charset="0"/>
              </a:rPr>
              <a:t>Bundling</a:t>
            </a:r>
            <a:r>
              <a:rPr lang="en-US" sz="1400" dirty="0" smtClean="0">
                <a:latin typeface="Arial" panose="020B0604020202020204" pitchFamily="34" charset="0"/>
                <a:cs typeface="Arial" panose="020B0604020202020204" pitchFamily="34" charset="0"/>
              </a:rPr>
              <a:t> of unrelated data</a:t>
            </a:r>
          </a:p>
          <a:p>
            <a:pPr lvl="1"/>
            <a:r>
              <a:rPr lang="en-US" sz="1400" dirty="0" smtClean="0">
                <a:latin typeface="Arial" panose="020B0604020202020204" pitchFamily="34" charset="0"/>
                <a:cs typeface="Arial" panose="020B0604020202020204" pitchFamily="34" charset="0"/>
              </a:rPr>
              <a:t>Big </a:t>
            </a:r>
            <a:r>
              <a:rPr lang="en-US" sz="1400" dirty="0" smtClean="0">
                <a:solidFill>
                  <a:srgbClr val="C00000"/>
                </a:solidFill>
                <a:latin typeface="Arial" panose="020B0604020202020204" pitchFamily="34" charset="0"/>
                <a:cs typeface="Arial" panose="020B0604020202020204" pitchFamily="34" charset="0"/>
              </a:rPr>
              <a:t>kludge</a:t>
            </a:r>
            <a:r>
              <a:rPr lang="en-US" sz="1400" dirty="0" smtClean="0">
                <a:latin typeface="Arial" panose="020B0604020202020204" pitchFamily="34" charset="0"/>
                <a:cs typeface="Arial" panose="020B0604020202020204" pitchFamily="34" charset="0"/>
              </a:rPr>
              <a:t> for ad </a:t>
            </a:r>
            <a:r>
              <a:rPr lang="en-US" sz="1400" dirty="0">
                <a:latin typeface="Arial" panose="020B0604020202020204" pitchFamily="34" charset="0"/>
                <a:cs typeface="Arial" panose="020B0604020202020204" pitchFamily="34" charset="0"/>
              </a:rPr>
              <a:t>h</a:t>
            </a:r>
            <a:r>
              <a:rPr lang="en-US" sz="1400" dirty="0" smtClean="0">
                <a:latin typeface="Arial" panose="020B0604020202020204" pitchFamily="34" charset="0"/>
                <a:cs typeface="Arial" panose="020B0604020202020204" pitchFamily="34" charset="0"/>
              </a:rPr>
              <a:t>oc </a:t>
            </a:r>
            <a:r>
              <a:rPr lang="en-US" sz="1400" dirty="0">
                <a:latin typeface="Arial" panose="020B0604020202020204" pitchFamily="34" charset="0"/>
                <a:cs typeface="Arial" panose="020B0604020202020204" pitchFamily="34" charset="0"/>
              </a:rPr>
              <a:t>c</a:t>
            </a:r>
            <a:r>
              <a:rPr lang="en-US" sz="1400" dirty="0" smtClean="0">
                <a:latin typeface="Arial" panose="020B0604020202020204" pitchFamily="34" charset="0"/>
                <a:cs typeface="Arial" panose="020B0604020202020204" pitchFamily="34" charset="0"/>
              </a:rPr>
              <a:t>ollects</a:t>
            </a:r>
          </a:p>
          <a:p>
            <a:pPr lvl="1"/>
            <a:r>
              <a:rPr lang="en-US" sz="1400" dirty="0" smtClean="0">
                <a:solidFill>
                  <a:srgbClr val="C00000"/>
                </a:solidFill>
                <a:latin typeface="Arial" panose="020B0604020202020204" pitchFamily="34" charset="0"/>
                <a:cs typeface="Arial" panose="020B0604020202020204" pitchFamily="34" charset="0"/>
              </a:rPr>
              <a:t>No indicator </a:t>
            </a:r>
            <a:r>
              <a:rPr lang="en-US" sz="1400" dirty="0" smtClean="0">
                <a:latin typeface="Arial" panose="020B0604020202020204" pitchFamily="34" charset="0"/>
                <a:cs typeface="Arial" panose="020B0604020202020204" pitchFamily="34" charset="0"/>
              </a:rPr>
              <a:t>of Short vs Full messages</a:t>
            </a:r>
          </a:p>
          <a:p>
            <a:pPr lvl="1"/>
            <a:r>
              <a:rPr lang="en-US" sz="1400" dirty="0" smtClean="0">
                <a:solidFill>
                  <a:srgbClr val="C00000"/>
                </a:solidFill>
                <a:latin typeface="Arial" panose="020B0604020202020204" pitchFamily="34" charset="0"/>
                <a:cs typeface="Arial" panose="020B0604020202020204" pitchFamily="34" charset="0"/>
              </a:rPr>
              <a:t>Missing a critical key </a:t>
            </a:r>
            <a:r>
              <a:rPr lang="en-US" sz="1400" dirty="0" smtClean="0">
                <a:latin typeface="Arial" panose="020B0604020202020204" pitchFamily="34" charset="0"/>
                <a:cs typeface="Arial" panose="020B0604020202020204" pitchFamily="34" charset="0"/>
              </a:rPr>
              <a:t>for an external user</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19</a:t>
            </a:fld>
            <a:endParaRPr lang="en-US"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07341283"/>
              </p:ext>
            </p:extLst>
          </p:nvPr>
        </p:nvGraphicFramePr>
        <p:xfrm>
          <a:off x="5808035" y="1470346"/>
          <a:ext cx="3026920" cy="4785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26920"/>
              </a:tblGrid>
              <a:tr h="164393">
                <a:tc>
                  <a:txBody>
                    <a:bodyPr/>
                    <a:lstStyle/>
                    <a:p>
                      <a:r>
                        <a:rPr lang="en-US" sz="1400" dirty="0" smtClean="0"/>
                        <a:t>Short Message</a:t>
                      </a:r>
                      <a:endParaRPr lang="en-US" sz="1400" dirty="0"/>
                    </a:p>
                  </a:txBody>
                  <a:tcPr/>
                </a:tc>
              </a:tr>
              <a:tr h="205238">
                <a:tc>
                  <a:txBody>
                    <a:bodyPr/>
                    <a:lstStyle/>
                    <a:p>
                      <a:r>
                        <a:rPr lang="en-US" sz="1400" i="1" dirty="0" smtClean="0"/>
                        <a:t>Sent once/sec </a:t>
                      </a:r>
                    </a:p>
                    <a:p>
                      <a:pPr marL="285750" indent="-285750">
                        <a:buFont typeface="Arial" panose="020B0604020202020204" pitchFamily="34" charset="0"/>
                        <a:buChar char="•"/>
                      </a:pPr>
                      <a:r>
                        <a:rPr lang="en-US" sz="1400" i="1" dirty="0" smtClean="0">
                          <a:solidFill>
                            <a:srgbClr val="C00000"/>
                          </a:solidFill>
                        </a:rPr>
                        <a:t>Unless</a:t>
                      </a:r>
                      <a:r>
                        <a:rPr lang="en-US" sz="1400" i="1" baseline="0" dirty="0" smtClean="0">
                          <a:solidFill>
                            <a:srgbClr val="C00000"/>
                          </a:solidFill>
                        </a:rPr>
                        <a:t> it’s time for a Full Message instead</a:t>
                      </a:r>
                      <a:endParaRPr lang="en-US" sz="1400" i="1" dirty="0">
                        <a:solidFill>
                          <a:srgbClr val="C00000"/>
                        </a:solidFill>
                      </a:endParaRPr>
                    </a:p>
                  </a:txBody>
                  <a:tcPr/>
                </a:tc>
              </a:tr>
              <a:tr h="246083">
                <a:tc>
                  <a:txBody>
                    <a:bodyPr/>
                    <a:lstStyle/>
                    <a:p>
                      <a:r>
                        <a:rPr lang="en-US" sz="1400" dirty="0" smtClean="0"/>
                        <a:t>Tail #</a:t>
                      </a:r>
                      <a:endParaRPr lang="en-US" sz="1400" dirty="0"/>
                    </a:p>
                  </a:txBody>
                  <a:tcPr/>
                </a:tc>
              </a:tr>
              <a:tr h="246083">
                <a:tc>
                  <a:txBody>
                    <a:bodyPr/>
                    <a:lstStyle/>
                    <a:p>
                      <a:r>
                        <a:rPr lang="en-US" sz="1400" dirty="0" smtClean="0"/>
                        <a:t>AV Position Section</a:t>
                      </a:r>
                      <a:endParaRPr lang="en-US" sz="1400" dirty="0"/>
                    </a:p>
                  </a:txBody>
                  <a:tcPr/>
                </a:tc>
              </a:tr>
              <a:tr h="171713">
                <a:tc>
                  <a:txBody>
                    <a:bodyPr/>
                    <a:lstStyle/>
                    <a:p>
                      <a:r>
                        <a:rPr lang="en-US" sz="1400" dirty="0" err="1" smtClean="0"/>
                        <a:t>Comms</a:t>
                      </a:r>
                      <a:r>
                        <a:rPr lang="en-US" sz="1400" dirty="0" smtClean="0"/>
                        <a:t> Status Section</a:t>
                      </a:r>
                      <a:endParaRPr lang="en-US" sz="1400" dirty="0"/>
                    </a:p>
                  </a:txBody>
                  <a:tcPr/>
                </a:tc>
              </a:tr>
              <a:tr h="179033">
                <a:tc>
                  <a:txBody>
                    <a:bodyPr/>
                    <a:lstStyle/>
                    <a:p>
                      <a:r>
                        <a:rPr lang="en-US" sz="1400" dirty="0" smtClean="0"/>
                        <a:t>Current Fly-to Waypoint</a:t>
                      </a:r>
                      <a:endParaRPr lang="en-US" sz="1400" dirty="0"/>
                    </a:p>
                  </a:txBody>
                  <a:tcPr/>
                </a:tc>
              </a:tr>
              <a:tr h="179033">
                <a:tc>
                  <a:txBody>
                    <a:bodyPr/>
                    <a:lstStyle/>
                    <a:p>
                      <a:r>
                        <a:rPr lang="en-US" sz="1400" dirty="0" smtClean="0"/>
                        <a:t>Collection Status</a:t>
                      </a:r>
                    </a:p>
                    <a:p>
                      <a:pPr marL="285750" indent="-285750">
                        <a:buFont typeface="Arial" panose="020B0604020202020204" pitchFamily="34" charset="0"/>
                        <a:buChar char="•"/>
                      </a:pPr>
                      <a:r>
                        <a:rPr lang="en-US" sz="1400" dirty="0" smtClean="0"/>
                        <a:t>For those Tasks completed since the</a:t>
                      </a:r>
                      <a:r>
                        <a:rPr lang="en-US" sz="1400" baseline="0" dirty="0" smtClean="0"/>
                        <a:t> last Full Message was sent</a:t>
                      </a:r>
                    </a:p>
                    <a:p>
                      <a:pPr marL="285750" indent="-285750">
                        <a:buFont typeface="Arial" panose="020B0604020202020204" pitchFamily="34" charset="0"/>
                        <a:buChar char="•"/>
                      </a:pPr>
                      <a:r>
                        <a:rPr lang="en-US" sz="1400" baseline="0" dirty="0" smtClean="0"/>
                        <a:t>Oh, but wait, </a:t>
                      </a:r>
                      <a:r>
                        <a:rPr lang="en-US" sz="1400" baseline="0" dirty="0" smtClean="0">
                          <a:solidFill>
                            <a:srgbClr val="C00000"/>
                          </a:solidFill>
                        </a:rPr>
                        <a:t>what about Tasks added since the last Full Message?</a:t>
                      </a:r>
                    </a:p>
                    <a:p>
                      <a:pPr marL="285750" indent="-285750">
                        <a:buFont typeface="Arial" panose="020B0604020202020204" pitchFamily="34" charset="0"/>
                        <a:buChar char="•"/>
                      </a:pPr>
                      <a:r>
                        <a:rPr lang="en-US" sz="1400" baseline="0" dirty="0" smtClean="0"/>
                        <a:t>So, better </a:t>
                      </a:r>
                      <a:r>
                        <a:rPr lang="en-US" sz="1400" baseline="0" dirty="0" smtClean="0">
                          <a:solidFill>
                            <a:srgbClr val="C00000"/>
                          </a:solidFill>
                        </a:rPr>
                        <a:t>add Collection Plan info for those added since then!</a:t>
                      </a:r>
                      <a:endParaRPr lang="en-US" sz="1400" dirty="0" smtClean="0">
                        <a:solidFill>
                          <a:srgbClr val="C00000"/>
                        </a:solidFill>
                      </a:endParaRPr>
                    </a:p>
                  </a:txBody>
                  <a:tcPr/>
                </a:tc>
              </a:tr>
              <a:tr h="179033">
                <a:tc>
                  <a:txBody>
                    <a:bodyPr/>
                    <a:lstStyle/>
                    <a:p>
                      <a:r>
                        <a:rPr lang="en-US" sz="1400" dirty="0" smtClean="0">
                          <a:solidFill>
                            <a:srgbClr val="C00000"/>
                          </a:solidFill>
                        </a:rPr>
                        <a:t>Collection Plan Info for Ad Hoc Tasks Added Since Last Full Message</a:t>
                      </a:r>
                      <a:endParaRPr lang="en-US" sz="1400" dirty="0">
                        <a:solidFill>
                          <a:srgbClr val="C00000"/>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9778834"/>
              </p:ext>
            </p:extLst>
          </p:nvPr>
        </p:nvGraphicFramePr>
        <p:xfrm>
          <a:off x="3304635" y="1470346"/>
          <a:ext cx="2227490" cy="4785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7490"/>
              </a:tblGrid>
              <a:tr h="164393">
                <a:tc>
                  <a:txBody>
                    <a:bodyPr/>
                    <a:lstStyle/>
                    <a:p>
                      <a:r>
                        <a:rPr lang="en-US" sz="1400" dirty="0" smtClean="0"/>
                        <a:t>Full Message</a:t>
                      </a:r>
                      <a:endParaRPr lang="en-US" sz="1400" dirty="0"/>
                    </a:p>
                  </a:txBody>
                  <a:tcPr/>
                </a:tc>
              </a:tr>
              <a:tr h="205238">
                <a:tc>
                  <a:txBody>
                    <a:bodyPr/>
                    <a:lstStyle/>
                    <a:p>
                      <a:r>
                        <a:rPr lang="en-US" sz="1400" i="1" dirty="0" smtClean="0"/>
                        <a:t>Sent once/min</a:t>
                      </a:r>
                    </a:p>
                    <a:p>
                      <a:endParaRPr lang="en-US" sz="1400" i="1" dirty="0" smtClean="0"/>
                    </a:p>
                  </a:txBody>
                  <a:tcPr/>
                </a:tc>
              </a:tr>
              <a:tr h="246083">
                <a:tc>
                  <a:txBody>
                    <a:bodyPr/>
                    <a:lstStyle/>
                    <a:p>
                      <a:r>
                        <a:rPr lang="en-US" sz="1400" dirty="0" smtClean="0"/>
                        <a:t>Tail</a:t>
                      </a:r>
                      <a:r>
                        <a:rPr lang="en-US" sz="1400" baseline="0" dirty="0" smtClean="0"/>
                        <a:t> #</a:t>
                      </a:r>
                      <a:endParaRPr lang="en-US" sz="1400" dirty="0"/>
                    </a:p>
                  </a:txBody>
                  <a:tcPr/>
                </a:tc>
              </a:tr>
              <a:tr h="171713">
                <a:tc>
                  <a:txBody>
                    <a:bodyPr/>
                    <a:lstStyle/>
                    <a:p>
                      <a:r>
                        <a:rPr lang="en-US" sz="1400" dirty="0" smtClean="0"/>
                        <a:t>AV Position Section</a:t>
                      </a:r>
                      <a:endParaRPr lang="en-US" sz="1400" dirty="0"/>
                    </a:p>
                  </a:txBody>
                  <a:tcPr/>
                </a:tc>
              </a:tr>
              <a:tr h="174153">
                <a:tc>
                  <a:txBody>
                    <a:bodyPr/>
                    <a:lstStyle/>
                    <a:p>
                      <a:r>
                        <a:rPr lang="en-US" sz="1400" dirty="0" err="1" smtClean="0"/>
                        <a:t>Comms</a:t>
                      </a:r>
                      <a:r>
                        <a:rPr lang="en-US" sz="1400" dirty="0" smtClean="0"/>
                        <a:t> Status Section</a:t>
                      </a:r>
                      <a:endParaRPr lang="en-US" sz="1400" dirty="0"/>
                    </a:p>
                  </a:txBody>
                  <a:tcPr/>
                </a:tc>
              </a:tr>
              <a:tr h="179033">
                <a:tc>
                  <a:txBody>
                    <a:bodyPr/>
                    <a:lstStyle/>
                    <a:p>
                      <a:r>
                        <a:rPr lang="en-US" sz="1400" dirty="0" smtClean="0"/>
                        <a:t>Full </a:t>
                      </a:r>
                      <a:r>
                        <a:rPr lang="en-US" sz="1400" dirty="0" err="1" smtClean="0"/>
                        <a:t>Nav</a:t>
                      </a:r>
                      <a:r>
                        <a:rPr lang="en-US" sz="1400" dirty="0" smtClean="0"/>
                        <a:t> Plan</a:t>
                      </a:r>
                    </a:p>
                    <a:p>
                      <a:pPr marL="285750" indent="-285750">
                        <a:buFont typeface="Arial" panose="020B0604020202020204" pitchFamily="34" charset="0"/>
                        <a:buChar char="•"/>
                      </a:pPr>
                      <a:r>
                        <a:rPr lang="en-US" sz="1400" dirty="0" smtClean="0">
                          <a:solidFill>
                            <a:srgbClr val="C00000"/>
                          </a:solidFill>
                        </a:rPr>
                        <a:t>every single time! </a:t>
                      </a:r>
                    </a:p>
                    <a:p>
                      <a:pPr marL="285750" indent="-285750">
                        <a:buFont typeface="Arial" panose="020B0604020202020204" pitchFamily="34" charset="0"/>
                        <a:buChar char="•"/>
                      </a:pPr>
                      <a:r>
                        <a:rPr lang="en-US" sz="1400" dirty="0" smtClean="0"/>
                        <a:t>1000s of waypoints, </a:t>
                      </a:r>
                      <a:r>
                        <a:rPr lang="en-US" sz="1400" dirty="0" smtClean="0">
                          <a:solidFill>
                            <a:srgbClr val="C00000"/>
                          </a:solidFill>
                        </a:rPr>
                        <a:t>every single time!</a:t>
                      </a:r>
                      <a:endParaRPr lang="en-US" sz="1400" dirty="0">
                        <a:solidFill>
                          <a:srgbClr val="C00000"/>
                        </a:solidFill>
                      </a:endParaRPr>
                    </a:p>
                  </a:txBody>
                  <a:tcPr/>
                </a:tc>
              </a:tr>
              <a:tr h="179033">
                <a:tc>
                  <a:txBody>
                    <a:bodyPr/>
                    <a:lstStyle/>
                    <a:p>
                      <a:r>
                        <a:rPr lang="en-US" sz="1400" dirty="0" smtClean="0"/>
                        <a:t>Collection Plan</a:t>
                      </a:r>
                    </a:p>
                    <a:p>
                      <a:pPr marL="285750" indent="-285750">
                        <a:buFont typeface="Arial" panose="020B0604020202020204" pitchFamily="34" charset="0"/>
                        <a:buChar char="•"/>
                      </a:pPr>
                      <a:r>
                        <a:rPr lang="en-US" sz="1400" dirty="0" smtClean="0"/>
                        <a:t>for time NOW forward</a:t>
                      </a:r>
                    </a:p>
                    <a:p>
                      <a:pPr marL="285750" indent="-285750">
                        <a:buFont typeface="Arial" panose="020B0604020202020204" pitchFamily="34" charset="0"/>
                        <a:buChar char="•"/>
                      </a:pPr>
                      <a:r>
                        <a:rPr lang="en-US" sz="1400" dirty="0" smtClean="0"/>
                        <a:t>Catches</a:t>
                      </a:r>
                      <a:r>
                        <a:rPr lang="en-US" sz="1400" baseline="0" dirty="0" smtClean="0"/>
                        <a:t> changes, but </a:t>
                      </a:r>
                      <a:r>
                        <a:rPr lang="en-US" sz="1400" baseline="0" dirty="0" smtClean="0">
                          <a:solidFill>
                            <a:srgbClr val="C00000"/>
                          </a:solidFill>
                        </a:rPr>
                        <a:t>lots of repetition every single time</a:t>
                      </a:r>
                      <a:endParaRPr lang="en-US" sz="1400" dirty="0">
                        <a:solidFill>
                          <a:srgbClr val="C00000"/>
                        </a:solidFill>
                      </a:endParaRPr>
                    </a:p>
                  </a:txBody>
                  <a:tcPr/>
                </a:tc>
              </a:tr>
              <a:tr h="179033">
                <a:tc>
                  <a:txBody>
                    <a:bodyPr/>
                    <a:lstStyle/>
                    <a:p>
                      <a:r>
                        <a:rPr lang="en-US" sz="1400" dirty="0" smtClean="0"/>
                        <a:t>Collection Status</a:t>
                      </a:r>
                    </a:p>
                    <a:p>
                      <a:pPr marL="285750" indent="-285750">
                        <a:buFont typeface="Arial" panose="020B0604020202020204" pitchFamily="34" charset="0"/>
                        <a:buChar char="•"/>
                      </a:pPr>
                      <a:r>
                        <a:rPr lang="en-US" sz="1400" dirty="0" smtClean="0"/>
                        <a:t>for</a:t>
                      </a:r>
                      <a:r>
                        <a:rPr lang="en-US" sz="1400" baseline="0" dirty="0" smtClean="0"/>
                        <a:t> any/all tasks completed since last Full or Short message</a:t>
                      </a:r>
                      <a:endParaRPr lang="en-US" sz="1400" dirty="0"/>
                    </a:p>
                  </a:txBody>
                  <a:tcPr/>
                </a:tc>
              </a:tr>
            </a:tbl>
          </a:graphicData>
        </a:graphic>
      </p:graphicFrame>
      <p:sp>
        <p:nvSpPr>
          <p:cNvPr id="10" name="Content Placeholder 2"/>
          <p:cNvSpPr txBox="1">
            <a:spLocks/>
          </p:cNvSpPr>
          <p:nvPr/>
        </p:nvSpPr>
        <p:spPr bwMode="auto">
          <a:xfrm>
            <a:off x="232234" y="1048541"/>
            <a:ext cx="8911765" cy="421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2400"/>
              </a:spcBef>
              <a:spcAft>
                <a:spcPct val="0"/>
              </a:spcAft>
              <a:buChar char="•"/>
              <a:defRPr sz="2000">
                <a:solidFill>
                  <a:schemeClr val="tx1"/>
                </a:solidFill>
                <a:latin typeface="Calibri" pitchFamily="34" charset="0"/>
                <a:ea typeface="+mn-ea"/>
                <a:cs typeface="Calibri" pitchFamily="34" charset="0"/>
              </a:defRPr>
            </a:lvl1pPr>
            <a:lvl2pPr marL="684213" indent="-227013" algn="l" rtl="0" eaLnBrk="1" fontAlgn="base" hangingPunct="1">
              <a:spcBef>
                <a:spcPts val="600"/>
              </a:spcBef>
              <a:spcAft>
                <a:spcPct val="0"/>
              </a:spcAft>
              <a:buChar char="–"/>
              <a:defRPr sz="1600">
                <a:solidFill>
                  <a:schemeClr val="tx1"/>
                </a:solidFill>
                <a:latin typeface="Calibri" pitchFamily="34" charset="0"/>
                <a:cs typeface="Calibri" pitchFamily="34" charset="0"/>
              </a:defRPr>
            </a:lvl2pPr>
            <a:lvl3pPr marL="10874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3pPr>
            <a:lvl4pPr marL="1541463" indent="-169863" algn="l" rtl="0" eaLnBrk="1" fontAlgn="base" hangingPunct="1">
              <a:spcBef>
                <a:spcPts val="600"/>
              </a:spcBef>
              <a:spcAft>
                <a:spcPct val="0"/>
              </a:spcAft>
              <a:buChar char="–"/>
              <a:defRPr sz="1600">
                <a:solidFill>
                  <a:schemeClr val="tx1"/>
                </a:solidFill>
                <a:latin typeface="Calibri" pitchFamily="34" charset="0"/>
                <a:cs typeface="Calibri" pitchFamily="34" charset="0"/>
              </a:defRPr>
            </a:lvl4pPr>
            <a:lvl5pPr marL="2001838" indent="-173038" algn="l" rtl="0" eaLnBrk="1" fontAlgn="base" hangingPunct="1">
              <a:spcBef>
                <a:spcPts val="600"/>
              </a:spcBef>
              <a:spcAft>
                <a:spcPct val="0"/>
              </a:spcAft>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spcBef>
                <a:spcPts val="0"/>
              </a:spcBef>
              <a:buFontTx/>
              <a:buNone/>
            </a:pPr>
            <a:r>
              <a:rPr lang="en-US" kern="0" dirty="0" smtClean="0">
                <a:latin typeface="Arial" panose="020B0604020202020204" pitchFamily="34" charset="0"/>
                <a:cs typeface="Arial" panose="020B0604020202020204" pitchFamily="34" charset="0"/>
              </a:rPr>
              <a:t>The “</a:t>
            </a:r>
            <a:r>
              <a:rPr lang="en-US" kern="0" dirty="0" err="1" smtClean="0">
                <a:latin typeface="Arial" panose="020B0604020202020204" pitchFamily="34" charset="0"/>
                <a:cs typeface="Arial" panose="020B0604020202020204" pitchFamily="34" charset="0"/>
              </a:rPr>
              <a:t>Gapfiller</a:t>
            </a:r>
            <a:r>
              <a:rPr lang="en-US" kern="0" dirty="0" smtClean="0">
                <a:latin typeface="Arial" panose="020B0604020202020204" pitchFamily="34" charset="0"/>
                <a:cs typeface="Arial" panose="020B0604020202020204" pitchFamily="34" charset="0"/>
              </a:rPr>
              <a:t>” SA Message Catalog</a:t>
            </a:r>
          </a:p>
        </p:txBody>
      </p:sp>
      <p:sp>
        <p:nvSpPr>
          <p:cNvPr id="11" name="Rectangle 10"/>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Lesson learned: As stubborn as I am, sometimes I am not </a:t>
            </a:r>
            <a:r>
              <a:rPr lang="en-US" sz="1600" dirty="0" smtClean="0">
                <a:latin typeface="Arial" panose="020B0604020202020204" pitchFamily="34" charset="0"/>
                <a:cs typeface="Arial" panose="020B0604020202020204" pitchFamily="34" charset="0"/>
              </a:rPr>
              <a:t>stubborn </a:t>
            </a:r>
            <a:r>
              <a:rPr lang="en-US" sz="1600" dirty="0" smtClean="0">
                <a:latin typeface="Arial" panose="020B0604020202020204" pitchFamily="34" charset="0"/>
                <a:cs typeface="Arial" panose="020B0604020202020204" pitchFamily="34" charset="0"/>
              </a:rPr>
              <a:t>enough</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4071227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Outline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22076"/>
            <a:ext cx="8491750" cy="5356134"/>
          </a:xfrm>
        </p:spPr>
        <p:txBody>
          <a:bodyPr>
            <a:normAutofit/>
          </a:bodyPr>
          <a:lstStyle/>
          <a:p>
            <a:r>
              <a:rPr lang="en-US" dirty="0" smtClean="0">
                <a:latin typeface="Arial" panose="020B0604020202020204" pitchFamily="34" charset="0"/>
                <a:cs typeface="Arial" panose="020B0604020202020204" pitchFamily="34" charset="0"/>
              </a:rPr>
              <a:t>Bio</a:t>
            </a:r>
          </a:p>
          <a:p>
            <a:r>
              <a:rPr lang="en-US" dirty="0" smtClean="0">
                <a:latin typeface="Arial" panose="020B0604020202020204" pitchFamily="34" charset="0"/>
                <a:cs typeface="Arial" panose="020B0604020202020204" pitchFamily="34" charset="0"/>
              </a:rPr>
              <a:t>Interoperability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Definitions</a:t>
            </a:r>
          </a:p>
          <a:p>
            <a:r>
              <a:rPr lang="en-US" dirty="0" smtClean="0">
                <a:latin typeface="Arial" panose="020B0604020202020204" pitchFamily="34" charset="0"/>
                <a:cs typeface="Arial" panose="020B0604020202020204" pitchFamily="34" charset="0"/>
              </a:rPr>
              <a:t>How does it relate to System-of-Systems engineering?</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What does an Interoperability Engineer do…and when?</a:t>
            </a:r>
          </a:p>
          <a:p>
            <a:r>
              <a:rPr lang="en-US" dirty="0" smtClean="0">
                <a:latin typeface="Arial" panose="020B0604020202020204" pitchFamily="34" charset="0"/>
                <a:cs typeface="Arial" panose="020B0604020202020204" pitchFamily="34" charset="0"/>
              </a:rPr>
              <a:t>Best integration approach: Top-down or Bottom-up?</a:t>
            </a:r>
          </a:p>
          <a:p>
            <a:r>
              <a:rPr lang="en-US" dirty="0" smtClean="0">
                <a:latin typeface="Arial" panose="020B0604020202020204" pitchFamily="34" charset="0"/>
                <a:cs typeface="Arial" panose="020B0604020202020204" pitchFamily="34" charset="0"/>
              </a:rPr>
              <a:t>Interoperability Standards</a:t>
            </a:r>
          </a:p>
          <a:p>
            <a:r>
              <a:rPr lang="en-US" dirty="0" smtClean="0">
                <a:latin typeface="Arial" panose="020B0604020202020204" pitchFamily="34" charset="0"/>
                <a:cs typeface="Arial" panose="020B0604020202020204" pitchFamily="34" charset="0"/>
              </a:rPr>
              <a:t>The EICD</a:t>
            </a:r>
          </a:p>
          <a:p>
            <a:r>
              <a:rPr lang="en-US" dirty="0" smtClean="0">
                <a:latin typeface="Arial" panose="020B0604020202020204" pitchFamily="34" charset="0"/>
                <a:cs typeface="Arial" panose="020B0604020202020204" pitchFamily="34" charset="0"/>
              </a:rPr>
              <a:t>Some Good Examples of Bad Interop Jobs</a:t>
            </a:r>
          </a:p>
          <a:p>
            <a:r>
              <a:rPr lang="en-US" dirty="0" smtClean="0">
                <a:latin typeface="Arial" panose="020B0604020202020204" pitchFamily="34" charset="0"/>
                <a:cs typeface="Arial" panose="020B0604020202020204" pitchFamily="34" charset="0"/>
              </a:rPr>
              <a:t>Summary</a:t>
            </a:r>
          </a:p>
        </p:txBody>
      </p:sp>
      <p:sp>
        <p:nvSpPr>
          <p:cNvPr id="6" name="Slide Number Placeholder 5"/>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7183540" y="6662379"/>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27455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anose="020B0604020202020204" pitchFamily="34" charset="0"/>
                <a:cs typeface="Arial" panose="020B0604020202020204" pitchFamily="34" charset="0"/>
              </a:rPr>
              <a:t>“It’s Not My Problem”</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163105"/>
            <a:ext cx="8382000" cy="4762219"/>
          </a:xfrm>
        </p:spPr>
        <p:txBody>
          <a:bodyPr>
            <a:noAutofit/>
          </a:bodyPr>
          <a:lstStyle/>
          <a:p>
            <a:pPr>
              <a:spcBef>
                <a:spcPts val="1800"/>
              </a:spcBef>
            </a:pPr>
            <a:r>
              <a:rPr lang="en-US" dirty="0" err="1" smtClean="0">
                <a:latin typeface="Arial" panose="020B0604020202020204" pitchFamily="34" charset="0"/>
                <a:cs typeface="Arial" panose="020B0604020202020204" pitchFamily="34" charset="0"/>
              </a:rPr>
              <a:t>Bkgnd</a:t>
            </a:r>
            <a:r>
              <a:rPr lang="en-US" dirty="0" smtClean="0">
                <a:latin typeface="Arial" panose="020B0604020202020204" pitchFamily="34" charset="0"/>
                <a:cs typeface="Arial" panose="020B0604020202020204" pitchFamily="34" charset="0"/>
              </a:rPr>
              <a:t>: The Sensor Management SW (SMS) was not interfacing correctly with the Flight Management SW (FMS)</a:t>
            </a:r>
          </a:p>
          <a:p>
            <a:pPr>
              <a:spcBef>
                <a:spcPts val="1800"/>
              </a:spcBef>
            </a:pPr>
            <a:r>
              <a:rPr lang="en-US" b="1" dirty="0" smtClean="0">
                <a:solidFill>
                  <a:srgbClr val="00B050"/>
                </a:solidFill>
                <a:latin typeface="Arial" panose="020B0604020202020204" pitchFamily="34" charset="0"/>
                <a:cs typeface="Arial" panose="020B0604020202020204" pitchFamily="34" charset="0"/>
              </a:rPr>
              <a:t>Richard</a:t>
            </a:r>
            <a:r>
              <a:rPr lang="en-US" dirty="0" smtClean="0">
                <a:solidFill>
                  <a:srgbClr val="00B050"/>
                </a:solidFill>
                <a:latin typeface="Arial" panose="020B0604020202020204" pitchFamily="34" charset="0"/>
                <a:cs typeface="Arial" panose="020B0604020202020204" pitchFamily="34" charset="0"/>
              </a:rPr>
              <a:t> to SMS SWE: We need to get you and the FMS SWEs together to work out the problems.</a:t>
            </a:r>
          </a:p>
          <a:p>
            <a:pPr>
              <a:spcBef>
                <a:spcPts val="1800"/>
              </a:spcBef>
            </a:pPr>
            <a:r>
              <a:rPr lang="en-US" b="1" dirty="0" smtClean="0">
                <a:solidFill>
                  <a:srgbClr val="C00000"/>
                </a:solidFill>
                <a:latin typeface="Arial" panose="020B0604020202020204" pitchFamily="34" charset="0"/>
                <a:cs typeface="Arial" panose="020B0604020202020204" pitchFamily="34" charset="0"/>
              </a:rPr>
              <a:t>SMS SWE</a:t>
            </a:r>
            <a:r>
              <a:rPr lang="en-US" dirty="0" smtClean="0">
                <a:solidFill>
                  <a:srgbClr val="C00000"/>
                </a:solidFill>
                <a:latin typeface="Arial" panose="020B0604020202020204" pitchFamily="34" charset="0"/>
                <a:cs typeface="Arial" panose="020B0604020202020204" pitchFamily="34" charset="0"/>
              </a:rPr>
              <a:t>: That’s not my job. I meet my SRS.</a:t>
            </a:r>
          </a:p>
          <a:p>
            <a:pPr>
              <a:spcBef>
                <a:spcPts val="1800"/>
              </a:spcBef>
            </a:pPr>
            <a:r>
              <a:rPr lang="en-US" b="1" dirty="0" smtClean="0">
                <a:solidFill>
                  <a:srgbClr val="00B050"/>
                </a:solidFill>
                <a:latin typeface="Arial" panose="020B0604020202020204" pitchFamily="34" charset="0"/>
                <a:cs typeface="Arial" panose="020B0604020202020204" pitchFamily="34" charset="0"/>
              </a:rPr>
              <a:t>Richard</a:t>
            </a:r>
            <a:r>
              <a:rPr lang="en-US" dirty="0" smtClean="0">
                <a:solidFill>
                  <a:srgbClr val="00B050"/>
                </a:solidFill>
                <a:latin typeface="Arial" panose="020B0604020202020204" pitchFamily="34" charset="0"/>
                <a:cs typeface="Arial" panose="020B0604020202020204" pitchFamily="34" charset="0"/>
              </a:rPr>
              <a:t>: But the whole system needs to work or we all lose our jobs. Your SRS might need to be updated.</a:t>
            </a:r>
          </a:p>
          <a:p>
            <a:pPr>
              <a:spcBef>
                <a:spcPts val="1800"/>
              </a:spcBef>
            </a:pPr>
            <a:r>
              <a:rPr lang="en-US" b="1" dirty="0" smtClean="0">
                <a:solidFill>
                  <a:srgbClr val="C00000"/>
                </a:solidFill>
                <a:latin typeface="Arial" panose="020B0604020202020204" pitchFamily="34" charset="0"/>
                <a:cs typeface="Arial" panose="020B0604020202020204" pitchFamily="34" charset="0"/>
              </a:rPr>
              <a:t>SMS SWE</a:t>
            </a:r>
            <a:r>
              <a:rPr lang="en-US" dirty="0" smtClean="0">
                <a:solidFill>
                  <a:srgbClr val="C00000"/>
                </a:solidFill>
                <a:latin typeface="Arial" panose="020B0604020202020204" pitchFamily="34" charset="0"/>
                <a:cs typeface="Arial" panose="020B0604020202020204" pitchFamily="34" charset="0"/>
              </a:rPr>
              <a:t>: But that’s not my problem. My SW meets my SRS.</a:t>
            </a:r>
          </a:p>
          <a:p>
            <a:pPr>
              <a:spcBef>
                <a:spcPts val="1800"/>
              </a:spcBef>
            </a:pPr>
            <a:r>
              <a:rPr lang="en-US" b="1" dirty="0" smtClean="0">
                <a:solidFill>
                  <a:srgbClr val="00B050"/>
                </a:solidFill>
                <a:latin typeface="Arial" panose="020B0604020202020204" pitchFamily="34" charset="0"/>
                <a:cs typeface="Arial" panose="020B0604020202020204" pitchFamily="34" charset="0"/>
              </a:rPr>
              <a:t>Richard</a:t>
            </a:r>
            <a:r>
              <a:rPr lang="en-US" dirty="0" smtClean="0">
                <a:solidFill>
                  <a:srgbClr val="00B050"/>
                </a:solidFill>
                <a:latin typeface="Arial" panose="020B0604020202020204" pitchFamily="34" charset="0"/>
                <a:cs typeface="Arial" panose="020B0604020202020204" pitchFamily="34" charset="0"/>
              </a:rPr>
              <a:t>: OK, this conversation (and all others with you in the future) is over.</a:t>
            </a:r>
          </a:p>
          <a:p>
            <a:pPr>
              <a:spcBef>
                <a:spcPts val="1800"/>
              </a:spcBef>
            </a:pPr>
            <a:r>
              <a:rPr lang="en-US" dirty="0" smtClean="0">
                <a:latin typeface="Arial" panose="020B0604020202020204" pitchFamily="34" charset="0"/>
                <a:cs typeface="Arial" panose="020B0604020202020204" pitchFamily="34" charset="0"/>
              </a:rPr>
              <a:t>SMS SWE left the company soon thereafter</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20</a:t>
            </a:fld>
            <a:endParaRPr lang="en-US" dirty="0">
              <a:latin typeface="Arial" panose="020B0604020202020204" pitchFamily="34" charset="0"/>
              <a:cs typeface="Arial" panose="020B0604020202020204" pitchFamily="34" charset="0"/>
            </a:endParaRPr>
          </a:p>
        </p:txBody>
      </p:sp>
      <p:sp>
        <p:nvSpPr>
          <p:cNvPr id="8" name="Rectangle 7"/>
          <p:cNvSpPr/>
          <p:nvPr/>
        </p:nvSpPr>
        <p:spPr>
          <a:xfrm>
            <a:off x="470298" y="6078945"/>
            <a:ext cx="823735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“Everyone should be a Systems Engineer” – but not everyone can. </a:t>
            </a:r>
          </a:p>
          <a:p>
            <a:pPr algn="ctr"/>
            <a:r>
              <a:rPr lang="en-US" sz="1600" dirty="0" smtClean="0">
                <a:latin typeface="Arial" panose="020B0604020202020204" pitchFamily="34" charset="0"/>
                <a:cs typeface="Arial" panose="020B0604020202020204" pitchFamily="34" charset="0"/>
              </a:rPr>
              <a:t>Goes double for </a:t>
            </a:r>
            <a:r>
              <a:rPr lang="en-US" sz="1600" dirty="0" err="1" smtClean="0">
                <a:latin typeface="Arial" panose="020B0604020202020204" pitchFamily="34" charset="0"/>
                <a:cs typeface="Arial" panose="020B0604020202020204" pitchFamily="34" charset="0"/>
              </a:rPr>
              <a:t>SoS</a:t>
            </a:r>
            <a:r>
              <a:rPr lang="en-US" sz="1600" dirty="0" smtClean="0">
                <a:latin typeface="Arial" panose="020B0604020202020204" pitchFamily="34" charset="0"/>
                <a:cs typeface="Arial" panose="020B0604020202020204" pitchFamily="34" charset="0"/>
              </a:rPr>
              <a:t>/Interoperability Engineering</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2342689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(Notional &amp; Partial) Hierarchy of a Systems of Systems </a:t>
            </a:r>
            <a:r>
              <a:rPr lang="en-US" dirty="0">
                <a:latin typeface="Arial" panose="020B0604020202020204" pitchFamily="34" charset="0"/>
                <a:cs typeface="Arial" panose="020B0604020202020204" pitchFamily="34" charset="0"/>
              </a:rPr>
              <a:t>of Systems of </a:t>
            </a:r>
            <a:r>
              <a:rPr lang="en-US" dirty="0" smtClean="0">
                <a:latin typeface="Arial" panose="020B0604020202020204" pitchFamily="34" charset="0"/>
                <a:cs typeface="Arial" panose="020B0604020202020204" pitchFamily="34" charset="0"/>
              </a:rPr>
              <a:t>Systems…</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21</a:t>
            </a:fld>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139718" y="5811221"/>
            <a:ext cx="1151149"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Air Vehicle</a:t>
            </a:r>
            <a:endParaRPr lang="en-US" sz="1600" dirty="0">
              <a:latin typeface="Arial" pitchFamily="34" charset="0"/>
              <a:cs typeface="Arial" pitchFamily="34" charset="0"/>
            </a:endParaRPr>
          </a:p>
        </p:txBody>
      </p:sp>
      <p:sp>
        <p:nvSpPr>
          <p:cNvPr id="7" name="TextBox 6"/>
          <p:cNvSpPr txBox="1"/>
          <p:nvPr/>
        </p:nvSpPr>
        <p:spPr>
          <a:xfrm>
            <a:off x="1846622" y="5114608"/>
            <a:ext cx="2840714"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Unmanned Air System (UAS)</a:t>
            </a:r>
            <a:endParaRPr lang="en-US" sz="1600" dirty="0">
              <a:latin typeface="Arial" pitchFamily="34" charset="0"/>
              <a:cs typeface="Arial" pitchFamily="34" charset="0"/>
            </a:endParaRPr>
          </a:p>
        </p:txBody>
      </p:sp>
      <p:sp>
        <p:nvSpPr>
          <p:cNvPr id="8" name="TextBox 7"/>
          <p:cNvSpPr txBox="1"/>
          <p:nvPr/>
        </p:nvSpPr>
        <p:spPr>
          <a:xfrm>
            <a:off x="2300915" y="4516191"/>
            <a:ext cx="2408032"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Air Force ISR Enterprise</a:t>
            </a:r>
            <a:endParaRPr lang="en-US" sz="1600" dirty="0">
              <a:latin typeface="Arial" pitchFamily="34" charset="0"/>
              <a:cs typeface="Arial" pitchFamily="34" charset="0"/>
            </a:endParaRPr>
          </a:p>
        </p:txBody>
      </p:sp>
      <p:sp>
        <p:nvSpPr>
          <p:cNvPr id="9" name="TextBox 8"/>
          <p:cNvSpPr txBox="1"/>
          <p:nvPr/>
        </p:nvSpPr>
        <p:spPr>
          <a:xfrm>
            <a:off x="5674453" y="5154417"/>
            <a:ext cx="1984839"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Exploitation System</a:t>
            </a:r>
            <a:endParaRPr lang="en-US" sz="1600" dirty="0">
              <a:latin typeface="Arial" pitchFamily="34" charset="0"/>
              <a:cs typeface="Arial" pitchFamily="34" charset="0"/>
            </a:endParaRPr>
          </a:p>
        </p:txBody>
      </p:sp>
      <p:sp>
        <p:nvSpPr>
          <p:cNvPr id="10" name="TextBox 9"/>
          <p:cNvSpPr txBox="1"/>
          <p:nvPr/>
        </p:nvSpPr>
        <p:spPr>
          <a:xfrm>
            <a:off x="2591342" y="5762061"/>
            <a:ext cx="1879810"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AV Ground Station</a:t>
            </a:r>
            <a:endParaRPr lang="en-US" sz="1600" dirty="0">
              <a:latin typeface="Arial" pitchFamily="34" charset="0"/>
              <a:cs typeface="Arial" pitchFamily="34" charset="0"/>
            </a:endParaRPr>
          </a:p>
        </p:txBody>
      </p:sp>
      <p:sp>
        <p:nvSpPr>
          <p:cNvPr id="11" name="TextBox 10"/>
          <p:cNvSpPr txBox="1"/>
          <p:nvPr/>
        </p:nvSpPr>
        <p:spPr>
          <a:xfrm>
            <a:off x="5250863" y="4538997"/>
            <a:ext cx="2956259"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Battle Management Enterprise</a:t>
            </a:r>
            <a:endParaRPr lang="en-US" sz="1600" dirty="0">
              <a:latin typeface="Arial" pitchFamily="34" charset="0"/>
              <a:cs typeface="Arial" pitchFamily="34" charset="0"/>
            </a:endParaRPr>
          </a:p>
        </p:txBody>
      </p:sp>
      <p:sp>
        <p:nvSpPr>
          <p:cNvPr id="12" name="TextBox 11"/>
          <p:cNvSpPr txBox="1"/>
          <p:nvPr/>
        </p:nvSpPr>
        <p:spPr>
          <a:xfrm>
            <a:off x="7291879" y="5716244"/>
            <a:ext cx="1300356"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BMC2 Node</a:t>
            </a:r>
            <a:endParaRPr lang="en-US" sz="1600" dirty="0">
              <a:latin typeface="Arial" pitchFamily="34" charset="0"/>
              <a:cs typeface="Arial" pitchFamily="34" charset="0"/>
            </a:endParaRPr>
          </a:p>
        </p:txBody>
      </p:sp>
      <p:sp>
        <p:nvSpPr>
          <p:cNvPr id="13" name="TextBox 12"/>
          <p:cNvSpPr txBox="1"/>
          <p:nvPr/>
        </p:nvSpPr>
        <p:spPr>
          <a:xfrm>
            <a:off x="2344568" y="3783583"/>
            <a:ext cx="2852063"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Joint Services ISR Enterprise</a:t>
            </a:r>
            <a:endParaRPr lang="en-US" sz="1600" dirty="0">
              <a:latin typeface="Arial" pitchFamily="34" charset="0"/>
              <a:cs typeface="Arial" pitchFamily="34" charset="0"/>
            </a:endParaRPr>
          </a:p>
        </p:txBody>
      </p:sp>
      <p:sp>
        <p:nvSpPr>
          <p:cNvPr id="14" name="TextBox 13"/>
          <p:cNvSpPr txBox="1"/>
          <p:nvPr/>
        </p:nvSpPr>
        <p:spPr>
          <a:xfrm>
            <a:off x="3297824" y="2863412"/>
            <a:ext cx="3340466"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Integrated </a:t>
            </a:r>
            <a:r>
              <a:rPr lang="en-US" sz="1600" dirty="0" err="1" smtClean="0">
                <a:latin typeface="Arial" pitchFamily="34" charset="0"/>
                <a:cs typeface="Arial" pitchFamily="34" charset="0"/>
              </a:rPr>
              <a:t>DoD</a:t>
            </a:r>
            <a:r>
              <a:rPr lang="en-US" sz="1600" dirty="0" smtClean="0">
                <a:latin typeface="Arial" pitchFamily="34" charset="0"/>
                <a:cs typeface="Arial" pitchFamily="34" charset="0"/>
              </a:rPr>
              <a:t> Weapons System</a:t>
            </a:r>
            <a:endParaRPr lang="en-US" sz="1600" dirty="0">
              <a:latin typeface="Arial" pitchFamily="34" charset="0"/>
              <a:cs typeface="Arial" pitchFamily="34" charset="0"/>
            </a:endParaRPr>
          </a:p>
        </p:txBody>
      </p:sp>
      <p:sp>
        <p:nvSpPr>
          <p:cNvPr id="15" name="TextBox 14"/>
          <p:cNvSpPr txBox="1"/>
          <p:nvPr/>
        </p:nvSpPr>
        <p:spPr>
          <a:xfrm>
            <a:off x="5695439" y="3818779"/>
            <a:ext cx="3034805"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smtClean="0">
                <a:latin typeface="Arial" pitchFamily="34" charset="0"/>
                <a:cs typeface="Arial" pitchFamily="34" charset="0"/>
              </a:rPr>
              <a:t>Joint Services Strike Enterprise</a:t>
            </a:r>
            <a:endParaRPr lang="en-US" sz="1600" dirty="0">
              <a:latin typeface="Arial" pitchFamily="34" charset="0"/>
              <a:cs typeface="Arial" pitchFamily="34" charset="0"/>
            </a:endParaRPr>
          </a:p>
        </p:txBody>
      </p:sp>
      <p:sp>
        <p:nvSpPr>
          <p:cNvPr id="16" name="TextBox 15"/>
          <p:cNvSpPr txBox="1"/>
          <p:nvPr/>
        </p:nvSpPr>
        <p:spPr>
          <a:xfrm>
            <a:off x="4343762" y="1976683"/>
            <a:ext cx="811441" cy="338554"/>
          </a:xfrm>
          <a:prstGeom prst="rect">
            <a:avLst/>
          </a:prstGeom>
          <a:solidFill>
            <a:srgbClr val="CCECFF"/>
          </a:solidFill>
          <a:ln w="19050">
            <a:solidFill>
              <a:srgbClr val="0033CC"/>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rtlCol="0">
            <a:spAutoFit/>
          </a:bodyPr>
          <a:lstStyle/>
          <a:p>
            <a:r>
              <a:rPr lang="en-US" sz="1600" dirty="0" err="1" smtClean="0">
                <a:latin typeface="Arial" pitchFamily="34" charset="0"/>
                <a:cs typeface="Arial" pitchFamily="34" charset="0"/>
              </a:rPr>
              <a:t>Skynet</a:t>
            </a:r>
            <a:endParaRPr lang="en-US" sz="1600" dirty="0">
              <a:latin typeface="Arial" pitchFamily="34" charset="0"/>
              <a:cs typeface="Arial" pitchFamily="34" charset="0"/>
            </a:endParaRPr>
          </a:p>
        </p:txBody>
      </p:sp>
      <p:sp>
        <p:nvSpPr>
          <p:cNvPr id="17" name="Right Arrow 16"/>
          <p:cNvSpPr/>
          <p:nvPr/>
        </p:nvSpPr>
        <p:spPr>
          <a:xfrm rot="16200000">
            <a:off x="-1634281" y="3515161"/>
            <a:ext cx="4655646" cy="613586"/>
          </a:xfrm>
          <a:prstGeom prst="rightArrow">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rot="16200000">
            <a:off x="-839164" y="3931232"/>
            <a:ext cx="3033203" cy="338554"/>
          </a:xfrm>
          <a:prstGeom prst="rect">
            <a:avLst/>
          </a:prstGeom>
          <a:noFill/>
        </p:spPr>
        <p:txBody>
          <a:bodyPr wrap="none" rtlCol="0">
            <a:spAutoFit/>
          </a:bodyPr>
          <a:lstStyle/>
          <a:p>
            <a:r>
              <a:rPr lang="en-US" sz="1600" dirty="0" smtClean="0">
                <a:solidFill>
                  <a:srgbClr val="0033CC"/>
                </a:solidFill>
                <a:latin typeface="Arial" pitchFamily="34" charset="0"/>
                <a:cs typeface="Arial" pitchFamily="34" charset="0"/>
              </a:rPr>
              <a:t>Increasing Power &amp; Complexity</a:t>
            </a:r>
            <a:endParaRPr lang="en-US" sz="1600" dirty="0">
              <a:solidFill>
                <a:srgbClr val="0033CC"/>
              </a:solidFill>
              <a:latin typeface="Arial" pitchFamily="34" charset="0"/>
              <a:cs typeface="Arial" pitchFamily="34" charset="0"/>
            </a:endParaRPr>
          </a:p>
        </p:txBody>
      </p:sp>
      <p:sp>
        <p:nvSpPr>
          <p:cNvPr id="19" name="TextBox 18"/>
          <p:cNvSpPr txBox="1"/>
          <p:nvPr/>
        </p:nvSpPr>
        <p:spPr>
          <a:xfrm>
            <a:off x="5344732" y="1976683"/>
            <a:ext cx="2549031" cy="307777"/>
          </a:xfrm>
          <a:prstGeom prst="rect">
            <a:avLst/>
          </a:prstGeom>
          <a:noFill/>
        </p:spPr>
        <p:txBody>
          <a:bodyPr wrap="none" rtlCol="0">
            <a:spAutoFit/>
          </a:bodyPr>
          <a:lstStyle/>
          <a:p>
            <a:r>
              <a:rPr lang="en-US" sz="1400" dirty="0" smtClean="0">
                <a:latin typeface="Arial" pitchFamily="34" charset="0"/>
                <a:cs typeface="Arial" pitchFamily="34" charset="0"/>
              </a:rPr>
              <a:t>(The sky’s not really the limit.)</a:t>
            </a:r>
            <a:endParaRPr lang="en-US" sz="1400" dirty="0">
              <a:latin typeface="Arial" pitchFamily="34" charset="0"/>
              <a:cs typeface="Arial" pitchFamily="34" charset="0"/>
            </a:endParaRPr>
          </a:p>
        </p:txBody>
      </p:sp>
      <p:sp>
        <p:nvSpPr>
          <p:cNvPr id="22" name="Oval Callout 21"/>
          <p:cNvSpPr/>
          <p:nvPr/>
        </p:nvSpPr>
        <p:spPr>
          <a:xfrm>
            <a:off x="2690155" y="1603486"/>
            <a:ext cx="1152150" cy="430334"/>
          </a:xfrm>
          <a:prstGeom prst="wedgeEllipseCallout">
            <a:avLst>
              <a:gd name="adj1" fmla="val 87958"/>
              <a:gd name="adj2" fmla="val 77454"/>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2060"/>
                </a:solidFill>
              </a:rPr>
              <a:t>We’ll be back!</a:t>
            </a:r>
            <a:endParaRPr lang="en-US" sz="1400" dirty="0">
              <a:solidFill>
                <a:srgbClr val="002060"/>
              </a:solidFill>
            </a:endParaRPr>
          </a:p>
        </p:txBody>
      </p:sp>
      <p:grpSp>
        <p:nvGrpSpPr>
          <p:cNvPr id="23" name="Group 9"/>
          <p:cNvGrpSpPr>
            <a:grpSpLocks/>
          </p:cNvGrpSpPr>
          <p:nvPr/>
        </p:nvGrpSpPr>
        <p:grpSpPr bwMode="auto">
          <a:xfrm>
            <a:off x="5090374" y="1089047"/>
            <a:ext cx="576262" cy="458788"/>
            <a:chOff x="8986" y="7754"/>
            <a:chExt cx="625" cy="510"/>
          </a:xfrm>
        </p:grpSpPr>
        <p:grpSp>
          <p:nvGrpSpPr>
            <p:cNvPr id="24" name="Group 10"/>
            <p:cNvGrpSpPr>
              <a:grpSpLocks/>
            </p:cNvGrpSpPr>
            <p:nvPr/>
          </p:nvGrpSpPr>
          <p:grpSpPr bwMode="auto">
            <a:xfrm>
              <a:off x="9340" y="8002"/>
              <a:ext cx="271" cy="262"/>
              <a:chOff x="9340" y="8002"/>
              <a:chExt cx="271" cy="262"/>
            </a:xfrm>
          </p:grpSpPr>
          <p:sp>
            <p:nvSpPr>
              <p:cNvPr id="99" name="Freeform 11"/>
              <p:cNvSpPr>
                <a:spLocks/>
              </p:cNvSpPr>
              <p:nvPr/>
            </p:nvSpPr>
            <p:spPr bwMode="auto">
              <a:xfrm>
                <a:off x="9340" y="8002"/>
                <a:ext cx="271" cy="262"/>
              </a:xfrm>
              <a:custGeom>
                <a:avLst/>
                <a:gdLst>
                  <a:gd name="T0" fmla="*/ 124 w 271"/>
                  <a:gd name="T1" fmla="*/ 73 h 262"/>
                  <a:gd name="T2" fmla="*/ 203 w 271"/>
                  <a:gd name="T3" fmla="*/ 131 h 262"/>
                  <a:gd name="T4" fmla="*/ 271 w 271"/>
                  <a:gd name="T5" fmla="*/ 180 h 262"/>
                  <a:gd name="T6" fmla="*/ 264 w 271"/>
                  <a:gd name="T7" fmla="*/ 262 h 262"/>
                  <a:gd name="T8" fmla="*/ 175 w 271"/>
                  <a:gd name="T9" fmla="*/ 197 h 262"/>
                  <a:gd name="T10" fmla="*/ 189 w 271"/>
                  <a:gd name="T11" fmla="*/ 120 h 262"/>
                  <a:gd name="T12" fmla="*/ 178 w 271"/>
                  <a:gd name="T13" fmla="*/ 201 h 262"/>
                  <a:gd name="T14" fmla="*/ 0 w 271"/>
                  <a:gd name="T15" fmla="*/ 75 h 262"/>
                  <a:gd name="T16" fmla="*/ 24 w 271"/>
                  <a:gd name="T17" fmla="*/ 0 h 262"/>
                  <a:gd name="T18" fmla="*/ 108 w 271"/>
                  <a:gd name="T19" fmla="*/ 63 h 262"/>
                  <a:gd name="T20" fmla="*/ 89 w 271"/>
                  <a:gd name="T21" fmla="*/ 138 h 262"/>
                  <a:gd name="T22" fmla="*/ 105 w 271"/>
                  <a:gd name="T23" fmla="*/ 61 h 262"/>
                  <a:gd name="T24" fmla="*/ 124 w 271"/>
                  <a:gd name="T25" fmla="*/ 7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62">
                    <a:moveTo>
                      <a:pt x="124" y="73"/>
                    </a:moveTo>
                    <a:lnTo>
                      <a:pt x="203" y="131"/>
                    </a:lnTo>
                    <a:lnTo>
                      <a:pt x="271" y="180"/>
                    </a:lnTo>
                    <a:lnTo>
                      <a:pt x="264" y="262"/>
                    </a:lnTo>
                    <a:lnTo>
                      <a:pt x="175" y="197"/>
                    </a:lnTo>
                    <a:lnTo>
                      <a:pt x="189" y="120"/>
                    </a:lnTo>
                    <a:lnTo>
                      <a:pt x="178" y="201"/>
                    </a:lnTo>
                    <a:lnTo>
                      <a:pt x="0" y="75"/>
                    </a:lnTo>
                    <a:lnTo>
                      <a:pt x="24" y="0"/>
                    </a:lnTo>
                    <a:lnTo>
                      <a:pt x="108" y="63"/>
                    </a:lnTo>
                    <a:lnTo>
                      <a:pt x="89" y="138"/>
                    </a:lnTo>
                    <a:lnTo>
                      <a:pt x="105" y="61"/>
                    </a:lnTo>
                    <a:lnTo>
                      <a:pt x="124" y="73"/>
                    </a:lnTo>
                    <a:close/>
                  </a:path>
                </a:pathLst>
              </a:custGeom>
              <a:solidFill>
                <a:srgbClr val="AF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
              <p:cNvSpPr>
                <a:spLocks/>
              </p:cNvSpPr>
              <p:nvPr/>
            </p:nvSpPr>
            <p:spPr bwMode="auto">
              <a:xfrm>
                <a:off x="9340" y="8002"/>
                <a:ext cx="271" cy="262"/>
              </a:xfrm>
              <a:custGeom>
                <a:avLst/>
                <a:gdLst>
                  <a:gd name="T0" fmla="*/ 124 w 271"/>
                  <a:gd name="T1" fmla="*/ 73 h 262"/>
                  <a:gd name="T2" fmla="*/ 203 w 271"/>
                  <a:gd name="T3" fmla="*/ 131 h 262"/>
                  <a:gd name="T4" fmla="*/ 271 w 271"/>
                  <a:gd name="T5" fmla="*/ 180 h 262"/>
                  <a:gd name="T6" fmla="*/ 264 w 271"/>
                  <a:gd name="T7" fmla="*/ 262 h 262"/>
                  <a:gd name="T8" fmla="*/ 175 w 271"/>
                  <a:gd name="T9" fmla="*/ 197 h 262"/>
                  <a:gd name="T10" fmla="*/ 189 w 271"/>
                  <a:gd name="T11" fmla="*/ 120 h 262"/>
                  <a:gd name="T12" fmla="*/ 178 w 271"/>
                  <a:gd name="T13" fmla="*/ 201 h 262"/>
                  <a:gd name="T14" fmla="*/ 0 w 271"/>
                  <a:gd name="T15" fmla="*/ 75 h 262"/>
                  <a:gd name="T16" fmla="*/ 24 w 271"/>
                  <a:gd name="T17" fmla="*/ 0 h 262"/>
                  <a:gd name="T18" fmla="*/ 108 w 271"/>
                  <a:gd name="T19" fmla="*/ 63 h 262"/>
                  <a:gd name="T20" fmla="*/ 89 w 271"/>
                  <a:gd name="T21" fmla="*/ 138 h 262"/>
                  <a:gd name="T22" fmla="*/ 105 w 271"/>
                  <a:gd name="T23" fmla="*/ 61 h 262"/>
                  <a:gd name="T24" fmla="*/ 124 w 271"/>
                  <a:gd name="T25" fmla="*/ 7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62">
                    <a:moveTo>
                      <a:pt x="124" y="73"/>
                    </a:moveTo>
                    <a:lnTo>
                      <a:pt x="203" y="131"/>
                    </a:lnTo>
                    <a:lnTo>
                      <a:pt x="271" y="180"/>
                    </a:lnTo>
                    <a:lnTo>
                      <a:pt x="264" y="262"/>
                    </a:lnTo>
                    <a:lnTo>
                      <a:pt x="175" y="197"/>
                    </a:lnTo>
                    <a:lnTo>
                      <a:pt x="189" y="120"/>
                    </a:lnTo>
                    <a:lnTo>
                      <a:pt x="178" y="201"/>
                    </a:lnTo>
                    <a:lnTo>
                      <a:pt x="0" y="75"/>
                    </a:lnTo>
                    <a:lnTo>
                      <a:pt x="24" y="0"/>
                    </a:lnTo>
                    <a:lnTo>
                      <a:pt x="108" y="63"/>
                    </a:lnTo>
                    <a:lnTo>
                      <a:pt x="89" y="138"/>
                    </a:lnTo>
                    <a:lnTo>
                      <a:pt x="105" y="61"/>
                    </a:lnTo>
                    <a:lnTo>
                      <a:pt x="124" y="73"/>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 name="Freeform 13"/>
            <p:cNvSpPr>
              <a:spLocks/>
            </p:cNvSpPr>
            <p:nvPr/>
          </p:nvSpPr>
          <p:spPr bwMode="auto">
            <a:xfrm>
              <a:off x="9340" y="8005"/>
              <a:ext cx="28" cy="74"/>
            </a:xfrm>
            <a:custGeom>
              <a:avLst/>
              <a:gdLst>
                <a:gd name="T0" fmla="*/ 3 w 28"/>
                <a:gd name="T1" fmla="*/ 74 h 74"/>
                <a:gd name="T2" fmla="*/ 0 w 28"/>
                <a:gd name="T3" fmla="*/ 16 h 74"/>
                <a:gd name="T4" fmla="*/ 28 w 28"/>
                <a:gd name="T5" fmla="*/ 0 h 74"/>
              </a:gdLst>
              <a:ahLst/>
              <a:cxnLst>
                <a:cxn ang="0">
                  <a:pos x="T0" y="T1"/>
                </a:cxn>
                <a:cxn ang="0">
                  <a:pos x="T2" y="T3"/>
                </a:cxn>
                <a:cxn ang="0">
                  <a:pos x="T4" y="T5"/>
                </a:cxn>
              </a:cxnLst>
              <a:rect l="0" t="0" r="r" b="b"/>
              <a:pathLst>
                <a:path w="28" h="74">
                  <a:moveTo>
                    <a:pt x="3" y="74"/>
                  </a:moveTo>
                  <a:lnTo>
                    <a:pt x="0" y="16"/>
                  </a:lnTo>
                  <a:lnTo>
                    <a:pt x="28" y="0"/>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 name="Group 14"/>
            <p:cNvGrpSpPr>
              <a:grpSpLocks/>
            </p:cNvGrpSpPr>
            <p:nvPr/>
          </p:nvGrpSpPr>
          <p:grpSpPr bwMode="auto">
            <a:xfrm>
              <a:off x="9303" y="7892"/>
              <a:ext cx="54" cy="141"/>
              <a:chOff x="9303" y="7892"/>
              <a:chExt cx="54" cy="141"/>
            </a:xfrm>
          </p:grpSpPr>
          <p:sp>
            <p:nvSpPr>
              <p:cNvPr id="97" name="Freeform 15"/>
              <p:cNvSpPr>
                <a:spLocks/>
              </p:cNvSpPr>
              <p:nvPr/>
            </p:nvSpPr>
            <p:spPr bwMode="auto">
              <a:xfrm>
                <a:off x="9303" y="7892"/>
                <a:ext cx="54" cy="141"/>
              </a:xfrm>
              <a:custGeom>
                <a:avLst/>
                <a:gdLst>
                  <a:gd name="T0" fmla="*/ 0 w 54"/>
                  <a:gd name="T1" fmla="*/ 0 h 141"/>
                  <a:gd name="T2" fmla="*/ 51 w 54"/>
                  <a:gd name="T3" fmla="*/ 38 h 141"/>
                  <a:gd name="T4" fmla="*/ 54 w 54"/>
                  <a:gd name="T5" fmla="*/ 141 h 141"/>
                  <a:gd name="T6" fmla="*/ 0 w 54"/>
                  <a:gd name="T7" fmla="*/ 89 h 141"/>
                  <a:gd name="T8" fmla="*/ 0 w 54"/>
                  <a:gd name="T9" fmla="*/ 0 h 141"/>
                </a:gdLst>
                <a:ahLst/>
                <a:cxnLst>
                  <a:cxn ang="0">
                    <a:pos x="T0" y="T1"/>
                  </a:cxn>
                  <a:cxn ang="0">
                    <a:pos x="T2" y="T3"/>
                  </a:cxn>
                  <a:cxn ang="0">
                    <a:pos x="T4" y="T5"/>
                  </a:cxn>
                  <a:cxn ang="0">
                    <a:pos x="T6" y="T7"/>
                  </a:cxn>
                  <a:cxn ang="0">
                    <a:pos x="T8" y="T9"/>
                  </a:cxn>
                </a:cxnLst>
                <a:rect l="0" t="0" r="r" b="b"/>
                <a:pathLst>
                  <a:path w="54" h="141">
                    <a:moveTo>
                      <a:pt x="0" y="0"/>
                    </a:moveTo>
                    <a:lnTo>
                      <a:pt x="51" y="38"/>
                    </a:lnTo>
                    <a:lnTo>
                      <a:pt x="54" y="141"/>
                    </a:lnTo>
                    <a:lnTo>
                      <a:pt x="0" y="8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6"/>
              <p:cNvSpPr>
                <a:spLocks/>
              </p:cNvSpPr>
              <p:nvPr/>
            </p:nvSpPr>
            <p:spPr bwMode="auto">
              <a:xfrm>
                <a:off x="9303" y="7892"/>
                <a:ext cx="54" cy="141"/>
              </a:xfrm>
              <a:custGeom>
                <a:avLst/>
                <a:gdLst>
                  <a:gd name="T0" fmla="*/ 0 w 54"/>
                  <a:gd name="T1" fmla="*/ 0 h 141"/>
                  <a:gd name="T2" fmla="*/ 51 w 54"/>
                  <a:gd name="T3" fmla="*/ 38 h 141"/>
                  <a:gd name="T4" fmla="*/ 54 w 54"/>
                  <a:gd name="T5" fmla="*/ 141 h 141"/>
                  <a:gd name="T6" fmla="*/ 0 w 54"/>
                  <a:gd name="T7" fmla="*/ 89 h 141"/>
                  <a:gd name="T8" fmla="*/ 0 w 54"/>
                  <a:gd name="T9" fmla="*/ 0 h 141"/>
                </a:gdLst>
                <a:ahLst/>
                <a:cxnLst>
                  <a:cxn ang="0">
                    <a:pos x="T0" y="T1"/>
                  </a:cxn>
                  <a:cxn ang="0">
                    <a:pos x="T2" y="T3"/>
                  </a:cxn>
                  <a:cxn ang="0">
                    <a:pos x="T4" y="T5"/>
                  </a:cxn>
                  <a:cxn ang="0">
                    <a:pos x="T6" y="T7"/>
                  </a:cxn>
                  <a:cxn ang="0">
                    <a:pos x="T8" y="T9"/>
                  </a:cxn>
                </a:cxnLst>
                <a:rect l="0" t="0" r="r" b="b"/>
                <a:pathLst>
                  <a:path w="54" h="141">
                    <a:moveTo>
                      <a:pt x="0" y="0"/>
                    </a:moveTo>
                    <a:lnTo>
                      <a:pt x="51" y="38"/>
                    </a:lnTo>
                    <a:lnTo>
                      <a:pt x="54" y="141"/>
                    </a:lnTo>
                    <a:lnTo>
                      <a:pt x="0" y="89"/>
                    </a:lnTo>
                    <a:lnTo>
                      <a:pt x="0" y="0"/>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 name="Group 17"/>
            <p:cNvGrpSpPr>
              <a:grpSpLocks/>
            </p:cNvGrpSpPr>
            <p:nvPr/>
          </p:nvGrpSpPr>
          <p:grpSpPr bwMode="auto">
            <a:xfrm>
              <a:off x="9240" y="7895"/>
              <a:ext cx="63" cy="145"/>
              <a:chOff x="9240" y="7895"/>
              <a:chExt cx="63" cy="145"/>
            </a:xfrm>
          </p:grpSpPr>
          <p:sp>
            <p:nvSpPr>
              <p:cNvPr id="95" name="Freeform 18"/>
              <p:cNvSpPr>
                <a:spLocks/>
              </p:cNvSpPr>
              <p:nvPr/>
            </p:nvSpPr>
            <p:spPr bwMode="auto">
              <a:xfrm>
                <a:off x="9240" y="7895"/>
                <a:ext cx="63" cy="145"/>
              </a:xfrm>
              <a:custGeom>
                <a:avLst/>
                <a:gdLst>
                  <a:gd name="T0" fmla="*/ 9 w 63"/>
                  <a:gd name="T1" fmla="*/ 44 h 145"/>
                  <a:gd name="T2" fmla="*/ 58 w 63"/>
                  <a:gd name="T3" fmla="*/ 0 h 145"/>
                  <a:gd name="T4" fmla="*/ 63 w 63"/>
                  <a:gd name="T5" fmla="*/ 91 h 145"/>
                  <a:gd name="T6" fmla="*/ 0 w 63"/>
                  <a:gd name="T7" fmla="*/ 145 h 145"/>
                  <a:gd name="T8" fmla="*/ 9 w 63"/>
                  <a:gd name="T9" fmla="*/ 44 h 145"/>
                </a:gdLst>
                <a:ahLst/>
                <a:cxnLst>
                  <a:cxn ang="0">
                    <a:pos x="T0" y="T1"/>
                  </a:cxn>
                  <a:cxn ang="0">
                    <a:pos x="T2" y="T3"/>
                  </a:cxn>
                  <a:cxn ang="0">
                    <a:pos x="T4" y="T5"/>
                  </a:cxn>
                  <a:cxn ang="0">
                    <a:pos x="T6" y="T7"/>
                  </a:cxn>
                  <a:cxn ang="0">
                    <a:pos x="T8" y="T9"/>
                  </a:cxn>
                </a:cxnLst>
                <a:rect l="0" t="0" r="r" b="b"/>
                <a:pathLst>
                  <a:path w="63" h="145">
                    <a:moveTo>
                      <a:pt x="9" y="44"/>
                    </a:moveTo>
                    <a:lnTo>
                      <a:pt x="58" y="0"/>
                    </a:lnTo>
                    <a:lnTo>
                      <a:pt x="63" y="91"/>
                    </a:lnTo>
                    <a:lnTo>
                      <a:pt x="0" y="145"/>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9"/>
              <p:cNvSpPr>
                <a:spLocks/>
              </p:cNvSpPr>
              <p:nvPr/>
            </p:nvSpPr>
            <p:spPr bwMode="auto">
              <a:xfrm>
                <a:off x="9240" y="7895"/>
                <a:ext cx="63" cy="145"/>
              </a:xfrm>
              <a:custGeom>
                <a:avLst/>
                <a:gdLst>
                  <a:gd name="T0" fmla="*/ 9 w 63"/>
                  <a:gd name="T1" fmla="*/ 44 h 145"/>
                  <a:gd name="T2" fmla="*/ 58 w 63"/>
                  <a:gd name="T3" fmla="*/ 0 h 145"/>
                  <a:gd name="T4" fmla="*/ 63 w 63"/>
                  <a:gd name="T5" fmla="*/ 91 h 145"/>
                  <a:gd name="T6" fmla="*/ 0 w 63"/>
                  <a:gd name="T7" fmla="*/ 145 h 145"/>
                  <a:gd name="T8" fmla="*/ 9 w 63"/>
                  <a:gd name="T9" fmla="*/ 44 h 145"/>
                </a:gdLst>
                <a:ahLst/>
                <a:cxnLst>
                  <a:cxn ang="0">
                    <a:pos x="T0" y="T1"/>
                  </a:cxn>
                  <a:cxn ang="0">
                    <a:pos x="T2" y="T3"/>
                  </a:cxn>
                  <a:cxn ang="0">
                    <a:pos x="T4" y="T5"/>
                  </a:cxn>
                  <a:cxn ang="0">
                    <a:pos x="T6" y="T7"/>
                  </a:cxn>
                  <a:cxn ang="0">
                    <a:pos x="T8" y="T9"/>
                  </a:cxn>
                </a:cxnLst>
                <a:rect l="0" t="0" r="r" b="b"/>
                <a:pathLst>
                  <a:path w="63" h="145">
                    <a:moveTo>
                      <a:pt x="9" y="44"/>
                    </a:moveTo>
                    <a:lnTo>
                      <a:pt x="58" y="0"/>
                    </a:lnTo>
                    <a:lnTo>
                      <a:pt x="63" y="91"/>
                    </a:lnTo>
                    <a:lnTo>
                      <a:pt x="0" y="145"/>
                    </a:lnTo>
                    <a:lnTo>
                      <a:pt x="9" y="44"/>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 name="Group 20"/>
            <p:cNvGrpSpPr>
              <a:grpSpLocks/>
            </p:cNvGrpSpPr>
            <p:nvPr/>
          </p:nvGrpSpPr>
          <p:grpSpPr bwMode="auto">
            <a:xfrm>
              <a:off x="9245" y="7986"/>
              <a:ext cx="109" cy="89"/>
              <a:chOff x="9245" y="7986"/>
              <a:chExt cx="109" cy="89"/>
            </a:xfrm>
          </p:grpSpPr>
          <p:sp>
            <p:nvSpPr>
              <p:cNvPr id="93" name="Freeform 21"/>
              <p:cNvSpPr>
                <a:spLocks/>
              </p:cNvSpPr>
              <p:nvPr/>
            </p:nvSpPr>
            <p:spPr bwMode="auto">
              <a:xfrm>
                <a:off x="9245" y="7986"/>
                <a:ext cx="109" cy="89"/>
              </a:xfrm>
              <a:custGeom>
                <a:avLst/>
                <a:gdLst>
                  <a:gd name="T0" fmla="*/ 0 w 109"/>
                  <a:gd name="T1" fmla="*/ 49 h 89"/>
                  <a:gd name="T2" fmla="*/ 58 w 109"/>
                  <a:gd name="T3" fmla="*/ 0 h 89"/>
                  <a:gd name="T4" fmla="*/ 109 w 109"/>
                  <a:gd name="T5" fmla="*/ 44 h 89"/>
                  <a:gd name="T6" fmla="*/ 51 w 109"/>
                  <a:gd name="T7" fmla="*/ 89 h 89"/>
                  <a:gd name="T8" fmla="*/ 0 w 109"/>
                  <a:gd name="T9" fmla="*/ 49 h 89"/>
                </a:gdLst>
                <a:ahLst/>
                <a:cxnLst>
                  <a:cxn ang="0">
                    <a:pos x="T0" y="T1"/>
                  </a:cxn>
                  <a:cxn ang="0">
                    <a:pos x="T2" y="T3"/>
                  </a:cxn>
                  <a:cxn ang="0">
                    <a:pos x="T4" y="T5"/>
                  </a:cxn>
                  <a:cxn ang="0">
                    <a:pos x="T6" y="T7"/>
                  </a:cxn>
                  <a:cxn ang="0">
                    <a:pos x="T8" y="T9"/>
                  </a:cxn>
                </a:cxnLst>
                <a:rect l="0" t="0" r="r" b="b"/>
                <a:pathLst>
                  <a:path w="109" h="89">
                    <a:moveTo>
                      <a:pt x="0" y="49"/>
                    </a:moveTo>
                    <a:lnTo>
                      <a:pt x="58" y="0"/>
                    </a:lnTo>
                    <a:lnTo>
                      <a:pt x="109" y="44"/>
                    </a:lnTo>
                    <a:lnTo>
                      <a:pt x="51" y="89"/>
                    </a:lnTo>
                    <a:lnTo>
                      <a:pt x="0" y="49"/>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22"/>
              <p:cNvSpPr>
                <a:spLocks/>
              </p:cNvSpPr>
              <p:nvPr/>
            </p:nvSpPr>
            <p:spPr bwMode="auto">
              <a:xfrm>
                <a:off x="9245" y="7986"/>
                <a:ext cx="109" cy="89"/>
              </a:xfrm>
              <a:custGeom>
                <a:avLst/>
                <a:gdLst>
                  <a:gd name="T0" fmla="*/ 0 w 109"/>
                  <a:gd name="T1" fmla="*/ 49 h 89"/>
                  <a:gd name="T2" fmla="*/ 58 w 109"/>
                  <a:gd name="T3" fmla="*/ 0 h 89"/>
                  <a:gd name="T4" fmla="*/ 109 w 109"/>
                  <a:gd name="T5" fmla="*/ 44 h 89"/>
                  <a:gd name="T6" fmla="*/ 51 w 109"/>
                  <a:gd name="T7" fmla="*/ 89 h 89"/>
                  <a:gd name="T8" fmla="*/ 0 w 109"/>
                  <a:gd name="T9" fmla="*/ 49 h 89"/>
                </a:gdLst>
                <a:ahLst/>
                <a:cxnLst>
                  <a:cxn ang="0">
                    <a:pos x="T0" y="T1"/>
                  </a:cxn>
                  <a:cxn ang="0">
                    <a:pos x="T2" y="T3"/>
                  </a:cxn>
                  <a:cxn ang="0">
                    <a:pos x="T4" y="T5"/>
                  </a:cxn>
                  <a:cxn ang="0">
                    <a:pos x="T6" y="T7"/>
                  </a:cxn>
                  <a:cxn ang="0">
                    <a:pos x="T8" y="T9"/>
                  </a:cxn>
                </a:cxnLst>
                <a:rect l="0" t="0" r="r" b="b"/>
                <a:pathLst>
                  <a:path w="109" h="89">
                    <a:moveTo>
                      <a:pt x="0" y="49"/>
                    </a:moveTo>
                    <a:lnTo>
                      <a:pt x="58" y="0"/>
                    </a:lnTo>
                    <a:lnTo>
                      <a:pt x="109" y="44"/>
                    </a:lnTo>
                    <a:lnTo>
                      <a:pt x="51" y="89"/>
                    </a:lnTo>
                    <a:lnTo>
                      <a:pt x="0" y="49"/>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 name="Freeform 23"/>
            <p:cNvSpPr>
              <a:spLocks/>
            </p:cNvSpPr>
            <p:nvPr/>
          </p:nvSpPr>
          <p:spPr bwMode="auto">
            <a:xfrm>
              <a:off x="9247" y="7937"/>
              <a:ext cx="30" cy="79"/>
            </a:xfrm>
            <a:custGeom>
              <a:avLst/>
              <a:gdLst>
                <a:gd name="T0" fmla="*/ 0 w 30"/>
                <a:gd name="T1" fmla="*/ 79 h 79"/>
                <a:gd name="T2" fmla="*/ 30 w 30"/>
                <a:gd name="T3" fmla="*/ 44 h 79"/>
                <a:gd name="T4" fmla="*/ 9 w 30"/>
                <a:gd name="T5" fmla="*/ 0 h 79"/>
              </a:gdLst>
              <a:ahLst/>
              <a:cxnLst>
                <a:cxn ang="0">
                  <a:pos x="T0" y="T1"/>
                </a:cxn>
                <a:cxn ang="0">
                  <a:pos x="T2" y="T3"/>
                </a:cxn>
                <a:cxn ang="0">
                  <a:pos x="T4" y="T5"/>
                </a:cxn>
              </a:cxnLst>
              <a:rect l="0" t="0" r="r" b="b"/>
              <a:pathLst>
                <a:path w="30" h="79">
                  <a:moveTo>
                    <a:pt x="0" y="79"/>
                  </a:moveTo>
                  <a:lnTo>
                    <a:pt x="30" y="44"/>
                  </a:lnTo>
                  <a:lnTo>
                    <a:pt x="9" y="0"/>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 name="Group 24"/>
            <p:cNvGrpSpPr>
              <a:grpSpLocks/>
            </p:cNvGrpSpPr>
            <p:nvPr/>
          </p:nvGrpSpPr>
          <p:grpSpPr bwMode="auto">
            <a:xfrm>
              <a:off x="8986" y="7754"/>
              <a:ext cx="268" cy="262"/>
              <a:chOff x="8986" y="7754"/>
              <a:chExt cx="268" cy="262"/>
            </a:xfrm>
          </p:grpSpPr>
          <p:sp>
            <p:nvSpPr>
              <p:cNvPr id="91" name="Freeform 25"/>
              <p:cNvSpPr>
                <a:spLocks/>
              </p:cNvSpPr>
              <p:nvPr/>
            </p:nvSpPr>
            <p:spPr bwMode="auto">
              <a:xfrm>
                <a:off x="8986" y="7754"/>
                <a:ext cx="268" cy="262"/>
              </a:xfrm>
              <a:custGeom>
                <a:avLst/>
                <a:gdLst>
                  <a:gd name="T0" fmla="*/ 123 w 268"/>
                  <a:gd name="T1" fmla="*/ 73 h 262"/>
                  <a:gd name="T2" fmla="*/ 203 w 268"/>
                  <a:gd name="T3" fmla="*/ 131 h 262"/>
                  <a:gd name="T4" fmla="*/ 268 w 268"/>
                  <a:gd name="T5" fmla="*/ 183 h 262"/>
                  <a:gd name="T6" fmla="*/ 263 w 268"/>
                  <a:gd name="T7" fmla="*/ 262 h 262"/>
                  <a:gd name="T8" fmla="*/ 175 w 268"/>
                  <a:gd name="T9" fmla="*/ 199 h 262"/>
                  <a:gd name="T10" fmla="*/ 189 w 268"/>
                  <a:gd name="T11" fmla="*/ 120 h 262"/>
                  <a:gd name="T12" fmla="*/ 177 w 268"/>
                  <a:gd name="T13" fmla="*/ 201 h 262"/>
                  <a:gd name="T14" fmla="*/ 0 w 268"/>
                  <a:gd name="T15" fmla="*/ 75 h 262"/>
                  <a:gd name="T16" fmla="*/ 23 w 268"/>
                  <a:gd name="T17" fmla="*/ 0 h 262"/>
                  <a:gd name="T18" fmla="*/ 107 w 268"/>
                  <a:gd name="T19" fmla="*/ 63 h 262"/>
                  <a:gd name="T20" fmla="*/ 88 w 268"/>
                  <a:gd name="T21" fmla="*/ 138 h 262"/>
                  <a:gd name="T22" fmla="*/ 105 w 268"/>
                  <a:gd name="T23" fmla="*/ 61 h 262"/>
                  <a:gd name="T24" fmla="*/ 123 w 268"/>
                  <a:gd name="T25" fmla="*/ 7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62">
                    <a:moveTo>
                      <a:pt x="123" y="73"/>
                    </a:moveTo>
                    <a:lnTo>
                      <a:pt x="203" y="131"/>
                    </a:lnTo>
                    <a:lnTo>
                      <a:pt x="268" y="183"/>
                    </a:lnTo>
                    <a:lnTo>
                      <a:pt x="263" y="262"/>
                    </a:lnTo>
                    <a:lnTo>
                      <a:pt x="175" y="199"/>
                    </a:lnTo>
                    <a:lnTo>
                      <a:pt x="189" y="120"/>
                    </a:lnTo>
                    <a:lnTo>
                      <a:pt x="177" y="201"/>
                    </a:lnTo>
                    <a:lnTo>
                      <a:pt x="0" y="75"/>
                    </a:lnTo>
                    <a:lnTo>
                      <a:pt x="23" y="0"/>
                    </a:lnTo>
                    <a:lnTo>
                      <a:pt x="107" y="63"/>
                    </a:lnTo>
                    <a:lnTo>
                      <a:pt x="88" y="138"/>
                    </a:lnTo>
                    <a:lnTo>
                      <a:pt x="105" y="61"/>
                    </a:lnTo>
                    <a:lnTo>
                      <a:pt x="123" y="73"/>
                    </a:lnTo>
                    <a:close/>
                  </a:path>
                </a:pathLst>
              </a:custGeom>
              <a:solidFill>
                <a:srgbClr val="AF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6"/>
              <p:cNvSpPr>
                <a:spLocks/>
              </p:cNvSpPr>
              <p:nvPr/>
            </p:nvSpPr>
            <p:spPr bwMode="auto">
              <a:xfrm>
                <a:off x="8986" y="7754"/>
                <a:ext cx="268" cy="262"/>
              </a:xfrm>
              <a:custGeom>
                <a:avLst/>
                <a:gdLst>
                  <a:gd name="T0" fmla="*/ 123 w 268"/>
                  <a:gd name="T1" fmla="*/ 73 h 262"/>
                  <a:gd name="T2" fmla="*/ 203 w 268"/>
                  <a:gd name="T3" fmla="*/ 131 h 262"/>
                  <a:gd name="T4" fmla="*/ 268 w 268"/>
                  <a:gd name="T5" fmla="*/ 183 h 262"/>
                  <a:gd name="T6" fmla="*/ 263 w 268"/>
                  <a:gd name="T7" fmla="*/ 262 h 262"/>
                  <a:gd name="T8" fmla="*/ 175 w 268"/>
                  <a:gd name="T9" fmla="*/ 199 h 262"/>
                  <a:gd name="T10" fmla="*/ 189 w 268"/>
                  <a:gd name="T11" fmla="*/ 120 h 262"/>
                  <a:gd name="T12" fmla="*/ 177 w 268"/>
                  <a:gd name="T13" fmla="*/ 201 h 262"/>
                  <a:gd name="T14" fmla="*/ 0 w 268"/>
                  <a:gd name="T15" fmla="*/ 75 h 262"/>
                  <a:gd name="T16" fmla="*/ 23 w 268"/>
                  <a:gd name="T17" fmla="*/ 0 h 262"/>
                  <a:gd name="T18" fmla="*/ 107 w 268"/>
                  <a:gd name="T19" fmla="*/ 63 h 262"/>
                  <a:gd name="T20" fmla="*/ 88 w 268"/>
                  <a:gd name="T21" fmla="*/ 138 h 262"/>
                  <a:gd name="T22" fmla="*/ 105 w 268"/>
                  <a:gd name="T23" fmla="*/ 61 h 262"/>
                  <a:gd name="T24" fmla="*/ 123 w 268"/>
                  <a:gd name="T25" fmla="*/ 7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62">
                    <a:moveTo>
                      <a:pt x="123" y="73"/>
                    </a:moveTo>
                    <a:lnTo>
                      <a:pt x="203" y="131"/>
                    </a:lnTo>
                    <a:lnTo>
                      <a:pt x="268" y="183"/>
                    </a:lnTo>
                    <a:lnTo>
                      <a:pt x="263" y="262"/>
                    </a:lnTo>
                    <a:lnTo>
                      <a:pt x="175" y="199"/>
                    </a:lnTo>
                    <a:lnTo>
                      <a:pt x="189" y="120"/>
                    </a:lnTo>
                    <a:lnTo>
                      <a:pt x="177" y="201"/>
                    </a:lnTo>
                    <a:lnTo>
                      <a:pt x="0" y="75"/>
                    </a:lnTo>
                    <a:lnTo>
                      <a:pt x="23" y="0"/>
                    </a:lnTo>
                    <a:lnTo>
                      <a:pt x="107" y="63"/>
                    </a:lnTo>
                    <a:lnTo>
                      <a:pt x="88" y="138"/>
                    </a:lnTo>
                    <a:lnTo>
                      <a:pt x="105" y="61"/>
                    </a:lnTo>
                    <a:lnTo>
                      <a:pt x="123" y="73"/>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1" name="Group 27"/>
            <p:cNvGrpSpPr>
              <a:grpSpLocks/>
            </p:cNvGrpSpPr>
            <p:nvPr/>
          </p:nvGrpSpPr>
          <p:grpSpPr bwMode="auto">
            <a:xfrm>
              <a:off x="9308" y="7937"/>
              <a:ext cx="86" cy="72"/>
              <a:chOff x="9308" y="7937"/>
              <a:chExt cx="86" cy="72"/>
            </a:xfrm>
          </p:grpSpPr>
          <p:sp>
            <p:nvSpPr>
              <p:cNvPr id="89" name="Freeform 28"/>
              <p:cNvSpPr>
                <a:spLocks/>
              </p:cNvSpPr>
              <p:nvPr/>
            </p:nvSpPr>
            <p:spPr bwMode="auto">
              <a:xfrm>
                <a:off x="9308" y="7937"/>
                <a:ext cx="86" cy="72"/>
              </a:xfrm>
              <a:custGeom>
                <a:avLst/>
                <a:gdLst>
                  <a:gd name="T0" fmla="*/ 0 w 86"/>
                  <a:gd name="T1" fmla="*/ 35 h 72"/>
                  <a:gd name="T2" fmla="*/ 42 w 86"/>
                  <a:gd name="T3" fmla="*/ 72 h 72"/>
                  <a:gd name="T4" fmla="*/ 86 w 86"/>
                  <a:gd name="T5" fmla="*/ 35 h 72"/>
                  <a:gd name="T6" fmla="*/ 44 w 86"/>
                  <a:gd name="T7" fmla="*/ 0 h 72"/>
                  <a:gd name="T8" fmla="*/ 0 w 86"/>
                  <a:gd name="T9" fmla="*/ 35 h 72"/>
                </a:gdLst>
                <a:ahLst/>
                <a:cxnLst>
                  <a:cxn ang="0">
                    <a:pos x="T0" y="T1"/>
                  </a:cxn>
                  <a:cxn ang="0">
                    <a:pos x="T2" y="T3"/>
                  </a:cxn>
                  <a:cxn ang="0">
                    <a:pos x="T4" y="T5"/>
                  </a:cxn>
                  <a:cxn ang="0">
                    <a:pos x="T6" y="T7"/>
                  </a:cxn>
                  <a:cxn ang="0">
                    <a:pos x="T8" y="T9"/>
                  </a:cxn>
                </a:cxnLst>
                <a:rect l="0" t="0" r="r" b="b"/>
                <a:pathLst>
                  <a:path w="86" h="72">
                    <a:moveTo>
                      <a:pt x="0" y="35"/>
                    </a:moveTo>
                    <a:lnTo>
                      <a:pt x="42" y="72"/>
                    </a:lnTo>
                    <a:lnTo>
                      <a:pt x="86" y="35"/>
                    </a:lnTo>
                    <a:lnTo>
                      <a:pt x="44"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9"/>
              <p:cNvSpPr>
                <a:spLocks/>
              </p:cNvSpPr>
              <p:nvPr/>
            </p:nvSpPr>
            <p:spPr bwMode="auto">
              <a:xfrm>
                <a:off x="9308" y="7937"/>
                <a:ext cx="86" cy="72"/>
              </a:xfrm>
              <a:custGeom>
                <a:avLst/>
                <a:gdLst>
                  <a:gd name="T0" fmla="*/ 0 w 86"/>
                  <a:gd name="T1" fmla="*/ 35 h 72"/>
                  <a:gd name="T2" fmla="*/ 42 w 86"/>
                  <a:gd name="T3" fmla="*/ 72 h 72"/>
                  <a:gd name="T4" fmla="*/ 86 w 86"/>
                  <a:gd name="T5" fmla="*/ 35 h 72"/>
                  <a:gd name="T6" fmla="*/ 44 w 86"/>
                  <a:gd name="T7" fmla="*/ 0 h 72"/>
                  <a:gd name="T8" fmla="*/ 0 w 86"/>
                  <a:gd name="T9" fmla="*/ 35 h 72"/>
                </a:gdLst>
                <a:ahLst/>
                <a:cxnLst>
                  <a:cxn ang="0">
                    <a:pos x="T0" y="T1"/>
                  </a:cxn>
                  <a:cxn ang="0">
                    <a:pos x="T2" y="T3"/>
                  </a:cxn>
                  <a:cxn ang="0">
                    <a:pos x="T4" y="T5"/>
                  </a:cxn>
                  <a:cxn ang="0">
                    <a:pos x="T6" y="T7"/>
                  </a:cxn>
                  <a:cxn ang="0">
                    <a:pos x="T8" y="T9"/>
                  </a:cxn>
                </a:cxnLst>
                <a:rect l="0" t="0" r="r" b="b"/>
                <a:pathLst>
                  <a:path w="86" h="72">
                    <a:moveTo>
                      <a:pt x="0" y="35"/>
                    </a:moveTo>
                    <a:lnTo>
                      <a:pt x="42" y="72"/>
                    </a:lnTo>
                    <a:lnTo>
                      <a:pt x="86" y="35"/>
                    </a:lnTo>
                    <a:lnTo>
                      <a:pt x="44" y="0"/>
                    </a:lnTo>
                    <a:lnTo>
                      <a:pt x="0" y="35"/>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 name="Freeform 30"/>
            <p:cNvSpPr>
              <a:spLocks/>
            </p:cNvSpPr>
            <p:nvPr/>
          </p:nvSpPr>
          <p:spPr bwMode="auto">
            <a:xfrm>
              <a:off x="9231" y="7972"/>
              <a:ext cx="133" cy="112"/>
            </a:xfrm>
            <a:custGeom>
              <a:avLst/>
              <a:gdLst>
                <a:gd name="T0" fmla="*/ 63 w 133"/>
                <a:gd name="T1" fmla="*/ 4 h 112"/>
                <a:gd name="T2" fmla="*/ 70 w 133"/>
                <a:gd name="T3" fmla="*/ 0 h 112"/>
                <a:gd name="T4" fmla="*/ 74 w 133"/>
                <a:gd name="T5" fmla="*/ 0 h 112"/>
                <a:gd name="T6" fmla="*/ 79 w 133"/>
                <a:gd name="T7" fmla="*/ 2 h 112"/>
                <a:gd name="T8" fmla="*/ 84 w 133"/>
                <a:gd name="T9" fmla="*/ 4 h 112"/>
                <a:gd name="T10" fmla="*/ 133 w 133"/>
                <a:gd name="T11" fmla="*/ 49 h 112"/>
                <a:gd name="T12" fmla="*/ 130 w 133"/>
                <a:gd name="T13" fmla="*/ 49 h 112"/>
                <a:gd name="T14" fmla="*/ 128 w 133"/>
                <a:gd name="T15" fmla="*/ 47 h 112"/>
                <a:gd name="T16" fmla="*/ 133 w 133"/>
                <a:gd name="T17" fmla="*/ 54 h 112"/>
                <a:gd name="T18" fmla="*/ 133 w 133"/>
                <a:gd name="T19" fmla="*/ 61 h 112"/>
                <a:gd name="T20" fmla="*/ 133 w 133"/>
                <a:gd name="T21" fmla="*/ 63 h 112"/>
                <a:gd name="T22" fmla="*/ 128 w 133"/>
                <a:gd name="T23" fmla="*/ 68 h 112"/>
                <a:gd name="T24" fmla="*/ 77 w 133"/>
                <a:gd name="T25" fmla="*/ 105 h 112"/>
                <a:gd name="T26" fmla="*/ 74 w 133"/>
                <a:gd name="T27" fmla="*/ 107 h 112"/>
                <a:gd name="T28" fmla="*/ 67 w 133"/>
                <a:gd name="T29" fmla="*/ 110 h 112"/>
                <a:gd name="T30" fmla="*/ 63 w 133"/>
                <a:gd name="T31" fmla="*/ 112 h 112"/>
                <a:gd name="T32" fmla="*/ 56 w 133"/>
                <a:gd name="T33" fmla="*/ 112 h 112"/>
                <a:gd name="T34" fmla="*/ 46 w 133"/>
                <a:gd name="T35" fmla="*/ 107 h 112"/>
                <a:gd name="T36" fmla="*/ 9 w 133"/>
                <a:gd name="T37" fmla="*/ 79 h 112"/>
                <a:gd name="T38" fmla="*/ 7 w 133"/>
                <a:gd name="T39" fmla="*/ 75 h 112"/>
                <a:gd name="T40" fmla="*/ 4 w 133"/>
                <a:gd name="T41" fmla="*/ 70 h 112"/>
                <a:gd name="T42" fmla="*/ 0 w 133"/>
                <a:gd name="T43" fmla="*/ 63 h 112"/>
                <a:gd name="T44" fmla="*/ 2 w 133"/>
                <a:gd name="T45" fmla="*/ 58 h 112"/>
                <a:gd name="T46" fmla="*/ 7 w 133"/>
                <a:gd name="T47" fmla="*/ 51 h 112"/>
                <a:gd name="T48" fmla="*/ 9 w 133"/>
                <a:gd name="T49" fmla="*/ 47 h 112"/>
                <a:gd name="T50" fmla="*/ 58 w 133"/>
                <a:gd name="T51" fmla="*/ 9 h 112"/>
                <a:gd name="T52" fmla="*/ 65 w 133"/>
                <a:gd name="T53" fmla="*/ 2 h 112"/>
                <a:gd name="T54" fmla="*/ 63 w 133"/>
                <a:gd name="T55"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112">
                  <a:moveTo>
                    <a:pt x="63" y="4"/>
                  </a:moveTo>
                  <a:lnTo>
                    <a:pt x="70" y="0"/>
                  </a:lnTo>
                  <a:lnTo>
                    <a:pt x="74" y="0"/>
                  </a:lnTo>
                  <a:lnTo>
                    <a:pt x="79" y="2"/>
                  </a:lnTo>
                  <a:lnTo>
                    <a:pt x="84" y="4"/>
                  </a:lnTo>
                  <a:lnTo>
                    <a:pt x="133" y="49"/>
                  </a:lnTo>
                  <a:lnTo>
                    <a:pt x="130" y="49"/>
                  </a:lnTo>
                  <a:lnTo>
                    <a:pt x="128" y="47"/>
                  </a:lnTo>
                  <a:lnTo>
                    <a:pt x="133" y="54"/>
                  </a:lnTo>
                  <a:lnTo>
                    <a:pt x="133" y="61"/>
                  </a:lnTo>
                  <a:lnTo>
                    <a:pt x="133" y="63"/>
                  </a:lnTo>
                  <a:lnTo>
                    <a:pt x="128" y="68"/>
                  </a:lnTo>
                  <a:lnTo>
                    <a:pt x="77" y="105"/>
                  </a:lnTo>
                  <a:lnTo>
                    <a:pt x="74" y="107"/>
                  </a:lnTo>
                  <a:lnTo>
                    <a:pt x="67" y="110"/>
                  </a:lnTo>
                  <a:lnTo>
                    <a:pt x="63" y="112"/>
                  </a:lnTo>
                  <a:lnTo>
                    <a:pt x="56" y="112"/>
                  </a:lnTo>
                  <a:lnTo>
                    <a:pt x="46" y="107"/>
                  </a:lnTo>
                  <a:lnTo>
                    <a:pt x="9" y="79"/>
                  </a:lnTo>
                  <a:lnTo>
                    <a:pt x="7" y="75"/>
                  </a:lnTo>
                  <a:lnTo>
                    <a:pt x="4" y="70"/>
                  </a:lnTo>
                  <a:lnTo>
                    <a:pt x="0" y="63"/>
                  </a:lnTo>
                  <a:lnTo>
                    <a:pt x="2" y="58"/>
                  </a:lnTo>
                  <a:lnTo>
                    <a:pt x="7" y="51"/>
                  </a:lnTo>
                  <a:lnTo>
                    <a:pt x="9" y="47"/>
                  </a:lnTo>
                  <a:lnTo>
                    <a:pt x="58" y="9"/>
                  </a:lnTo>
                  <a:lnTo>
                    <a:pt x="65" y="2"/>
                  </a:lnTo>
                  <a:lnTo>
                    <a:pt x="63" y="4"/>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31"/>
            <p:cNvSpPr>
              <a:spLocks/>
            </p:cNvSpPr>
            <p:nvPr/>
          </p:nvSpPr>
          <p:spPr bwMode="auto">
            <a:xfrm>
              <a:off x="9231" y="7993"/>
              <a:ext cx="133" cy="110"/>
            </a:xfrm>
            <a:custGeom>
              <a:avLst/>
              <a:gdLst>
                <a:gd name="T0" fmla="*/ 63 w 133"/>
                <a:gd name="T1" fmla="*/ 5 h 110"/>
                <a:gd name="T2" fmla="*/ 70 w 133"/>
                <a:gd name="T3" fmla="*/ 0 h 110"/>
                <a:gd name="T4" fmla="*/ 74 w 133"/>
                <a:gd name="T5" fmla="*/ 0 h 110"/>
                <a:gd name="T6" fmla="*/ 79 w 133"/>
                <a:gd name="T7" fmla="*/ 2 h 110"/>
                <a:gd name="T8" fmla="*/ 84 w 133"/>
                <a:gd name="T9" fmla="*/ 5 h 110"/>
                <a:gd name="T10" fmla="*/ 133 w 133"/>
                <a:gd name="T11" fmla="*/ 49 h 110"/>
                <a:gd name="T12" fmla="*/ 130 w 133"/>
                <a:gd name="T13" fmla="*/ 47 h 110"/>
                <a:gd name="T14" fmla="*/ 128 w 133"/>
                <a:gd name="T15" fmla="*/ 47 h 110"/>
                <a:gd name="T16" fmla="*/ 133 w 133"/>
                <a:gd name="T17" fmla="*/ 54 h 110"/>
                <a:gd name="T18" fmla="*/ 133 w 133"/>
                <a:gd name="T19" fmla="*/ 61 h 110"/>
                <a:gd name="T20" fmla="*/ 133 w 133"/>
                <a:gd name="T21" fmla="*/ 63 h 110"/>
                <a:gd name="T22" fmla="*/ 128 w 133"/>
                <a:gd name="T23" fmla="*/ 65 h 110"/>
                <a:gd name="T24" fmla="*/ 77 w 133"/>
                <a:gd name="T25" fmla="*/ 103 h 110"/>
                <a:gd name="T26" fmla="*/ 74 w 133"/>
                <a:gd name="T27" fmla="*/ 107 h 110"/>
                <a:gd name="T28" fmla="*/ 67 w 133"/>
                <a:gd name="T29" fmla="*/ 110 h 110"/>
                <a:gd name="T30" fmla="*/ 63 w 133"/>
                <a:gd name="T31" fmla="*/ 110 h 110"/>
                <a:gd name="T32" fmla="*/ 56 w 133"/>
                <a:gd name="T33" fmla="*/ 110 h 110"/>
                <a:gd name="T34" fmla="*/ 46 w 133"/>
                <a:gd name="T35" fmla="*/ 107 h 110"/>
                <a:gd name="T36" fmla="*/ 9 w 133"/>
                <a:gd name="T37" fmla="*/ 77 h 110"/>
                <a:gd name="T38" fmla="*/ 7 w 133"/>
                <a:gd name="T39" fmla="*/ 72 h 110"/>
                <a:gd name="T40" fmla="*/ 4 w 133"/>
                <a:gd name="T41" fmla="*/ 70 h 110"/>
                <a:gd name="T42" fmla="*/ 0 w 133"/>
                <a:gd name="T43" fmla="*/ 63 h 110"/>
                <a:gd name="T44" fmla="*/ 2 w 133"/>
                <a:gd name="T45" fmla="*/ 58 h 110"/>
                <a:gd name="T46" fmla="*/ 7 w 133"/>
                <a:gd name="T47" fmla="*/ 51 h 110"/>
                <a:gd name="T48" fmla="*/ 9 w 133"/>
                <a:gd name="T49" fmla="*/ 47 h 110"/>
                <a:gd name="T50" fmla="*/ 58 w 133"/>
                <a:gd name="T51" fmla="*/ 9 h 110"/>
                <a:gd name="T52" fmla="*/ 65 w 133"/>
                <a:gd name="T53" fmla="*/ 2 h 110"/>
                <a:gd name="T54" fmla="*/ 63 w 133"/>
                <a:gd name="T55"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110">
                  <a:moveTo>
                    <a:pt x="63" y="5"/>
                  </a:moveTo>
                  <a:lnTo>
                    <a:pt x="70" y="0"/>
                  </a:lnTo>
                  <a:lnTo>
                    <a:pt x="74" y="0"/>
                  </a:lnTo>
                  <a:lnTo>
                    <a:pt x="79" y="2"/>
                  </a:lnTo>
                  <a:lnTo>
                    <a:pt x="84" y="5"/>
                  </a:lnTo>
                  <a:lnTo>
                    <a:pt x="133" y="49"/>
                  </a:lnTo>
                  <a:lnTo>
                    <a:pt x="130" y="47"/>
                  </a:lnTo>
                  <a:lnTo>
                    <a:pt x="128" y="47"/>
                  </a:lnTo>
                  <a:lnTo>
                    <a:pt x="133" y="54"/>
                  </a:lnTo>
                  <a:lnTo>
                    <a:pt x="133" y="61"/>
                  </a:lnTo>
                  <a:lnTo>
                    <a:pt x="133" y="63"/>
                  </a:lnTo>
                  <a:lnTo>
                    <a:pt x="128" y="65"/>
                  </a:lnTo>
                  <a:lnTo>
                    <a:pt x="77" y="103"/>
                  </a:lnTo>
                  <a:lnTo>
                    <a:pt x="74" y="107"/>
                  </a:lnTo>
                  <a:lnTo>
                    <a:pt x="67" y="110"/>
                  </a:lnTo>
                  <a:lnTo>
                    <a:pt x="63" y="110"/>
                  </a:lnTo>
                  <a:lnTo>
                    <a:pt x="56" y="110"/>
                  </a:lnTo>
                  <a:lnTo>
                    <a:pt x="46" y="107"/>
                  </a:lnTo>
                  <a:lnTo>
                    <a:pt x="9" y="77"/>
                  </a:lnTo>
                  <a:lnTo>
                    <a:pt x="7" y="72"/>
                  </a:lnTo>
                  <a:lnTo>
                    <a:pt x="4" y="70"/>
                  </a:lnTo>
                  <a:lnTo>
                    <a:pt x="0" y="63"/>
                  </a:lnTo>
                  <a:lnTo>
                    <a:pt x="2" y="58"/>
                  </a:lnTo>
                  <a:lnTo>
                    <a:pt x="7" y="51"/>
                  </a:lnTo>
                  <a:lnTo>
                    <a:pt x="9" y="47"/>
                  </a:lnTo>
                  <a:lnTo>
                    <a:pt x="58" y="9"/>
                  </a:lnTo>
                  <a:lnTo>
                    <a:pt x="65" y="2"/>
                  </a:lnTo>
                  <a:lnTo>
                    <a:pt x="63" y="5"/>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Oval 32"/>
            <p:cNvSpPr>
              <a:spLocks noChangeArrowheads="1"/>
            </p:cNvSpPr>
            <p:nvPr/>
          </p:nvSpPr>
          <p:spPr bwMode="auto">
            <a:xfrm>
              <a:off x="9325" y="7996"/>
              <a:ext cx="7" cy="3"/>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Oval 33"/>
            <p:cNvSpPr>
              <a:spLocks noChangeArrowheads="1"/>
            </p:cNvSpPr>
            <p:nvPr/>
          </p:nvSpPr>
          <p:spPr bwMode="auto">
            <a:xfrm>
              <a:off x="9334" y="8006"/>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Oval 34"/>
            <p:cNvSpPr>
              <a:spLocks noChangeArrowheads="1"/>
            </p:cNvSpPr>
            <p:nvPr/>
          </p:nvSpPr>
          <p:spPr bwMode="auto">
            <a:xfrm>
              <a:off x="9344" y="8015"/>
              <a:ext cx="9"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Oval 35"/>
            <p:cNvSpPr>
              <a:spLocks noChangeArrowheads="1"/>
            </p:cNvSpPr>
            <p:nvPr/>
          </p:nvSpPr>
          <p:spPr bwMode="auto">
            <a:xfrm>
              <a:off x="9355" y="8024"/>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Oval 36"/>
            <p:cNvSpPr>
              <a:spLocks noChangeArrowheads="1"/>
            </p:cNvSpPr>
            <p:nvPr/>
          </p:nvSpPr>
          <p:spPr bwMode="auto">
            <a:xfrm>
              <a:off x="9313" y="7987"/>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Oval 37"/>
            <p:cNvSpPr>
              <a:spLocks noChangeArrowheads="1"/>
            </p:cNvSpPr>
            <p:nvPr/>
          </p:nvSpPr>
          <p:spPr bwMode="auto">
            <a:xfrm>
              <a:off x="9295" y="7987"/>
              <a:ext cx="2"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Oval 38"/>
            <p:cNvSpPr>
              <a:spLocks noChangeArrowheads="1"/>
            </p:cNvSpPr>
            <p:nvPr/>
          </p:nvSpPr>
          <p:spPr bwMode="auto">
            <a:xfrm>
              <a:off x="9278" y="7994"/>
              <a:ext cx="10"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Oval 39"/>
            <p:cNvSpPr>
              <a:spLocks noChangeArrowheads="1"/>
            </p:cNvSpPr>
            <p:nvPr/>
          </p:nvSpPr>
          <p:spPr bwMode="auto">
            <a:xfrm>
              <a:off x="9271" y="8001"/>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Oval 40"/>
            <p:cNvSpPr>
              <a:spLocks noChangeArrowheads="1"/>
            </p:cNvSpPr>
            <p:nvPr/>
          </p:nvSpPr>
          <p:spPr bwMode="auto">
            <a:xfrm>
              <a:off x="9262" y="8008"/>
              <a:ext cx="7"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Oval 41"/>
            <p:cNvSpPr>
              <a:spLocks noChangeArrowheads="1"/>
            </p:cNvSpPr>
            <p:nvPr/>
          </p:nvSpPr>
          <p:spPr bwMode="auto">
            <a:xfrm>
              <a:off x="9255" y="8015"/>
              <a:ext cx="7"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Oval 42"/>
            <p:cNvSpPr>
              <a:spLocks noChangeArrowheads="1"/>
            </p:cNvSpPr>
            <p:nvPr/>
          </p:nvSpPr>
          <p:spPr bwMode="auto">
            <a:xfrm>
              <a:off x="9246" y="8024"/>
              <a:ext cx="5"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Oval 43"/>
            <p:cNvSpPr>
              <a:spLocks noChangeArrowheads="1"/>
            </p:cNvSpPr>
            <p:nvPr/>
          </p:nvSpPr>
          <p:spPr bwMode="auto">
            <a:xfrm>
              <a:off x="9232" y="8038"/>
              <a:ext cx="9"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Oval 44"/>
            <p:cNvSpPr>
              <a:spLocks noChangeArrowheads="1"/>
            </p:cNvSpPr>
            <p:nvPr/>
          </p:nvSpPr>
          <p:spPr bwMode="auto">
            <a:xfrm>
              <a:off x="9239" y="8057"/>
              <a:ext cx="7" cy="7"/>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Oval 45"/>
            <p:cNvSpPr>
              <a:spLocks noChangeArrowheads="1"/>
            </p:cNvSpPr>
            <p:nvPr/>
          </p:nvSpPr>
          <p:spPr bwMode="auto">
            <a:xfrm>
              <a:off x="9246" y="8066"/>
              <a:ext cx="9" cy="3"/>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Oval 46"/>
            <p:cNvSpPr>
              <a:spLocks noChangeArrowheads="1"/>
            </p:cNvSpPr>
            <p:nvPr/>
          </p:nvSpPr>
          <p:spPr bwMode="auto">
            <a:xfrm>
              <a:off x="9255" y="8071"/>
              <a:ext cx="7" cy="7"/>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Oval 47"/>
            <p:cNvSpPr>
              <a:spLocks noChangeArrowheads="1"/>
            </p:cNvSpPr>
            <p:nvPr/>
          </p:nvSpPr>
          <p:spPr bwMode="auto">
            <a:xfrm>
              <a:off x="9264" y="8080"/>
              <a:ext cx="5"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Oval 48"/>
            <p:cNvSpPr>
              <a:spLocks noChangeArrowheads="1"/>
            </p:cNvSpPr>
            <p:nvPr/>
          </p:nvSpPr>
          <p:spPr bwMode="auto">
            <a:xfrm>
              <a:off x="9274" y="8087"/>
              <a:ext cx="5"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Oval 49"/>
            <p:cNvSpPr>
              <a:spLocks noChangeArrowheads="1"/>
            </p:cNvSpPr>
            <p:nvPr/>
          </p:nvSpPr>
          <p:spPr bwMode="auto">
            <a:xfrm>
              <a:off x="9285" y="8092"/>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Oval 50"/>
            <p:cNvSpPr>
              <a:spLocks noChangeArrowheads="1"/>
            </p:cNvSpPr>
            <p:nvPr/>
          </p:nvSpPr>
          <p:spPr bwMode="auto">
            <a:xfrm>
              <a:off x="9299" y="8090"/>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Oval 51"/>
            <p:cNvSpPr>
              <a:spLocks noChangeArrowheads="1"/>
            </p:cNvSpPr>
            <p:nvPr/>
          </p:nvSpPr>
          <p:spPr bwMode="auto">
            <a:xfrm>
              <a:off x="9311" y="8080"/>
              <a:ext cx="10"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Oval 52"/>
            <p:cNvSpPr>
              <a:spLocks noChangeArrowheads="1"/>
            </p:cNvSpPr>
            <p:nvPr/>
          </p:nvSpPr>
          <p:spPr bwMode="auto">
            <a:xfrm>
              <a:off x="9325" y="8071"/>
              <a:ext cx="7"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Oval 53"/>
            <p:cNvSpPr>
              <a:spLocks noChangeArrowheads="1"/>
            </p:cNvSpPr>
            <p:nvPr/>
          </p:nvSpPr>
          <p:spPr bwMode="auto">
            <a:xfrm>
              <a:off x="9334" y="8062"/>
              <a:ext cx="8"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Oval 54"/>
            <p:cNvSpPr>
              <a:spLocks noChangeArrowheads="1"/>
            </p:cNvSpPr>
            <p:nvPr/>
          </p:nvSpPr>
          <p:spPr bwMode="auto">
            <a:xfrm>
              <a:off x="9346" y="8052"/>
              <a:ext cx="10"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Oval 55"/>
            <p:cNvSpPr>
              <a:spLocks noChangeArrowheads="1"/>
            </p:cNvSpPr>
            <p:nvPr/>
          </p:nvSpPr>
          <p:spPr bwMode="auto">
            <a:xfrm>
              <a:off x="9358" y="8043"/>
              <a:ext cx="7" cy="5"/>
            </a:xfrm>
            <a:prstGeom prst="ellipse">
              <a:avLst/>
            </a:prstGeom>
            <a:noFill/>
            <a:ln w="127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 name="Group 56"/>
            <p:cNvGrpSpPr>
              <a:grpSpLocks/>
            </p:cNvGrpSpPr>
            <p:nvPr/>
          </p:nvGrpSpPr>
          <p:grpSpPr bwMode="auto">
            <a:xfrm>
              <a:off x="9254" y="8033"/>
              <a:ext cx="28" cy="27"/>
              <a:chOff x="9254" y="8033"/>
              <a:chExt cx="28" cy="27"/>
            </a:xfrm>
          </p:grpSpPr>
          <p:sp>
            <p:nvSpPr>
              <p:cNvPr id="85" name="Oval 57"/>
              <p:cNvSpPr>
                <a:spLocks noChangeArrowheads="1"/>
              </p:cNvSpPr>
              <p:nvPr/>
            </p:nvSpPr>
            <p:spPr bwMode="auto">
              <a:xfrm>
                <a:off x="9260" y="8043"/>
                <a:ext cx="14" cy="17"/>
              </a:xfrm>
              <a:prstGeom prst="ellipse">
                <a:avLst/>
              </a:pr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Line 58"/>
              <p:cNvSpPr>
                <a:spLocks noChangeShapeType="1"/>
              </p:cNvSpPr>
              <p:nvPr/>
            </p:nvSpPr>
            <p:spPr bwMode="auto">
              <a:xfrm>
                <a:off x="9266" y="8033"/>
                <a:ext cx="1" cy="11"/>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59"/>
              <p:cNvSpPr>
                <a:spLocks noChangeShapeType="1"/>
              </p:cNvSpPr>
              <p:nvPr/>
            </p:nvSpPr>
            <p:spPr bwMode="auto">
              <a:xfrm>
                <a:off x="9261" y="8049"/>
                <a:ext cx="12" cy="5"/>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60"/>
              <p:cNvSpPr>
                <a:spLocks noChangeShapeType="1"/>
              </p:cNvSpPr>
              <p:nvPr/>
            </p:nvSpPr>
            <p:spPr bwMode="auto">
              <a:xfrm flipH="1">
                <a:off x="9254" y="8047"/>
                <a:ext cx="28" cy="7"/>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 name="Group 61"/>
            <p:cNvGrpSpPr>
              <a:grpSpLocks/>
            </p:cNvGrpSpPr>
            <p:nvPr/>
          </p:nvGrpSpPr>
          <p:grpSpPr bwMode="auto">
            <a:xfrm>
              <a:off x="9284" y="8051"/>
              <a:ext cx="28" cy="27"/>
              <a:chOff x="9284" y="8051"/>
              <a:chExt cx="28" cy="27"/>
            </a:xfrm>
          </p:grpSpPr>
          <p:sp>
            <p:nvSpPr>
              <p:cNvPr id="81" name="Oval 62"/>
              <p:cNvSpPr>
                <a:spLocks noChangeArrowheads="1"/>
              </p:cNvSpPr>
              <p:nvPr/>
            </p:nvSpPr>
            <p:spPr bwMode="auto">
              <a:xfrm>
                <a:off x="9290" y="8062"/>
                <a:ext cx="17" cy="16"/>
              </a:xfrm>
              <a:prstGeom prst="ellipse">
                <a:avLst/>
              </a:pr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Line 63"/>
              <p:cNvSpPr>
                <a:spLocks noChangeShapeType="1"/>
              </p:cNvSpPr>
              <p:nvPr/>
            </p:nvSpPr>
            <p:spPr bwMode="auto">
              <a:xfrm>
                <a:off x="9298" y="8051"/>
                <a:ext cx="1" cy="14"/>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64"/>
              <p:cNvSpPr>
                <a:spLocks noChangeShapeType="1"/>
              </p:cNvSpPr>
              <p:nvPr/>
            </p:nvSpPr>
            <p:spPr bwMode="auto">
              <a:xfrm>
                <a:off x="9291" y="8068"/>
                <a:ext cx="10" cy="2"/>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65"/>
              <p:cNvSpPr>
                <a:spLocks noChangeShapeType="1"/>
              </p:cNvSpPr>
              <p:nvPr/>
            </p:nvSpPr>
            <p:spPr bwMode="auto">
              <a:xfrm flipH="1">
                <a:off x="9284" y="8065"/>
                <a:ext cx="28" cy="5"/>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 name="Group 66"/>
            <p:cNvGrpSpPr>
              <a:grpSpLocks/>
            </p:cNvGrpSpPr>
            <p:nvPr/>
          </p:nvGrpSpPr>
          <p:grpSpPr bwMode="auto">
            <a:xfrm>
              <a:off x="9308" y="8030"/>
              <a:ext cx="30" cy="25"/>
              <a:chOff x="9308" y="8030"/>
              <a:chExt cx="30" cy="25"/>
            </a:xfrm>
          </p:grpSpPr>
          <p:sp>
            <p:nvSpPr>
              <p:cNvPr id="77" name="Oval 67"/>
              <p:cNvSpPr>
                <a:spLocks noChangeArrowheads="1"/>
              </p:cNvSpPr>
              <p:nvPr/>
            </p:nvSpPr>
            <p:spPr bwMode="auto">
              <a:xfrm>
                <a:off x="9316" y="8041"/>
                <a:ext cx="14" cy="14"/>
              </a:xfrm>
              <a:prstGeom prst="ellipse">
                <a:avLst/>
              </a:pr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Line 68"/>
              <p:cNvSpPr>
                <a:spLocks noChangeShapeType="1"/>
              </p:cNvSpPr>
              <p:nvPr/>
            </p:nvSpPr>
            <p:spPr bwMode="auto">
              <a:xfrm>
                <a:off x="9324" y="8030"/>
                <a:ext cx="1" cy="12"/>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69"/>
              <p:cNvSpPr>
                <a:spLocks noChangeShapeType="1"/>
              </p:cNvSpPr>
              <p:nvPr/>
            </p:nvSpPr>
            <p:spPr bwMode="auto">
              <a:xfrm>
                <a:off x="9317" y="8044"/>
                <a:ext cx="12" cy="5"/>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70"/>
              <p:cNvSpPr>
                <a:spLocks noChangeShapeType="1"/>
              </p:cNvSpPr>
              <p:nvPr/>
            </p:nvSpPr>
            <p:spPr bwMode="auto">
              <a:xfrm flipH="1">
                <a:off x="9308" y="8044"/>
                <a:ext cx="30" cy="5"/>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 name="Group 71"/>
            <p:cNvGrpSpPr>
              <a:grpSpLocks/>
            </p:cNvGrpSpPr>
            <p:nvPr/>
          </p:nvGrpSpPr>
          <p:grpSpPr bwMode="auto">
            <a:xfrm>
              <a:off x="9282" y="8007"/>
              <a:ext cx="30" cy="27"/>
              <a:chOff x="9282" y="8007"/>
              <a:chExt cx="30" cy="27"/>
            </a:xfrm>
          </p:grpSpPr>
          <p:sp>
            <p:nvSpPr>
              <p:cNvPr id="73" name="Oval 72"/>
              <p:cNvSpPr>
                <a:spLocks noChangeArrowheads="1"/>
              </p:cNvSpPr>
              <p:nvPr/>
            </p:nvSpPr>
            <p:spPr bwMode="auto">
              <a:xfrm>
                <a:off x="9288" y="8017"/>
                <a:ext cx="19" cy="17"/>
              </a:xfrm>
              <a:prstGeom prst="ellipse">
                <a:avLst/>
              </a:pr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Line 73"/>
              <p:cNvSpPr>
                <a:spLocks noChangeShapeType="1"/>
              </p:cNvSpPr>
              <p:nvPr/>
            </p:nvSpPr>
            <p:spPr bwMode="auto">
              <a:xfrm>
                <a:off x="9296" y="8007"/>
                <a:ext cx="1" cy="14"/>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4"/>
              <p:cNvSpPr>
                <a:spLocks noChangeShapeType="1"/>
              </p:cNvSpPr>
              <p:nvPr/>
            </p:nvSpPr>
            <p:spPr bwMode="auto">
              <a:xfrm>
                <a:off x="9289" y="8023"/>
                <a:ext cx="12" cy="5"/>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75"/>
              <p:cNvSpPr>
                <a:spLocks noChangeShapeType="1"/>
              </p:cNvSpPr>
              <p:nvPr/>
            </p:nvSpPr>
            <p:spPr bwMode="auto">
              <a:xfrm flipH="1">
                <a:off x="9282" y="8021"/>
                <a:ext cx="30" cy="7"/>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 name="Line 76"/>
            <p:cNvSpPr>
              <a:spLocks noChangeShapeType="1"/>
            </p:cNvSpPr>
            <p:nvPr/>
          </p:nvSpPr>
          <p:spPr bwMode="auto">
            <a:xfrm flipV="1">
              <a:off x="9298" y="7848"/>
              <a:ext cx="1" cy="54"/>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 name="Group 77"/>
            <p:cNvGrpSpPr>
              <a:grpSpLocks/>
            </p:cNvGrpSpPr>
            <p:nvPr/>
          </p:nvGrpSpPr>
          <p:grpSpPr bwMode="auto">
            <a:xfrm>
              <a:off x="9347" y="7918"/>
              <a:ext cx="10" cy="5"/>
              <a:chOff x="9347" y="7918"/>
              <a:chExt cx="10" cy="5"/>
            </a:xfrm>
          </p:grpSpPr>
          <p:sp>
            <p:nvSpPr>
              <p:cNvPr id="71" name="Freeform 78"/>
              <p:cNvSpPr>
                <a:spLocks/>
              </p:cNvSpPr>
              <p:nvPr/>
            </p:nvSpPr>
            <p:spPr bwMode="auto">
              <a:xfrm>
                <a:off x="9347" y="7918"/>
                <a:ext cx="7" cy="5"/>
              </a:xfrm>
              <a:custGeom>
                <a:avLst/>
                <a:gdLst>
                  <a:gd name="T0" fmla="*/ 0 w 7"/>
                  <a:gd name="T1" fmla="*/ 5 h 5"/>
                  <a:gd name="T2" fmla="*/ 3 w 7"/>
                  <a:gd name="T3" fmla="*/ 2 h 5"/>
                  <a:gd name="T4" fmla="*/ 7 w 7"/>
                  <a:gd name="T5" fmla="*/ 0 h 5"/>
                </a:gdLst>
                <a:ahLst/>
                <a:cxnLst>
                  <a:cxn ang="0">
                    <a:pos x="T0" y="T1"/>
                  </a:cxn>
                  <a:cxn ang="0">
                    <a:pos x="T2" y="T3"/>
                  </a:cxn>
                  <a:cxn ang="0">
                    <a:pos x="T4" y="T5"/>
                  </a:cxn>
                </a:cxnLst>
                <a:rect l="0" t="0" r="r" b="b"/>
                <a:pathLst>
                  <a:path w="7" h="5">
                    <a:moveTo>
                      <a:pt x="0" y="5"/>
                    </a:moveTo>
                    <a:lnTo>
                      <a:pt x="3" y="2"/>
                    </a:lnTo>
                    <a:lnTo>
                      <a:pt x="7" y="0"/>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79"/>
              <p:cNvSpPr>
                <a:spLocks/>
              </p:cNvSpPr>
              <p:nvPr/>
            </p:nvSpPr>
            <p:spPr bwMode="auto">
              <a:xfrm>
                <a:off x="9347" y="7918"/>
                <a:ext cx="10" cy="5"/>
              </a:xfrm>
              <a:custGeom>
                <a:avLst/>
                <a:gdLst>
                  <a:gd name="T0" fmla="*/ 0 w 10"/>
                  <a:gd name="T1" fmla="*/ 5 h 5"/>
                  <a:gd name="T2" fmla="*/ 5 w 10"/>
                  <a:gd name="T3" fmla="*/ 2 h 5"/>
                  <a:gd name="T4" fmla="*/ 10 w 10"/>
                  <a:gd name="T5" fmla="*/ 0 h 5"/>
                </a:gdLst>
                <a:ahLst/>
                <a:cxnLst>
                  <a:cxn ang="0">
                    <a:pos x="T0" y="T1"/>
                  </a:cxn>
                  <a:cxn ang="0">
                    <a:pos x="T2" y="T3"/>
                  </a:cxn>
                  <a:cxn ang="0">
                    <a:pos x="T4" y="T5"/>
                  </a:cxn>
                </a:cxnLst>
                <a:rect l="0" t="0" r="r" b="b"/>
                <a:pathLst>
                  <a:path w="10" h="5">
                    <a:moveTo>
                      <a:pt x="0" y="5"/>
                    </a:moveTo>
                    <a:lnTo>
                      <a:pt x="5" y="2"/>
                    </a:lnTo>
                    <a:lnTo>
                      <a:pt x="10" y="0"/>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4" name="Group 80"/>
            <p:cNvGrpSpPr>
              <a:grpSpLocks/>
            </p:cNvGrpSpPr>
            <p:nvPr/>
          </p:nvGrpSpPr>
          <p:grpSpPr bwMode="auto">
            <a:xfrm>
              <a:off x="9357" y="7904"/>
              <a:ext cx="7" cy="5"/>
              <a:chOff x="9357" y="7904"/>
              <a:chExt cx="7" cy="5"/>
            </a:xfrm>
          </p:grpSpPr>
          <p:sp>
            <p:nvSpPr>
              <p:cNvPr id="69" name="Freeform 81"/>
              <p:cNvSpPr>
                <a:spLocks/>
              </p:cNvSpPr>
              <p:nvPr/>
            </p:nvSpPr>
            <p:spPr bwMode="auto">
              <a:xfrm>
                <a:off x="9359" y="7904"/>
                <a:ext cx="5" cy="5"/>
              </a:xfrm>
              <a:custGeom>
                <a:avLst/>
                <a:gdLst>
                  <a:gd name="T0" fmla="*/ 5 w 5"/>
                  <a:gd name="T1" fmla="*/ 0 h 5"/>
                  <a:gd name="T2" fmla="*/ 2 w 5"/>
                  <a:gd name="T3" fmla="*/ 5 h 5"/>
                  <a:gd name="T4" fmla="*/ 0 w 5"/>
                  <a:gd name="T5" fmla="*/ 5 h 5"/>
                </a:gdLst>
                <a:ahLst/>
                <a:cxnLst>
                  <a:cxn ang="0">
                    <a:pos x="T0" y="T1"/>
                  </a:cxn>
                  <a:cxn ang="0">
                    <a:pos x="T2" y="T3"/>
                  </a:cxn>
                  <a:cxn ang="0">
                    <a:pos x="T4" y="T5"/>
                  </a:cxn>
                </a:cxnLst>
                <a:rect l="0" t="0" r="r" b="b"/>
                <a:pathLst>
                  <a:path w="5" h="5">
                    <a:moveTo>
                      <a:pt x="5" y="0"/>
                    </a:moveTo>
                    <a:lnTo>
                      <a:pt x="2" y="5"/>
                    </a:lnTo>
                    <a:lnTo>
                      <a:pt x="0" y="5"/>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82"/>
              <p:cNvSpPr>
                <a:spLocks/>
              </p:cNvSpPr>
              <p:nvPr/>
            </p:nvSpPr>
            <p:spPr bwMode="auto">
              <a:xfrm>
                <a:off x="9357" y="7904"/>
                <a:ext cx="4" cy="5"/>
              </a:xfrm>
              <a:custGeom>
                <a:avLst/>
                <a:gdLst>
                  <a:gd name="T0" fmla="*/ 4 w 4"/>
                  <a:gd name="T1" fmla="*/ 0 h 5"/>
                  <a:gd name="T2" fmla="*/ 2 w 4"/>
                  <a:gd name="T3" fmla="*/ 2 h 5"/>
                  <a:gd name="T4" fmla="*/ 0 w 4"/>
                  <a:gd name="T5" fmla="*/ 5 h 5"/>
                </a:gdLst>
                <a:ahLst/>
                <a:cxnLst>
                  <a:cxn ang="0">
                    <a:pos x="T0" y="T1"/>
                  </a:cxn>
                  <a:cxn ang="0">
                    <a:pos x="T2" y="T3"/>
                  </a:cxn>
                  <a:cxn ang="0">
                    <a:pos x="T4" y="T5"/>
                  </a:cxn>
                </a:cxnLst>
                <a:rect l="0" t="0" r="r" b="b"/>
                <a:pathLst>
                  <a:path w="4" h="5">
                    <a:moveTo>
                      <a:pt x="4" y="0"/>
                    </a:moveTo>
                    <a:lnTo>
                      <a:pt x="2" y="2"/>
                    </a:lnTo>
                    <a:lnTo>
                      <a:pt x="0" y="5"/>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5" name="Group 83"/>
            <p:cNvGrpSpPr>
              <a:grpSpLocks/>
            </p:cNvGrpSpPr>
            <p:nvPr/>
          </p:nvGrpSpPr>
          <p:grpSpPr bwMode="auto">
            <a:xfrm>
              <a:off x="9357" y="7897"/>
              <a:ext cx="7" cy="7"/>
              <a:chOff x="9357" y="7897"/>
              <a:chExt cx="7" cy="7"/>
            </a:xfrm>
          </p:grpSpPr>
          <p:sp>
            <p:nvSpPr>
              <p:cNvPr id="67" name="Freeform 84"/>
              <p:cNvSpPr>
                <a:spLocks/>
              </p:cNvSpPr>
              <p:nvPr/>
            </p:nvSpPr>
            <p:spPr bwMode="auto">
              <a:xfrm>
                <a:off x="9359" y="7897"/>
                <a:ext cx="5" cy="5"/>
              </a:xfrm>
              <a:custGeom>
                <a:avLst/>
                <a:gdLst>
                  <a:gd name="T0" fmla="*/ 0 w 5"/>
                  <a:gd name="T1" fmla="*/ 0 h 5"/>
                  <a:gd name="T2" fmla="*/ 2 w 5"/>
                  <a:gd name="T3" fmla="*/ 2 h 5"/>
                  <a:gd name="T4" fmla="*/ 5 w 5"/>
                  <a:gd name="T5" fmla="*/ 5 h 5"/>
                </a:gdLst>
                <a:ahLst/>
                <a:cxnLst>
                  <a:cxn ang="0">
                    <a:pos x="T0" y="T1"/>
                  </a:cxn>
                  <a:cxn ang="0">
                    <a:pos x="T2" y="T3"/>
                  </a:cxn>
                  <a:cxn ang="0">
                    <a:pos x="T4" y="T5"/>
                  </a:cxn>
                </a:cxnLst>
                <a:rect l="0" t="0" r="r" b="b"/>
                <a:pathLst>
                  <a:path w="5" h="5">
                    <a:moveTo>
                      <a:pt x="0" y="0"/>
                    </a:moveTo>
                    <a:lnTo>
                      <a:pt x="2" y="2"/>
                    </a:lnTo>
                    <a:lnTo>
                      <a:pt x="5" y="5"/>
                    </a:lnTo>
                  </a:path>
                </a:pathLst>
              </a:custGeom>
              <a:noFill/>
              <a:ln w="127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85"/>
              <p:cNvSpPr>
                <a:spLocks/>
              </p:cNvSpPr>
              <p:nvPr/>
            </p:nvSpPr>
            <p:spPr bwMode="auto">
              <a:xfrm>
                <a:off x="9357" y="7902"/>
                <a:ext cx="4" cy="2"/>
              </a:xfrm>
              <a:custGeom>
                <a:avLst/>
                <a:gdLst>
                  <a:gd name="T0" fmla="*/ 0 w 4"/>
                  <a:gd name="T1" fmla="*/ 0 h 2"/>
                  <a:gd name="T2" fmla="*/ 2 w 4"/>
                  <a:gd name="T3" fmla="*/ 0 h 2"/>
                  <a:gd name="T4" fmla="*/ 4 w 4"/>
                  <a:gd name="T5" fmla="*/ 2 h 2"/>
                </a:gdLst>
                <a:ahLst/>
                <a:cxnLst>
                  <a:cxn ang="0">
                    <a:pos x="T0" y="T1"/>
                  </a:cxn>
                  <a:cxn ang="0">
                    <a:pos x="T2" y="T3"/>
                  </a:cxn>
                  <a:cxn ang="0">
                    <a:pos x="T4" y="T5"/>
                  </a:cxn>
                </a:cxnLst>
                <a:rect l="0" t="0" r="r" b="b"/>
                <a:pathLst>
                  <a:path w="4" h="2">
                    <a:moveTo>
                      <a:pt x="0" y="0"/>
                    </a:moveTo>
                    <a:lnTo>
                      <a:pt x="2" y="0"/>
                    </a:lnTo>
                    <a:lnTo>
                      <a:pt x="4" y="2"/>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 name="Line 86"/>
            <p:cNvSpPr>
              <a:spLocks noChangeShapeType="1"/>
            </p:cNvSpPr>
            <p:nvPr/>
          </p:nvSpPr>
          <p:spPr bwMode="auto">
            <a:xfrm flipV="1">
              <a:off x="9354" y="7881"/>
              <a:ext cx="1" cy="53"/>
            </a:xfrm>
            <a:prstGeom prst="line">
              <a:avLst/>
            </a:prstGeom>
            <a:noFill/>
            <a:ln w="127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1" name="Group 89"/>
          <p:cNvGrpSpPr>
            <a:grpSpLocks/>
          </p:cNvGrpSpPr>
          <p:nvPr/>
        </p:nvGrpSpPr>
        <p:grpSpPr bwMode="auto">
          <a:xfrm rot="1418635">
            <a:off x="1225263" y="5162582"/>
            <a:ext cx="800100" cy="450850"/>
            <a:chOff x="2903" y="2177"/>
            <a:chExt cx="1386" cy="330"/>
          </a:xfrm>
        </p:grpSpPr>
        <p:sp>
          <p:nvSpPr>
            <p:cNvPr id="102" name="Freeform 90"/>
            <p:cNvSpPr>
              <a:spLocks/>
            </p:cNvSpPr>
            <p:nvPr/>
          </p:nvSpPr>
          <p:spPr bwMode="auto">
            <a:xfrm>
              <a:off x="3083" y="2433"/>
              <a:ext cx="177" cy="69"/>
            </a:xfrm>
            <a:custGeom>
              <a:avLst/>
              <a:gdLst>
                <a:gd name="T0" fmla="*/ 0 w 177"/>
                <a:gd name="T1" fmla="*/ 44 h 69"/>
                <a:gd name="T2" fmla="*/ 7 w 177"/>
                <a:gd name="T3" fmla="*/ 59 h 69"/>
                <a:gd name="T4" fmla="*/ 22 w 177"/>
                <a:gd name="T5" fmla="*/ 68 h 69"/>
                <a:gd name="T6" fmla="*/ 45 w 177"/>
                <a:gd name="T7" fmla="*/ 69 h 69"/>
                <a:gd name="T8" fmla="*/ 73 w 177"/>
                <a:gd name="T9" fmla="*/ 62 h 69"/>
                <a:gd name="T10" fmla="*/ 114 w 177"/>
                <a:gd name="T11" fmla="*/ 50 h 69"/>
                <a:gd name="T12" fmla="*/ 159 w 177"/>
                <a:gd name="T13" fmla="*/ 39 h 69"/>
                <a:gd name="T14" fmla="*/ 172 w 177"/>
                <a:gd name="T15" fmla="*/ 36 h 69"/>
                <a:gd name="T16" fmla="*/ 177 w 177"/>
                <a:gd name="T17" fmla="*/ 0 h 69"/>
                <a:gd name="T18" fmla="*/ 63 w 177"/>
                <a:gd name="T19" fmla="*/ 9 h 69"/>
                <a:gd name="T20" fmla="*/ 0 w 177"/>
                <a:gd name="T21"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9">
                  <a:moveTo>
                    <a:pt x="0" y="44"/>
                  </a:moveTo>
                  <a:lnTo>
                    <a:pt x="7" y="59"/>
                  </a:lnTo>
                  <a:lnTo>
                    <a:pt x="22" y="68"/>
                  </a:lnTo>
                  <a:lnTo>
                    <a:pt x="45" y="69"/>
                  </a:lnTo>
                  <a:lnTo>
                    <a:pt x="73" y="62"/>
                  </a:lnTo>
                  <a:lnTo>
                    <a:pt x="114" y="50"/>
                  </a:lnTo>
                  <a:lnTo>
                    <a:pt x="159" y="39"/>
                  </a:lnTo>
                  <a:lnTo>
                    <a:pt x="172" y="36"/>
                  </a:lnTo>
                  <a:lnTo>
                    <a:pt x="177" y="0"/>
                  </a:lnTo>
                  <a:lnTo>
                    <a:pt x="63" y="9"/>
                  </a:lnTo>
                  <a:lnTo>
                    <a:pt x="0" y="44"/>
                  </a:lnTo>
                  <a:close/>
                </a:path>
              </a:pathLst>
            </a:custGeom>
            <a:solidFill>
              <a:srgbClr val="FFFFFF"/>
            </a:solid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 name="Freeform 91"/>
            <p:cNvSpPr>
              <a:spLocks/>
            </p:cNvSpPr>
            <p:nvPr/>
          </p:nvSpPr>
          <p:spPr bwMode="auto">
            <a:xfrm>
              <a:off x="3479" y="2177"/>
              <a:ext cx="126" cy="111"/>
            </a:xfrm>
            <a:custGeom>
              <a:avLst/>
              <a:gdLst>
                <a:gd name="T0" fmla="*/ 64 w 126"/>
                <a:gd name="T1" fmla="*/ 111 h 111"/>
                <a:gd name="T2" fmla="*/ 0 w 126"/>
                <a:gd name="T3" fmla="*/ 18 h 111"/>
                <a:gd name="T4" fmla="*/ 3 w 126"/>
                <a:gd name="T5" fmla="*/ 7 h 111"/>
                <a:gd name="T6" fmla="*/ 16 w 126"/>
                <a:gd name="T7" fmla="*/ 1 h 111"/>
                <a:gd name="T8" fmla="*/ 27 w 126"/>
                <a:gd name="T9" fmla="*/ 0 h 111"/>
                <a:gd name="T10" fmla="*/ 126 w 126"/>
                <a:gd name="T11" fmla="*/ 96 h 111"/>
                <a:gd name="T12" fmla="*/ 64 w 126"/>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6" h="111">
                  <a:moveTo>
                    <a:pt x="64" y="111"/>
                  </a:moveTo>
                  <a:lnTo>
                    <a:pt x="0" y="18"/>
                  </a:lnTo>
                  <a:lnTo>
                    <a:pt x="3" y="7"/>
                  </a:lnTo>
                  <a:lnTo>
                    <a:pt x="16" y="1"/>
                  </a:lnTo>
                  <a:lnTo>
                    <a:pt x="27" y="0"/>
                  </a:lnTo>
                  <a:lnTo>
                    <a:pt x="126" y="96"/>
                  </a:lnTo>
                  <a:lnTo>
                    <a:pt x="64" y="111"/>
                  </a:lnTo>
                  <a:close/>
                </a:path>
              </a:pathLst>
            </a:custGeom>
            <a:solidFill>
              <a:srgbClr val="FFFFFF"/>
            </a:solidFill>
            <a:ln w="6350" cap="flat"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4" name="Freeform 92"/>
            <p:cNvSpPr>
              <a:spLocks/>
            </p:cNvSpPr>
            <p:nvPr/>
          </p:nvSpPr>
          <p:spPr bwMode="auto">
            <a:xfrm>
              <a:off x="2903" y="2285"/>
              <a:ext cx="433" cy="108"/>
            </a:xfrm>
            <a:custGeom>
              <a:avLst/>
              <a:gdLst>
                <a:gd name="T0" fmla="*/ 433 w 433"/>
                <a:gd name="T1" fmla="*/ 87 h 108"/>
                <a:gd name="T2" fmla="*/ 21 w 433"/>
                <a:gd name="T3" fmla="*/ 0 h 108"/>
                <a:gd name="T4" fmla="*/ 0 w 433"/>
                <a:gd name="T5" fmla="*/ 15 h 108"/>
                <a:gd name="T6" fmla="*/ 342 w 433"/>
                <a:gd name="T7" fmla="*/ 108 h 108"/>
                <a:gd name="T8" fmla="*/ 433 w 433"/>
                <a:gd name="T9" fmla="*/ 87 h 108"/>
              </a:gdLst>
              <a:ahLst/>
              <a:cxnLst>
                <a:cxn ang="0">
                  <a:pos x="T0" y="T1"/>
                </a:cxn>
                <a:cxn ang="0">
                  <a:pos x="T2" y="T3"/>
                </a:cxn>
                <a:cxn ang="0">
                  <a:pos x="T4" y="T5"/>
                </a:cxn>
                <a:cxn ang="0">
                  <a:pos x="T6" y="T7"/>
                </a:cxn>
                <a:cxn ang="0">
                  <a:pos x="T8" y="T9"/>
                </a:cxn>
              </a:cxnLst>
              <a:rect l="0" t="0" r="r" b="b"/>
              <a:pathLst>
                <a:path w="433" h="108">
                  <a:moveTo>
                    <a:pt x="433" y="87"/>
                  </a:moveTo>
                  <a:lnTo>
                    <a:pt x="21" y="0"/>
                  </a:lnTo>
                  <a:lnTo>
                    <a:pt x="0" y="15"/>
                  </a:lnTo>
                  <a:lnTo>
                    <a:pt x="342" y="108"/>
                  </a:lnTo>
                  <a:lnTo>
                    <a:pt x="433" y="87"/>
                  </a:lnTo>
                  <a:close/>
                </a:path>
              </a:pathLst>
            </a:custGeom>
            <a:solidFill>
              <a:srgbClr val="FFFFFF"/>
            </a:solidFill>
            <a:ln w="6350" cap="flat"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 name="Freeform 93"/>
            <p:cNvSpPr>
              <a:spLocks/>
            </p:cNvSpPr>
            <p:nvPr/>
          </p:nvSpPr>
          <p:spPr bwMode="auto">
            <a:xfrm>
              <a:off x="3074" y="2255"/>
              <a:ext cx="612" cy="231"/>
            </a:xfrm>
            <a:custGeom>
              <a:avLst/>
              <a:gdLst>
                <a:gd name="T0" fmla="*/ 0 w 612"/>
                <a:gd name="T1" fmla="*/ 219 h 231"/>
                <a:gd name="T2" fmla="*/ 0 w 612"/>
                <a:gd name="T3" fmla="*/ 202 h 231"/>
                <a:gd name="T4" fmla="*/ 16 w 612"/>
                <a:gd name="T5" fmla="*/ 177 h 231"/>
                <a:gd name="T6" fmla="*/ 51 w 612"/>
                <a:gd name="T7" fmla="*/ 145 h 231"/>
                <a:gd name="T8" fmla="*/ 87 w 612"/>
                <a:gd name="T9" fmla="*/ 127 h 231"/>
                <a:gd name="T10" fmla="*/ 124 w 612"/>
                <a:gd name="T11" fmla="*/ 114 h 231"/>
                <a:gd name="T12" fmla="*/ 172 w 612"/>
                <a:gd name="T13" fmla="*/ 111 h 231"/>
                <a:gd name="T14" fmla="*/ 207 w 612"/>
                <a:gd name="T15" fmla="*/ 111 h 231"/>
                <a:gd name="T16" fmla="*/ 247 w 612"/>
                <a:gd name="T17" fmla="*/ 112 h 231"/>
                <a:gd name="T18" fmla="*/ 276 w 612"/>
                <a:gd name="T19" fmla="*/ 109 h 231"/>
                <a:gd name="T20" fmla="*/ 301 w 612"/>
                <a:gd name="T21" fmla="*/ 99 h 231"/>
                <a:gd name="T22" fmla="*/ 289 w 612"/>
                <a:gd name="T23" fmla="*/ 85 h 231"/>
                <a:gd name="T24" fmla="*/ 292 w 612"/>
                <a:gd name="T25" fmla="*/ 69 h 231"/>
                <a:gd name="T26" fmla="*/ 303 w 612"/>
                <a:gd name="T27" fmla="*/ 55 h 231"/>
                <a:gd name="T28" fmla="*/ 316 w 612"/>
                <a:gd name="T29" fmla="*/ 49 h 231"/>
                <a:gd name="T30" fmla="*/ 477 w 612"/>
                <a:gd name="T31" fmla="*/ 3 h 231"/>
                <a:gd name="T32" fmla="*/ 510 w 612"/>
                <a:gd name="T33" fmla="*/ 0 h 231"/>
                <a:gd name="T34" fmla="*/ 544 w 612"/>
                <a:gd name="T35" fmla="*/ 1 h 231"/>
                <a:gd name="T36" fmla="*/ 561 w 612"/>
                <a:gd name="T37" fmla="*/ 19 h 231"/>
                <a:gd name="T38" fmla="*/ 574 w 612"/>
                <a:gd name="T39" fmla="*/ 33 h 231"/>
                <a:gd name="T40" fmla="*/ 606 w 612"/>
                <a:gd name="T41" fmla="*/ 45 h 231"/>
                <a:gd name="T42" fmla="*/ 612 w 612"/>
                <a:gd name="T43" fmla="*/ 64 h 231"/>
                <a:gd name="T44" fmla="*/ 600 w 612"/>
                <a:gd name="T45" fmla="*/ 75 h 231"/>
                <a:gd name="T46" fmla="*/ 582 w 612"/>
                <a:gd name="T47" fmla="*/ 94 h 231"/>
                <a:gd name="T48" fmla="*/ 486 w 612"/>
                <a:gd name="T49" fmla="*/ 123 h 231"/>
                <a:gd name="T50" fmla="*/ 453 w 612"/>
                <a:gd name="T51" fmla="*/ 132 h 231"/>
                <a:gd name="T52" fmla="*/ 343 w 612"/>
                <a:gd name="T53" fmla="*/ 177 h 231"/>
                <a:gd name="T54" fmla="*/ 276 w 612"/>
                <a:gd name="T55" fmla="*/ 208 h 231"/>
                <a:gd name="T56" fmla="*/ 226 w 612"/>
                <a:gd name="T57" fmla="*/ 220 h 231"/>
                <a:gd name="T58" fmla="*/ 192 w 612"/>
                <a:gd name="T59" fmla="*/ 219 h 231"/>
                <a:gd name="T60" fmla="*/ 145 w 612"/>
                <a:gd name="T61" fmla="*/ 207 h 231"/>
                <a:gd name="T62" fmla="*/ 91 w 612"/>
                <a:gd name="T63" fmla="*/ 220 h 231"/>
                <a:gd name="T64" fmla="*/ 34 w 612"/>
                <a:gd name="T65" fmla="*/ 231 h 231"/>
                <a:gd name="T66" fmla="*/ 7 w 612"/>
                <a:gd name="T67" fmla="*/ 225 h 231"/>
                <a:gd name="T68" fmla="*/ 0 w 612"/>
                <a:gd name="T69" fmla="*/ 21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 h="231">
                  <a:moveTo>
                    <a:pt x="0" y="219"/>
                  </a:moveTo>
                  <a:lnTo>
                    <a:pt x="0" y="202"/>
                  </a:lnTo>
                  <a:lnTo>
                    <a:pt x="16" y="177"/>
                  </a:lnTo>
                  <a:lnTo>
                    <a:pt x="51" y="145"/>
                  </a:lnTo>
                  <a:lnTo>
                    <a:pt x="87" y="127"/>
                  </a:lnTo>
                  <a:lnTo>
                    <a:pt x="124" y="114"/>
                  </a:lnTo>
                  <a:lnTo>
                    <a:pt x="172" y="111"/>
                  </a:lnTo>
                  <a:lnTo>
                    <a:pt x="207" y="111"/>
                  </a:lnTo>
                  <a:lnTo>
                    <a:pt x="247" y="112"/>
                  </a:lnTo>
                  <a:lnTo>
                    <a:pt x="276" y="109"/>
                  </a:lnTo>
                  <a:lnTo>
                    <a:pt x="301" y="99"/>
                  </a:lnTo>
                  <a:lnTo>
                    <a:pt x="289" y="85"/>
                  </a:lnTo>
                  <a:lnTo>
                    <a:pt x="292" y="69"/>
                  </a:lnTo>
                  <a:lnTo>
                    <a:pt x="303" y="55"/>
                  </a:lnTo>
                  <a:lnTo>
                    <a:pt x="316" y="49"/>
                  </a:lnTo>
                  <a:lnTo>
                    <a:pt x="477" y="3"/>
                  </a:lnTo>
                  <a:lnTo>
                    <a:pt x="510" y="0"/>
                  </a:lnTo>
                  <a:lnTo>
                    <a:pt x="544" y="1"/>
                  </a:lnTo>
                  <a:lnTo>
                    <a:pt x="561" y="19"/>
                  </a:lnTo>
                  <a:lnTo>
                    <a:pt x="574" y="33"/>
                  </a:lnTo>
                  <a:lnTo>
                    <a:pt x="606" y="45"/>
                  </a:lnTo>
                  <a:lnTo>
                    <a:pt x="612" y="64"/>
                  </a:lnTo>
                  <a:lnTo>
                    <a:pt x="600" y="75"/>
                  </a:lnTo>
                  <a:lnTo>
                    <a:pt x="582" y="94"/>
                  </a:lnTo>
                  <a:lnTo>
                    <a:pt x="486" y="123"/>
                  </a:lnTo>
                  <a:lnTo>
                    <a:pt x="453" y="132"/>
                  </a:lnTo>
                  <a:lnTo>
                    <a:pt x="343" y="177"/>
                  </a:lnTo>
                  <a:lnTo>
                    <a:pt x="276" y="208"/>
                  </a:lnTo>
                  <a:cubicBezTo>
                    <a:pt x="233" y="221"/>
                    <a:pt x="251" y="220"/>
                    <a:pt x="226" y="220"/>
                  </a:cubicBezTo>
                  <a:lnTo>
                    <a:pt x="192" y="219"/>
                  </a:lnTo>
                  <a:lnTo>
                    <a:pt x="145" y="207"/>
                  </a:lnTo>
                  <a:lnTo>
                    <a:pt x="91" y="220"/>
                  </a:lnTo>
                  <a:lnTo>
                    <a:pt x="34" y="231"/>
                  </a:lnTo>
                  <a:lnTo>
                    <a:pt x="7" y="225"/>
                  </a:lnTo>
                  <a:lnTo>
                    <a:pt x="0" y="219"/>
                  </a:lnTo>
                  <a:close/>
                </a:path>
              </a:pathLst>
            </a:custGeom>
            <a:solidFill>
              <a:srgbClr val="FFFFFF"/>
            </a:solid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 name="Freeform 94"/>
            <p:cNvSpPr>
              <a:spLocks/>
            </p:cNvSpPr>
            <p:nvPr/>
          </p:nvSpPr>
          <p:spPr bwMode="auto">
            <a:xfrm>
              <a:off x="3279" y="2363"/>
              <a:ext cx="29" cy="16"/>
            </a:xfrm>
            <a:custGeom>
              <a:avLst/>
              <a:gdLst>
                <a:gd name="T0" fmla="*/ 0 w 29"/>
                <a:gd name="T1" fmla="*/ 10 h 16"/>
                <a:gd name="T2" fmla="*/ 9 w 29"/>
                <a:gd name="T3" fmla="*/ 1 h 16"/>
                <a:gd name="T4" fmla="*/ 17 w 29"/>
                <a:gd name="T5" fmla="*/ 3 h 16"/>
                <a:gd name="T6" fmla="*/ 23 w 29"/>
                <a:gd name="T7" fmla="*/ 6 h 16"/>
                <a:gd name="T8" fmla="*/ 23 w 29"/>
                <a:gd name="T9" fmla="*/ 16 h 16"/>
                <a:gd name="T10" fmla="*/ 18 w 29"/>
                <a:gd name="T11" fmla="*/ 15 h 16"/>
                <a:gd name="T12" fmla="*/ 0 w 29"/>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0" y="10"/>
                  </a:moveTo>
                  <a:cubicBezTo>
                    <a:pt x="3" y="7"/>
                    <a:pt x="5" y="3"/>
                    <a:pt x="9" y="1"/>
                  </a:cubicBezTo>
                  <a:cubicBezTo>
                    <a:pt x="12" y="0"/>
                    <a:pt x="17" y="3"/>
                    <a:pt x="17" y="3"/>
                  </a:cubicBezTo>
                  <a:cubicBezTo>
                    <a:pt x="22" y="6"/>
                    <a:pt x="19" y="6"/>
                    <a:pt x="23" y="6"/>
                  </a:cubicBezTo>
                  <a:cubicBezTo>
                    <a:pt x="29" y="11"/>
                    <a:pt x="25" y="10"/>
                    <a:pt x="23" y="16"/>
                  </a:cubicBezTo>
                  <a:cubicBezTo>
                    <a:pt x="21" y="16"/>
                    <a:pt x="18" y="15"/>
                    <a:pt x="18" y="15"/>
                  </a:cubicBezTo>
                  <a:lnTo>
                    <a:pt x="0" y="10"/>
                  </a:lnTo>
                  <a:close/>
                </a:path>
              </a:pathLst>
            </a:custGeom>
            <a:solidFill>
              <a:srgbClr val="CECECE"/>
            </a:solidFill>
            <a:ln w="635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 name="Freeform 95"/>
            <p:cNvSpPr>
              <a:spLocks/>
            </p:cNvSpPr>
            <p:nvPr/>
          </p:nvSpPr>
          <p:spPr bwMode="auto">
            <a:xfrm>
              <a:off x="3617" y="2199"/>
              <a:ext cx="129" cy="138"/>
            </a:xfrm>
            <a:custGeom>
              <a:avLst/>
              <a:gdLst>
                <a:gd name="T0" fmla="*/ 0 w 129"/>
                <a:gd name="T1" fmla="*/ 138 h 138"/>
                <a:gd name="T2" fmla="*/ 91 w 129"/>
                <a:gd name="T3" fmla="*/ 18 h 138"/>
                <a:gd name="T4" fmla="*/ 114 w 129"/>
                <a:gd name="T5" fmla="*/ 8 h 138"/>
                <a:gd name="T6" fmla="*/ 129 w 129"/>
                <a:gd name="T7" fmla="*/ 0 h 138"/>
                <a:gd name="T8" fmla="*/ 57 w 129"/>
                <a:gd name="T9" fmla="*/ 119 h 138"/>
                <a:gd name="T10" fmla="*/ 0 w 129"/>
                <a:gd name="T11" fmla="*/ 138 h 138"/>
              </a:gdLst>
              <a:ahLst/>
              <a:cxnLst>
                <a:cxn ang="0">
                  <a:pos x="T0" y="T1"/>
                </a:cxn>
                <a:cxn ang="0">
                  <a:pos x="T2" y="T3"/>
                </a:cxn>
                <a:cxn ang="0">
                  <a:pos x="T4" y="T5"/>
                </a:cxn>
                <a:cxn ang="0">
                  <a:pos x="T6" y="T7"/>
                </a:cxn>
                <a:cxn ang="0">
                  <a:pos x="T8" y="T9"/>
                </a:cxn>
                <a:cxn ang="0">
                  <a:pos x="T10" y="T11"/>
                </a:cxn>
              </a:cxnLst>
              <a:rect l="0" t="0" r="r" b="b"/>
              <a:pathLst>
                <a:path w="129" h="138">
                  <a:moveTo>
                    <a:pt x="0" y="138"/>
                  </a:moveTo>
                  <a:lnTo>
                    <a:pt x="91" y="18"/>
                  </a:lnTo>
                  <a:lnTo>
                    <a:pt x="114" y="8"/>
                  </a:lnTo>
                  <a:lnTo>
                    <a:pt x="129" y="0"/>
                  </a:lnTo>
                  <a:lnTo>
                    <a:pt x="57" y="119"/>
                  </a:lnTo>
                  <a:lnTo>
                    <a:pt x="0" y="138"/>
                  </a:lnTo>
                  <a:close/>
                </a:path>
              </a:pathLst>
            </a:custGeom>
            <a:solidFill>
              <a:srgbClr val="FFFFFF"/>
            </a:solidFill>
            <a:ln w="6350" cap="flat"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 name="Freeform 96"/>
            <p:cNvSpPr>
              <a:spLocks/>
            </p:cNvSpPr>
            <p:nvPr/>
          </p:nvSpPr>
          <p:spPr bwMode="auto">
            <a:xfrm>
              <a:off x="3380" y="2382"/>
              <a:ext cx="909" cy="125"/>
            </a:xfrm>
            <a:custGeom>
              <a:avLst/>
              <a:gdLst>
                <a:gd name="T0" fmla="*/ 0 w 909"/>
                <a:gd name="T1" fmla="*/ 38 h 125"/>
                <a:gd name="T2" fmla="*/ 885 w 909"/>
                <a:gd name="T3" fmla="*/ 125 h 125"/>
                <a:gd name="T4" fmla="*/ 909 w 909"/>
                <a:gd name="T5" fmla="*/ 105 h 125"/>
                <a:gd name="T6" fmla="*/ 159 w 909"/>
                <a:gd name="T7" fmla="*/ 23 h 125"/>
                <a:gd name="T8" fmla="*/ 153 w 909"/>
                <a:gd name="T9" fmla="*/ 18 h 125"/>
                <a:gd name="T10" fmla="*/ 145 w 909"/>
                <a:gd name="T11" fmla="*/ 12 h 125"/>
                <a:gd name="T12" fmla="*/ 129 w 909"/>
                <a:gd name="T13" fmla="*/ 5 h 125"/>
                <a:gd name="T14" fmla="*/ 60 w 909"/>
                <a:gd name="T15" fmla="*/ 0 h 125"/>
                <a:gd name="T16" fmla="*/ 22 w 909"/>
                <a:gd name="T17" fmla="*/ 12 h 125"/>
                <a:gd name="T18" fmla="*/ 3 w 909"/>
                <a:gd name="T19" fmla="*/ 24 h 125"/>
                <a:gd name="T20" fmla="*/ 0 w 909"/>
                <a:gd name="T21" fmla="*/ 3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9" h="125">
                  <a:moveTo>
                    <a:pt x="0" y="38"/>
                  </a:moveTo>
                  <a:lnTo>
                    <a:pt x="885" y="125"/>
                  </a:lnTo>
                  <a:lnTo>
                    <a:pt x="909" y="105"/>
                  </a:lnTo>
                  <a:lnTo>
                    <a:pt x="159" y="23"/>
                  </a:lnTo>
                  <a:lnTo>
                    <a:pt x="153" y="18"/>
                  </a:lnTo>
                  <a:lnTo>
                    <a:pt x="145" y="12"/>
                  </a:lnTo>
                  <a:lnTo>
                    <a:pt x="129" y="5"/>
                  </a:lnTo>
                  <a:lnTo>
                    <a:pt x="60" y="0"/>
                  </a:lnTo>
                  <a:lnTo>
                    <a:pt x="22" y="12"/>
                  </a:lnTo>
                  <a:lnTo>
                    <a:pt x="3" y="24"/>
                  </a:lnTo>
                  <a:lnTo>
                    <a:pt x="0" y="38"/>
                  </a:lnTo>
                  <a:close/>
                </a:path>
              </a:pathLst>
            </a:custGeom>
            <a:solidFill>
              <a:srgbClr val="FFFFFF"/>
            </a:solidFill>
            <a:ln w="6350" cap="flat"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 name="Freeform 97"/>
            <p:cNvSpPr>
              <a:spLocks/>
            </p:cNvSpPr>
            <p:nvPr/>
          </p:nvSpPr>
          <p:spPr bwMode="auto">
            <a:xfrm>
              <a:off x="3370" y="2309"/>
              <a:ext cx="97" cy="46"/>
            </a:xfrm>
            <a:custGeom>
              <a:avLst/>
              <a:gdLst>
                <a:gd name="T0" fmla="*/ 97 w 97"/>
                <a:gd name="T1" fmla="*/ 25 h 46"/>
                <a:gd name="T2" fmla="*/ 83 w 97"/>
                <a:gd name="T3" fmla="*/ 33 h 46"/>
                <a:gd name="T4" fmla="*/ 65 w 97"/>
                <a:gd name="T5" fmla="*/ 37 h 46"/>
                <a:gd name="T6" fmla="*/ 29 w 97"/>
                <a:gd name="T7" fmla="*/ 42 h 46"/>
                <a:gd name="T8" fmla="*/ 15 w 97"/>
                <a:gd name="T9" fmla="*/ 46 h 46"/>
                <a:gd name="T10" fmla="*/ 0 w 97"/>
                <a:gd name="T11" fmla="*/ 39 h 46"/>
                <a:gd name="T12" fmla="*/ 0 w 97"/>
                <a:gd name="T13" fmla="*/ 19 h 46"/>
                <a:gd name="T14" fmla="*/ 6 w 97"/>
                <a:gd name="T15" fmla="*/ 7 h 46"/>
                <a:gd name="T16" fmla="*/ 24 w 97"/>
                <a:gd name="T17" fmla="*/ 1 h 46"/>
                <a:gd name="T18" fmla="*/ 43 w 97"/>
                <a:gd name="T19" fmla="*/ 0 h 46"/>
                <a:gd name="T20" fmla="*/ 54 w 97"/>
                <a:gd name="T21" fmla="*/ 7 h 46"/>
                <a:gd name="T22" fmla="*/ 52 w 97"/>
                <a:gd name="T23" fmla="*/ 27 h 46"/>
                <a:gd name="T24" fmla="*/ 34 w 97"/>
                <a:gd name="T25" fmla="*/ 43 h 46"/>
                <a:gd name="T26" fmla="*/ 40 w 97"/>
                <a:gd name="T27" fmla="*/ 42 h 46"/>
                <a:gd name="T28" fmla="*/ 22 w 97"/>
                <a:gd name="T29" fmla="*/ 45 h 46"/>
                <a:gd name="T30" fmla="*/ 10 w 97"/>
                <a:gd name="T3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46">
                  <a:moveTo>
                    <a:pt x="97" y="25"/>
                  </a:moveTo>
                  <a:lnTo>
                    <a:pt x="83" y="33"/>
                  </a:lnTo>
                  <a:lnTo>
                    <a:pt x="65" y="37"/>
                  </a:lnTo>
                  <a:lnTo>
                    <a:pt x="29" y="42"/>
                  </a:lnTo>
                  <a:lnTo>
                    <a:pt x="15" y="46"/>
                  </a:lnTo>
                  <a:lnTo>
                    <a:pt x="0" y="39"/>
                  </a:lnTo>
                  <a:lnTo>
                    <a:pt x="0" y="19"/>
                  </a:lnTo>
                  <a:lnTo>
                    <a:pt x="6" y="7"/>
                  </a:lnTo>
                  <a:lnTo>
                    <a:pt x="24" y="1"/>
                  </a:lnTo>
                  <a:lnTo>
                    <a:pt x="43" y="0"/>
                  </a:lnTo>
                  <a:lnTo>
                    <a:pt x="54" y="7"/>
                  </a:lnTo>
                  <a:lnTo>
                    <a:pt x="52" y="27"/>
                  </a:lnTo>
                  <a:lnTo>
                    <a:pt x="34" y="43"/>
                  </a:lnTo>
                  <a:lnTo>
                    <a:pt x="40" y="42"/>
                  </a:lnTo>
                  <a:lnTo>
                    <a:pt x="22" y="45"/>
                  </a:lnTo>
                  <a:lnTo>
                    <a:pt x="10" y="45"/>
                  </a:lnTo>
                </a:path>
              </a:pathLst>
            </a:custGeom>
            <a:solidFill>
              <a:srgbClr val="000000"/>
            </a:solid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10" name="Group 115"/>
          <p:cNvGrpSpPr>
            <a:grpSpLocks/>
          </p:cNvGrpSpPr>
          <p:nvPr/>
        </p:nvGrpSpPr>
        <p:grpSpPr bwMode="auto">
          <a:xfrm flipH="1">
            <a:off x="8349363" y="4929409"/>
            <a:ext cx="365125" cy="563562"/>
            <a:chOff x="7711" y="7920"/>
            <a:chExt cx="166" cy="312"/>
          </a:xfrm>
        </p:grpSpPr>
        <p:grpSp>
          <p:nvGrpSpPr>
            <p:cNvPr id="111" name="Group 116"/>
            <p:cNvGrpSpPr>
              <a:grpSpLocks/>
            </p:cNvGrpSpPr>
            <p:nvPr/>
          </p:nvGrpSpPr>
          <p:grpSpPr bwMode="auto">
            <a:xfrm>
              <a:off x="7711" y="7934"/>
              <a:ext cx="166" cy="298"/>
              <a:chOff x="7711" y="7934"/>
              <a:chExt cx="166" cy="298"/>
            </a:xfrm>
          </p:grpSpPr>
          <p:grpSp>
            <p:nvGrpSpPr>
              <p:cNvPr id="145" name="Group 117"/>
              <p:cNvGrpSpPr>
                <a:grpSpLocks/>
              </p:cNvGrpSpPr>
              <p:nvPr/>
            </p:nvGrpSpPr>
            <p:grpSpPr bwMode="auto">
              <a:xfrm>
                <a:off x="7769" y="8107"/>
                <a:ext cx="8" cy="41"/>
                <a:chOff x="7769" y="8107"/>
                <a:chExt cx="8" cy="41"/>
              </a:xfrm>
            </p:grpSpPr>
            <p:grpSp>
              <p:nvGrpSpPr>
                <p:cNvPr id="215" name="Group 118"/>
                <p:cNvGrpSpPr>
                  <a:grpSpLocks/>
                </p:cNvGrpSpPr>
                <p:nvPr/>
              </p:nvGrpSpPr>
              <p:grpSpPr bwMode="auto">
                <a:xfrm>
                  <a:off x="7769" y="8107"/>
                  <a:ext cx="8" cy="41"/>
                  <a:chOff x="7769" y="8107"/>
                  <a:chExt cx="8" cy="41"/>
                </a:xfrm>
              </p:grpSpPr>
              <p:sp>
                <p:nvSpPr>
                  <p:cNvPr id="217" name="Rectangle 119"/>
                  <p:cNvSpPr>
                    <a:spLocks noChangeArrowheads="1"/>
                  </p:cNvSpPr>
                  <p:nvPr/>
                </p:nvSpPr>
                <p:spPr bwMode="auto">
                  <a:xfrm>
                    <a:off x="7769" y="8107"/>
                    <a:ext cx="7" cy="4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8" name="Rectangle 120"/>
                  <p:cNvSpPr>
                    <a:spLocks noChangeArrowheads="1"/>
                  </p:cNvSpPr>
                  <p:nvPr/>
                </p:nvSpPr>
                <p:spPr bwMode="auto">
                  <a:xfrm>
                    <a:off x="7771" y="8109"/>
                    <a:ext cx="6" cy="3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6" name="Line 121"/>
                <p:cNvSpPr>
                  <a:spLocks noChangeShapeType="1"/>
                </p:cNvSpPr>
                <p:nvPr/>
              </p:nvSpPr>
              <p:spPr bwMode="auto">
                <a:xfrm>
                  <a:off x="7774" y="8112"/>
                  <a:ext cx="1"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6" name="Group 122"/>
              <p:cNvGrpSpPr>
                <a:grpSpLocks/>
              </p:cNvGrpSpPr>
              <p:nvPr/>
            </p:nvGrpSpPr>
            <p:grpSpPr bwMode="auto">
              <a:xfrm>
                <a:off x="7746" y="8084"/>
                <a:ext cx="17" cy="61"/>
                <a:chOff x="7746" y="8084"/>
                <a:chExt cx="17" cy="61"/>
              </a:xfrm>
            </p:grpSpPr>
            <p:sp>
              <p:nvSpPr>
                <p:cNvPr id="213" name="Rectangle 123"/>
                <p:cNvSpPr>
                  <a:spLocks noChangeArrowheads="1"/>
                </p:cNvSpPr>
                <p:nvPr/>
              </p:nvSpPr>
              <p:spPr bwMode="auto">
                <a:xfrm>
                  <a:off x="7746" y="8084"/>
                  <a:ext cx="16" cy="6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 name="Rectangle 124"/>
                <p:cNvSpPr>
                  <a:spLocks noChangeArrowheads="1"/>
                </p:cNvSpPr>
                <p:nvPr/>
              </p:nvSpPr>
              <p:spPr bwMode="auto">
                <a:xfrm>
                  <a:off x="7748" y="8086"/>
                  <a:ext cx="15" cy="5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7" name="Freeform 125"/>
              <p:cNvSpPr>
                <a:spLocks/>
              </p:cNvSpPr>
              <p:nvPr/>
            </p:nvSpPr>
            <p:spPr bwMode="auto">
              <a:xfrm>
                <a:off x="7814" y="8098"/>
                <a:ext cx="9" cy="14"/>
              </a:xfrm>
              <a:custGeom>
                <a:avLst/>
                <a:gdLst>
                  <a:gd name="T0" fmla="*/ 0 w 9"/>
                  <a:gd name="T1" fmla="*/ 0 h 14"/>
                  <a:gd name="T2" fmla="*/ 0 w 9"/>
                  <a:gd name="T3" fmla="*/ 14 h 14"/>
                  <a:gd name="T4" fmla="*/ 9 w 9"/>
                  <a:gd name="T5" fmla="*/ 14 h 14"/>
                  <a:gd name="T6" fmla="*/ 9 w 9"/>
                  <a:gd name="T7" fmla="*/ 2 h 14"/>
                  <a:gd name="T8" fmla="*/ 0 w 9"/>
                  <a:gd name="T9" fmla="*/ 0 h 14"/>
                </a:gdLst>
                <a:ahLst/>
                <a:cxnLst>
                  <a:cxn ang="0">
                    <a:pos x="T0" y="T1"/>
                  </a:cxn>
                  <a:cxn ang="0">
                    <a:pos x="T2" y="T3"/>
                  </a:cxn>
                  <a:cxn ang="0">
                    <a:pos x="T4" y="T5"/>
                  </a:cxn>
                  <a:cxn ang="0">
                    <a:pos x="T6" y="T7"/>
                  </a:cxn>
                  <a:cxn ang="0">
                    <a:pos x="T8" y="T9"/>
                  </a:cxn>
                </a:cxnLst>
                <a:rect l="0" t="0" r="r" b="b"/>
                <a:pathLst>
                  <a:path w="9" h="14">
                    <a:moveTo>
                      <a:pt x="0" y="0"/>
                    </a:moveTo>
                    <a:lnTo>
                      <a:pt x="0" y="14"/>
                    </a:lnTo>
                    <a:lnTo>
                      <a:pt x="9" y="14"/>
                    </a:lnTo>
                    <a:lnTo>
                      <a:pt x="9" y="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8" name="Group 126"/>
              <p:cNvGrpSpPr>
                <a:grpSpLocks/>
              </p:cNvGrpSpPr>
              <p:nvPr/>
            </p:nvGrpSpPr>
            <p:grpSpPr bwMode="auto">
              <a:xfrm>
                <a:off x="7790" y="8075"/>
                <a:ext cx="5" cy="9"/>
                <a:chOff x="7790" y="8075"/>
                <a:chExt cx="5" cy="9"/>
              </a:xfrm>
            </p:grpSpPr>
            <p:sp>
              <p:nvSpPr>
                <p:cNvPr id="211" name="Freeform 127"/>
                <p:cNvSpPr>
                  <a:spLocks/>
                </p:cNvSpPr>
                <p:nvPr/>
              </p:nvSpPr>
              <p:spPr bwMode="auto">
                <a:xfrm>
                  <a:off x="7790" y="8075"/>
                  <a:ext cx="5" cy="9"/>
                </a:xfrm>
                <a:custGeom>
                  <a:avLst/>
                  <a:gdLst>
                    <a:gd name="T0" fmla="*/ 3 w 5"/>
                    <a:gd name="T1" fmla="*/ 0 h 9"/>
                    <a:gd name="T2" fmla="*/ 0 w 5"/>
                    <a:gd name="T3" fmla="*/ 9 h 9"/>
                    <a:gd name="T4" fmla="*/ 3 w 5"/>
                    <a:gd name="T5" fmla="*/ 9 h 9"/>
                    <a:gd name="T6" fmla="*/ 5 w 5"/>
                    <a:gd name="T7" fmla="*/ 2 h 9"/>
                    <a:gd name="T8" fmla="*/ 3 w 5"/>
                    <a:gd name="T9" fmla="*/ 0 h 9"/>
                  </a:gdLst>
                  <a:ahLst/>
                  <a:cxnLst>
                    <a:cxn ang="0">
                      <a:pos x="T0" y="T1"/>
                    </a:cxn>
                    <a:cxn ang="0">
                      <a:pos x="T2" y="T3"/>
                    </a:cxn>
                    <a:cxn ang="0">
                      <a:pos x="T4" y="T5"/>
                    </a:cxn>
                    <a:cxn ang="0">
                      <a:pos x="T6" y="T7"/>
                    </a:cxn>
                    <a:cxn ang="0">
                      <a:pos x="T8" y="T9"/>
                    </a:cxn>
                  </a:cxnLst>
                  <a:rect l="0" t="0" r="r" b="b"/>
                  <a:pathLst>
                    <a:path w="5" h="9">
                      <a:moveTo>
                        <a:pt x="3" y="0"/>
                      </a:moveTo>
                      <a:lnTo>
                        <a:pt x="0" y="9"/>
                      </a:lnTo>
                      <a:lnTo>
                        <a:pt x="3" y="9"/>
                      </a:lnTo>
                      <a:lnTo>
                        <a:pt x="5" y="2"/>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28"/>
                <p:cNvSpPr>
                  <a:spLocks/>
                </p:cNvSpPr>
                <p:nvPr/>
              </p:nvSpPr>
              <p:spPr bwMode="auto">
                <a:xfrm>
                  <a:off x="7790" y="8075"/>
                  <a:ext cx="5" cy="9"/>
                </a:xfrm>
                <a:custGeom>
                  <a:avLst/>
                  <a:gdLst>
                    <a:gd name="T0" fmla="*/ 3 w 5"/>
                    <a:gd name="T1" fmla="*/ 0 h 9"/>
                    <a:gd name="T2" fmla="*/ 0 w 5"/>
                    <a:gd name="T3" fmla="*/ 9 h 9"/>
                    <a:gd name="T4" fmla="*/ 3 w 5"/>
                    <a:gd name="T5" fmla="*/ 9 h 9"/>
                    <a:gd name="T6" fmla="*/ 5 w 5"/>
                    <a:gd name="T7" fmla="*/ 2 h 9"/>
                    <a:gd name="T8" fmla="*/ 3 w 5"/>
                    <a:gd name="T9" fmla="*/ 0 h 9"/>
                  </a:gdLst>
                  <a:ahLst/>
                  <a:cxnLst>
                    <a:cxn ang="0">
                      <a:pos x="T0" y="T1"/>
                    </a:cxn>
                    <a:cxn ang="0">
                      <a:pos x="T2" y="T3"/>
                    </a:cxn>
                    <a:cxn ang="0">
                      <a:pos x="T4" y="T5"/>
                    </a:cxn>
                    <a:cxn ang="0">
                      <a:pos x="T6" y="T7"/>
                    </a:cxn>
                    <a:cxn ang="0">
                      <a:pos x="T8" y="T9"/>
                    </a:cxn>
                  </a:cxnLst>
                  <a:rect l="0" t="0" r="r" b="b"/>
                  <a:pathLst>
                    <a:path w="5" h="9">
                      <a:moveTo>
                        <a:pt x="3" y="0"/>
                      </a:moveTo>
                      <a:lnTo>
                        <a:pt x="0" y="9"/>
                      </a:lnTo>
                      <a:lnTo>
                        <a:pt x="3" y="9"/>
                      </a:lnTo>
                      <a:lnTo>
                        <a:pt x="5" y="2"/>
                      </a:lnTo>
                      <a:lnTo>
                        <a:pt x="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9" name="Group 129"/>
              <p:cNvGrpSpPr>
                <a:grpSpLocks/>
              </p:cNvGrpSpPr>
              <p:nvPr/>
            </p:nvGrpSpPr>
            <p:grpSpPr bwMode="auto">
              <a:xfrm>
                <a:off x="7774" y="8152"/>
                <a:ext cx="40" cy="3"/>
                <a:chOff x="7774" y="8152"/>
                <a:chExt cx="40" cy="3"/>
              </a:xfrm>
            </p:grpSpPr>
            <p:sp>
              <p:nvSpPr>
                <p:cNvPr id="209" name="Rectangle 130"/>
                <p:cNvSpPr>
                  <a:spLocks noChangeArrowheads="1"/>
                </p:cNvSpPr>
                <p:nvPr/>
              </p:nvSpPr>
              <p:spPr bwMode="auto">
                <a:xfrm>
                  <a:off x="7774" y="8152"/>
                  <a:ext cx="40" cy="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0" name="Rectangle 131"/>
                <p:cNvSpPr>
                  <a:spLocks noChangeArrowheads="1"/>
                </p:cNvSpPr>
                <p:nvPr/>
              </p:nvSpPr>
              <p:spPr bwMode="auto">
                <a:xfrm>
                  <a:off x="7776" y="8154"/>
                  <a:ext cx="38" cy="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0" name="Group 132"/>
              <p:cNvGrpSpPr>
                <a:grpSpLocks/>
              </p:cNvGrpSpPr>
              <p:nvPr/>
            </p:nvGrpSpPr>
            <p:grpSpPr bwMode="auto">
              <a:xfrm>
                <a:off x="7746" y="7998"/>
                <a:ext cx="14" cy="25"/>
                <a:chOff x="7746" y="7998"/>
                <a:chExt cx="14" cy="25"/>
              </a:xfrm>
            </p:grpSpPr>
            <p:sp>
              <p:nvSpPr>
                <p:cNvPr id="207" name="Freeform 133"/>
                <p:cNvSpPr>
                  <a:spLocks/>
                </p:cNvSpPr>
                <p:nvPr/>
              </p:nvSpPr>
              <p:spPr bwMode="auto">
                <a:xfrm>
                  <a:off x="7746" y="7998"/>
                  <a:ext cx="14" cy="25"/>
                </a:xfrm>
                <a:custGeom>
                  <a:avLst/>
                  <a:gdLst>
                    <a:gd name="T0" fmla="*/ 14 w 14"/>
                    <a:gd name="T1" fmla="*/ 0 h 25"/>
                    <a:gd name="T2" fmla="*/ 0 w 14"/>
                    <a:gd name="T3" fmla="*/ 21 h 25"/>
                    <a:gd name="T4" fmla="*/ 0 w 14"/>
                    <a:gd name="T5" fmla="*/ 25 h 25"/>
                    <a:gd name="T6" fmla="*/ 14 w 14"/>
                    <a:gd name="T7" fmla="*/ 9 h 25"/>
                    <a:gd name="T8" fmla="*/ 14 w 14"/>
                    <a:gd name="T9" fmla="*/ 0 h 25"/>
                  </a:gdLst>
                  <a:ahLst/>
                  <a:cxnLst>
                    <a:cxn ang="0">
                      <a:pos x="T0" y="T1"/>
                    </a:cxn>
                    <a:cxn ang="0">
                      <a:pos x="T2" y="T3"/>
                    </a:cxn>
                    <a:cxn ang="0">
                      <a:pos x="T4" y="T5"/>
                    </a:cxn>
                    <a:cxn ang="0">
                      <a:pos x="T6" y="T7"/>
                    </a:cxn>
                    <a:cxn ang="0">
                      <a:pos x="T8" y="T9"/>
                    </a:cxn>
                  </a:cxnLst>
                  <a:rect l="0" t="0" r="r" b="b"/>
                  <a:pathLst>
                    <a:path w="14" h="25">
                      <a:moveTo>
                        <a:pt x="14" y="0"/>
                      </a:moveTo>
                      <a:lnTo>
                        <a:pt x="0" y="21"/>
                      </a:lnTo>
                      <a:lnTo>
                        <a:pt x="0" y="25"/>
                      </a:lnTo>
                      <a:lnTo>
                        <a:pt x="14" y="9"/>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134"/>
                <p:cNvSpPr>
                  <a:spLocks/>
                </p:cNvSpPr>
                <p:nvPr/>
              </p:nvSpPr>
              <p:spPr bwMode="auto">
                <a:xfrm>
                  <a:off x="7746" y="7998"/>
                  <a:ext cx="14" cy="25"/>
                </a:xfrm>
                <a:custGeom>
                  <a:avLst/>
                  <a:gdLst>
                    <a:gd name="T0" fmla="*/ 14 w 14"/>
                    <a:gd name="T1" fmla="*/ 0 h 25"/>
                    <a:gd name="T2" fmla="*/ 0 w 14"/>
                    <a:gd name="T3" fmla="*/ 21 h 25"/>
                    <a:gd name="T4" fmla="*/ 0 w 14"/>
                    <a:gd name="T5" fmla="*/ 25 h 25"/>
                    <a:gd name="T6" fmla="*/ 14 w 14"/>
                    <a:gd name="T7" fmla="*/ 9 h 25"/>
                    <a:gd name="T8" fmla="*/ 14 w 14"/>
                    <a:gd name="T9" fmla="*/ 0 h 25"/>
                  </a:gdLst>
                  <a:ahLst/>
                  <a:cxnLst>
                    <a:cxn ang="0">
                      <a:pos x="T0" y="T1"/>
                    </a:cxn>
                    <a:cxn ang="0">
                      <a:pos x="T2" y="T3"/>
                    </a:cxn>
                    <a:cxn ang="0">
                      <a:pos x="T4" y="T5"/>
                    </a:cxn>
                    <a:cxn ang="0">
                      <a:pos x="T6" y="T7"/>
                    </a:cxn>
                    <a:cxn ang="0">
                      <a:pos x="T8" y="T9"/>
                    </a:cxn>
                  </a:cxnLst>
                  <a:rect l="0" t="0" r="r" b="b"/>
                  <a:pathLst>
                    <a:path w="14" h="25">
                      <a:moveTo>
                        <a:pt x="14" y="0"/>
                      </a:moveTo>
                      <a:lnTo>
                        <a:pt x="0" y="21"/>
                      </a:lnTo>
                      <a:lnTo>
                        <a:pt x="0" y="25"/>
                      </a:lnTo>
                      <a:lnTo>
                        <a:pt x="14" y="9"/>
                      </a:lnTo>
                      <a:lnTo>
                        <a:pt x="1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1" name="Group 135"/>
              <p:cNvGrpSpPr>
                <a:grpSpLocks/>
              </p:cNvGrpSpPr>
              <p:nvPr/>
            </p:nvGrpSpPr>
            <p:grpSpPr bwMode="auto">
              <a:xfrm>
                <a:off x="7739" y="7934"/>
                <a:ext cx="28" cy="211"/>
                <a:chOff x="7739" y="7934"/>
                <a:chExt cx="28" cy="211"/>
              </a:xfrm>
            </p:grpSpPr>
            <p:sp>
              <p:nvSpPr>
                <p:cNvPr id="205" name="Freeform 136"/>
                <p:cNvSpPr>
                  <a:spLocks/>
                </p:cNvSpPr>
                <p:nvPr/>
              </p:nvSpPr>
              <p:spPr bwMode="auto">
                <a:xfrm>
                  <a:off x="7739" y="7934"/>
                  <a:ext cx="28" cy="211"/>
                </a:xfrm>
                <a:custGeom>
                  <a:avLst/>
                  <a:gdLst>
                    <a:gd name="T0" fmla="*/ 28 w 28"/>
                    <a:gd name="T1" fmla="*/ 0 h 211"/>
                    <a:gd name="T2" fmla="*/ 0 w 28"/>
                    <a:gd name="T3" fmla="*/ 14 h 211"/>
                    <a:gd name="T4" fmla="*/ 0 w 28"/>
                    <a:gd name="T5" fmla="*/ 211 h 211"/>
                    <a:gd name="T6" fmla="*/ 7 w 28"/>
                    <a:gd name="T7" fmla="*/ 211 h 211"/>
                    <a:gd name="T8" fmla="*/ 7 w 28"/>
                    <a:gd name="T9" fmla="*/ 31 h 211"/>
                    <a:gd name="T10" fmla="*/ 28 w 28"/>
                    <a:gd name="T11" fmla="*/ 19 h 211"/>
                    <a:gd name="T12" fmla="*/ 28 w 28"/>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8" h="211">
                      <a:moveTo>
                        <a:pt x="28" y="0"/>
                      </a:moveTo>
                      <a:lnTo>
                        <a:pt x="0" y="14"/>
                      </a:lnTo>
                      <a:lnTo>
                        <a:pt x="0" y="211"/>
                      </a:lnTo>
                      <a:lnTo>
                        <a:pt x="7" y="211"/>
                      </a:lnTo>
                      <a:lnTo>
                        <a:pt x="7" y="31"/>
                      </a:lnTo>
                      <a:lnTo>
                        <a:pt x="28" y="19"/>
                      </a:lnTo>
                      <a:lnTo>
                        <a:pt x="28"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137"/>
                <p:cNvSpPr>
                  <a:spLocks/>
                </p:cNvSpPr>
                <p:nvPr/>
              </p:nvSpPr>
              <p:spPr bwMode="auto">
                <a:xfrm>
                  <a:off x="7739" y="7934"/>
                  <a:ext cx="28" cy="211"/>
                </a:xfrm>
                <a:custGeom>
                  <a:avLst/>
                  <a:gdLst>
                    <a:gd name="T0" fmla="*/ 28 w 28"/>
                    <a:gd name="T1" fmla="*/ 0 h 211"/>
                    <a:gd name="T2" fmla="*/ 0 w 28"/>
                    <a:gd name="T3" fmla="*/ 14 h 211"/>
                    <a:gd name="T4" fmla="*/ 0 w 28"/>
                    <a:gd name="T5" fmla="*/ 211 h 211"/>
                    <a:gd name="T6" fmla="*/ 7 w 28"/>
                    <a:gd name="T7" fmla="*/ 211 h 211"/>
                    <a:gd name="T8" fmla="*/ 7 w 28"/>
                    <a:gd name="T9" fmla="*/ 31 h 211"/>
                    <a:gd name="T10" fmla="*/ 28 w 28"/>
                    <a:gd name="T11" fmla="*/ 19 h 211"/>
                    <a:gd name="T12" fmla="*/ 28 w 28"/>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8" h="211">
                      <a:moveTo>
                        <a:pt x="28" y="0"/>
                      </a:moveTo>
                      <a:lnTo>
                        <a:pt x="0" y="14"/>
                      </a:lnTo>
                      <a:lnTo>
                        <a:pt x="0" y="211"/>
                      </a:lnTo>
                      <a:lnTo>
                        <a:pt x="7" y="211"/>
                      </a:lnTo>
                      <a:lnTo>
                        <a:pt x="7" y="31"/>
                      </a:lnTo>
                      <a:lnTo>
                        <a:pt x="28" y="19"/>
                      </a:lnTo>
                      <a:lnTo>
                        <a:pt x="2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2" name="Group 138"/>
              <p:cNvGrpSpPr>
                <a:grpSpLocks/>
              </p:cNvGrpSpPr>
              <p:nvPr/>
            </p:nvGrpSpPr>
            <p:grpSpPr bwMode="auto">
              <a:xfrm>
                <a:off x="7739" y="8145"/>
                <a:ext cx="138" cy="47"/>
                <a:chOff x="7739" y="8145"/>
                <a:chExt cx="138" cy="47"/>
              </a:xfrm>
            </p:grpSpPr>
            <p:sp>
              <p:nvSpPr>
                <p:cNvPr id="203" name="Freeform 139"/>
                <p:cNvSpPr>
                  <a:spLocks/>
                </p:cNvSpPr>
                <p:nvPr/>
              </p:nvSpPr>
              <p:spPr bwMode="auto">
                <a:xfrm>
                  <a:off x="7739" y="8145"/>
                  <a:ext cx="138" cy="47"/>
                </a:xfrm>
                <a:custGeom>
                  <a:avLst/>
                  <a:gdLst>
                    <a:gd name="T0" fmla="*/ 0 w 138"/>
                    <a:gd name="T1" fmla="*/ 47 h 47"/>
                    <a:gd name="T2" fmla="*/ 0 w 138"/>
                    <a:gd name="T3" fmla="*/ 0 h 47"/>
                    <a:gd name="T4" fmla="*/ 30 w 138"/>
                    <a:gd name="T5" fmla="*/ 0 h 47"/>
                    <a:gd name="T6" fmla="*/ 37 w 138"/>
                    <a:gd name="T7" fmla="*/ 9 h 47"/>
                    <a:gd name="T8" fmla="*/ 54 w 138"/>
                    <a:gd name="T9" fmla="*/ 9 h 47"/>
                    <a:gd name="T10" fmla="*/ 61 w 138"/>
                    <a:gd name="T11" fmla="*/ 16 h 47"/>
                    <a:gd name="T12" fmla="*/ 121 w 138"/>
                    <a:gd name="T13" fmla="*/ 16 h 47"/>
                    <a:gd name="T14" fmla="*/ 121 w 138"/>
                    <a:gd name="T15" fmla="*/ 33 h 47"/>
                    <a:gd name="T16" fmla="*/ 138 w 138"/>
                    <a:gd name="T17" fmla="*/ 33 h 47"/>
                    <a:gd name="T18" fmla="*/ 138 w 138"/>
                    <a:gd name="T19" fmla="*/ 47 h 47"/>
                    <a:gd name="T20" fmla="*/ 0 w 138"/>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47">
                      <a:moveTo>
                        <a:pt x="0" y="47"/>
                      </a:moveTo>
                      <a:lnTo>
                        <a:pt x="0" y="0"/>
                      </a:lnTo>
                      <a:lnTo>
                        <a:pt x="30" y="0"/>
                      </a:lnTo>
                      <a:lnTo>
                        <a:pt x="37" y="9"/>
                      </a:lnTo>
                      <a:lnTo>
                        <a:pt x="54" y="9"/>
                      </a:lnTo>
                      <a:lnTo>
                        <a:pt x="61" y="16"/>
                      </a:lnTo>
                      <a:lnTo>
                        <a:pt x="121" y="16"/>
                      </a:lnTo>
                      <a:lnTo>
                        <a:pt x="121" y="33"/>
                      </a:lnTo>
                      <a:lnTo>
                        <a:pt x="138" y="33"/>
                      </a:lnTo>
                      <a:lnTo>
                        <a:pt x="138" y="47"/>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140"/>
                <p:cNvSpPr>
                  <a:spLocks/>
                </p:cNvSpPr>
                <p:nvPr/>
              </p:nvSpPr>
              <p:spPr bwMode="auto">
                <a:xfrm>
                  <a:off x="7739" y="8145"/>
                  <a:ext cx="138" cy="47"/>
                </a:xfrm>
                <a:custGeom>
                  <a:avLst/>
                  <a:gdLst>
                    <a:gd name="T0" fmla="*/ 0 w 138"/>
                    <a:gd name="T1" fmla="*/ 47 h 47"/>
                    <a:gd name="T2" fmla="*/ 0 w 138"/>
                    <a:gd name="T3" fmla="*/ 0 h 47"/>
                    <a:gd name="T4" fmla="*/ 30 w 138"/>
                    <a:gd name="T5" fmla="*/ 0 h 47"/>
                    <a:gd name="T6" fmla="*/ 37 w 138"/>
                    <a:gd name="T7" fmla="*/ 9 h 47"/>
                    <a:gd name="T8" fmla="*/ 54 w 138"/>
                    <a:gd name="T9" fmla="*/ 9 h 47"/>
                    <a:gd name="T10" fmla="*/ 61 w 138"/>
                    <a:gd name="T11" fmla="*/ 16 h 47"/>
                    <a:gd name="T12" fmla="*/ 121 w 138"/>
                    <a:gd name="T13" fmla="*/ 16 h 47"/>
                    <a:gd name="T14" fmla="*/ 121 w 138"/>
                    <a:gd name="T15" fmla="*/ 33 h 47"/>
                    <a:gd name="T16" fmla="*/ 138 w 138"/>
                    <a:gd name="T17" fmla="*/ 33 h 47"/>
                    <a:gd name="T18" fmla="*/ 138 w 138"/>
                    <a:gd name="T19" fmla="*/ 47 h 47"/>
                    <a:gd name="T20" fmla="*/ 0 w 138"/>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47">
                      <a:moveTo>
                        <a:pt x="0" y="47"/>
                      </a:moveTo>
                      <a:lnTo>
                        <a:pt x="0" y="0"/>
                      </a:lnTo>
                      <a:lnTo>
                        <a:pt x="30" y="0"/>
                      </a:lnTo>
                      <a:lnTo>
                        <a:pt x="37" y="9"/>
                      </a:lnTo>
                      <a:lnTo>
                        <a:pt x="54" y="9"/>
                      </a:lnTo>
                      <a:lnTo>
                        <a:pt x="61" y="16"/>
                      </a:lnTo>
                      <a:lnTo>
                        <a:pt x="121" y="16"/>
                      </a:lnTo>
                      <a:lnTo>
                        <a:pt x="121" y="33"/>
                      </a:lnTo>
                      <a:lnTo>
                        <a:pt x="138" y="33"/>
                      </a:lnTo>
                      <a:lnTo>
                        <a:pt x="138" y="47"/>
                      </a:lnTo>
                      <a:lnTo>
                        <a:pt x="0" y="4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 name="Group 141"/>
              <p:cNvGrpSpPr>
                <a:grpSpLocks/>
              </p:cNvGrpSpPr>
              <p:nvPr/>
            </p:nvGrpSpPr>
            <p:grpSpPr bwMode="auto">
              <a:xfrm>
                <a:off x="7739" y="8175"/>
                <a:ext cx="103" cy="17"/>
                <a:chOff x="7739" y="8175"/>
                <a:chExt cx="103" cy="17"/>
              </a:xfrm>
            </p:grpSpPr>
            <p:sp>
              <p:nvSpPr>
                <p:cNvPr id="201" name="Rectangle 142"/>
                <p:cNvSpPr>
                  <a:spLocks noChangeArrowheads="1"/>
                </p:cNvSpPr>
                <p:nvPr/>
              </p:nvSpPr>
              <p:spPr bwMode="auto">
                <a:xfrm>
                  <a:off x="7739" y="8175"/>
                  <a:ext cx="103" cy="1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 name="Rectangle 143"/>
                <p:cNvSpPr>
                  <a:spLocks noChangeArrowheads="1"/>
                </p:cNvSpPr>
                <p:nvPr/>
              </p:nvSpPr>
              <p:spPr bwMode="auto">
                <a:xfrm>
                  <a:off x="7741" y="8177"/>
                  <a:ext cx="101" cy="1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4" name="Line 144"/>
              <p:cNvSpPr>
                <a:spLocks noChangeShapeType="1"/>
              </p:cNvSpPr>
              <p:nvPr/>
            </p:nvSpPr>
            <p:spPr bwMode="auto">
              <a:xfrm>
                <a:off x="7737" y="8084"/>
                <a:ext cx="2"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5" name="Group 145"/>
              <p:cNvGrpSpPr>
                <a:grpSpLocks/>
              </p:cNvGrpSpPr>
              <p:nvPr/>
            </p:nvGrpSpPr>
            <p:grpSpPr bwMode="auto">
              <a:xfrm>
                <a:off x="7734" y="8107"/>
                <a:ext cx="5" cy="15"/>
                <a:chOff x="7734" y="8107"/>
                <a:chExt cx="5" cy="15"/>
              </a:xfrm>
            </p:grpSpPr>
            <p:sp>
              <p:nvSpPr>
                <p:cNvPr id="199" name="Freeform 146"/>
                <p:cNvSpPr>
                  <a:spLocks/>
                </p:cNvSpPr>
                <p:nvPr/>
              </p:nvSpPr>
              <p:spPr bwMode="auto">
                <a:xfrm>
                  <a:off x="7734" y="8107"/>
                  <a:ext cx="5" cy="15"/>
                </a:xfrm>
                <a:custGeom>
                  <a:avLst/>
                  <a:gdLst>
                    <a:gd name="T0" fmla="*/ 0 w 5"/>
                    <a:gd name="T1" fmla="*/ 15 h 15"/>
                    <a:gd name="T2" fmla="*/ 0 w 5"/>
                    <a:gd name="T3" fmla="*/ 0 h 15"/>
                    <a:gd name="T4" fmla="*/ 5 w 5"/>
                    <a:gd name="T5" fmla="*/ 0 h 15"/>
                    <a:gd name="T6" fmla="*/ 5 w 5"/>
                    <a:gd name="T7" fmla="*/ 8 h 15"/>
                    <a:gd name="T8" fmla="*/ 3 w 5"/>
                    <a:gd name="T9" fmla="*/ 8 h 15"/>
                    <a:gd name="T10" fmla="*/ 3 w 5"/>
                    <a:gd name="T11" fmla="*/ 15 h 15"/>
                    <a:gd name="T12" fmla="*/ 0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0" y="15"/>
                      </a:moveTo>
                      <a:lnTo>
                        <a:pt x="0" y="0"/>
                      </a:lnTo>
                      <a:lnTo>
                        <a:pt x="5" y="0"/>
                      </a:lnTo>
                      <a:lnTo>
                        <a:pt x="5" y="8"/>
                      </a:lnTo>
                      <a:lnTo>
                        <a:pt x="3" y="8"/>
                      </a:lnTo>
                      <a:lnTo>
                        <a:pt x="3" y="15"/>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147"/>
                <p:cNvSpPr>
                  <a:spLocks/>
                </p:cNvSpPr>
                <p:nvPr/>
              </p:nvSpPr>
              <p:spPr bwMode="auto">
                <a:xfrm>
                  <a:off x="7734" y="8107"/>
                  <a:ext cx="5" cy="15"/>
                </a:xfrm>
                <a:custGeom>
                  <a:avLst/>
                  <a:gdLst>
                    <a:gd name="T0" fmla="*/ 0 w 5"/>
                    <a:gd name="T1" fmla="*/ 15 h 15"/>
                    <a:gd name="T2" fmla="*/ 0 w 5"/>
                    <a:gd name="T3" fmla="*/ 0 h 15"/>
                    <a:gd name="T4" fmla="*/ 5 w 5"/>
                    <a:gd name="T5" fmla="*/ 0 h 15"/>
                    <a:gd name="T6" fmla="*/ 5 w 5"/>
                    <a:gd name="T7" fmla="*/ 8 h 15"/>
                    <a:gd name="T8" fmla="*/ 3 w 5"/>
                    <a:gd name="T9" fmla="*/ 8 h 15"/>
                    <a:gd name="T10" fmla="*/ 3 w 5"/>
                    <a:gd name="T11" fmla="*/ 15 h 15"/>
                    <a:gd name="T12" fmla="*/ 0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0" y="15"/>
                      </a:moveTo>
                      <a:lnTo>
                        <a:pt x="0" y="0"/>
                      </a:lnTo>
                      <a:lnTo>
                        <a:pt x="5" y="0"/>
                      </a:lnTo>
                      <a:lnTo>
                        <a:pt x="5" y="8"/>
                      </a:lnTo>
                      <a:lnTo>
                        <a:pt x="3" y="8"/>
                      </a:lnTo>
                      <a:lnTo>
                        <a:pt x="3" y="15"/>
                      </a:lnTo>
                      <a:lnTo>
                        <a:pt x="0" y="1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6" name="Group 148"/>
              <p:cNvGrpSpPr>
                <a:grpSpLocks/>
              </p:cNvGrpSpPr>
              <p:nvPr/>
            </p:nvGrpSpPr>
            <p:grpSpPr bwMode="auto">
              <a:xfrm>
                <a:off x="7783" y="8098"/>
                <a:ext cx="31" cy="56"/>
                <a:chOff x="7783" y="8098"/>
                <a:chExt cx="31" cy="56"/>
              </a:xfrm>
            </p:grpSpPr>
            <p:sp>
              <p:nvSpPr>
                <p:cNvPr id="197" name="Freeform 149"/>
                <p:cNvSpPr>
                  <a:spLocks/>
                </p:cNvSpPr>
                <p:nvPr/>
              </p:nvSpPr>
              <p:spPr bwMode="auto">
                <a:xfrm>
                  <a:off x="7783" y="8098"/>
                  <a:ext cx="31" cy="56"/>
                </a:xfrm>
                <a:custGeom>
                  <a:avLst/>
                  <a:gdLst>
                    <a:gd name="T0" fmla="*/ 0 w 31"/>
                    <a:gd name="T1" fmla="*/ 0 h 56"/>
                    <a:gd name="T2" fmla="*/ 31 w 31"/>
                    <a:gd name="T3" fmla="*/ 56 h 56"/>
                    <a:gd name="T4" fmla="*/ 24 w 31"/>
                    <a:gd name="T5" fmla="*/ 56 h 56"/>
                    <a:gd name="T6" fmla="*/ 0 w 31"/>
                    <a:gd name="T7" fmla="*/ 9 h 56"/>
                    <a:gd name="T8" fmla="*/ 0 w 31"/>
                    <a:gd name="T9" fmla="*/ 0 h 56"/>
                  </a:gdLst>
                  <a:ahLst/>
                  <a:cxnLst>
                    <a:cxn ang="0">
                      <a:pos x="T0" y="T1"/>
                    </a:cxn>
                    <a:cxn ang="0">
                      <a:pos x="T2" y="T3"/>
                    </a:cxn>
                    <a:cxn ang="0">
                      <a:pos x="T4" y="T5"/>
                    </a:cxn>
                    <a:cxn ang="0">
                      <a:pos x="T6" y="T7"/>
                    </a:cxn>
                    <a:cxn ang="0">
                      <a:pos x="T8" y="T9"/>
                    </a:cxn>
                  </a:cxnLst>
                  <a:rect l="0" t="0" r="r" b="b"/>
                  <a:pathLst>
                    <a:path w="31" h="56">
                      <a:moveTo>
                        <a:pt x="0" y="0"/>
                      </a:moveTo>
                      <a:lnTo>
                        <a:pt x="31" y="56"/>
                      </a:lnTo>
                      <a:lnTo>
                        <a:pt x="24" y="56"/>
                      </a:lnTo>
                      <a:lnTo>
                        <a:pt x="0" y="9"/>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150"/>
                <p:cNvSpPr>
                  <a:spLocks/>
                </p:cNvSpPr>
                <p:nvPr/>
              </p:nvSpPr>
              <p:spPr bwMode="auto">
                <a:xfrm>
                  <a:off x="7783" y="8098"/>
                  <a:ext cx="31" cy="56"/>
                </a:xfrm>
                <a:custGeom>
                  <a:avLst/>
                  <a:gdLst>
                    <a:gd name="T0" fmla="*/ 0 w 31"/>
                    <a:gd name="T1" fmla="*/ 0 h 56"/>
                    <a:gd name="T2" fmla="*/ 31 w 31"/>
                    <a:gd name="T3" fmla="*/ 56 h 56"/>
                    <a:gd name="T4" fmla="*/ 24 w 31"/>
                    <a:gd name="T5" fmla="*/ 56 h 56"/>
                    <a:gd name="T6" fmla="*/ 0 w 31"/>
                    <a:gd name="T7" fmla="*/ 9 h 56"/>
                    <a:gd name="T8" fmla="*/ 0 w 31"/>
                    <a:gd name="T9" fmla="*/ 0 h 56"/>
                  </a:gdLst>
                  <a:ahLst/>
                  <a:cxnLst>
                    <a:cxn ang="0">
                      <a:pos x="T0" y="T1"/>
                    </a:cxn>
                    <a:cxn ang="0">
                      <a:pos x="T2" y="T3"/>
                    </a:cxn>
                    <a:cxn ang="0">
                      <a:pos x="T4" y="T5"/>
                    </a:cxn>
                    <a:cxn ang="0">
                      <a:pos x="T6" y="T7"/>
                    </a:cxn>
                    <a:cxn ang="0">
                      <a:pos x="T8" y="T9"/>
                    </a:cxn>
                  </a:cxnLst>
                  <a:rect l="0" t="0" r="r" b="b"/>
                  <a:pathLst>
                    <a:path w="31" h="56">
                      <a:moveTo>
                        <a:pt x="0" y="0"/>
                      </a:moveTo>
                      <a:lnTo>
                        <a:pt x="31" y="56"/>
                      </a:lnTo>
                      <a:lnTo>
                        <a:pt x="24" y="56"/>
                      </a:lnTo>
                      <a:lnTo>
                        <a:pt x="0" y="9"/>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7" name="Group 151"/>
              <p:cNvGrpSpPr>
                <a:grpSpLocks/>
              </p:cNvGrpSpPr>
              <p:nvPr/>
            </p:nvGrpSpPr>
            <p:grpSpPr bwMode="auto">
              <a:xfrm>
                <a:off x="7716" y="8131"/>
                <a:ext cx="23" cy="61"/>
                <a:chOff x="7716" y="8131"/>
                <a:chExt cx="23" cy="61"/>
              </a:xfrm>
            </p:grpSpPr>
            <p:sp>
              <p:nvSpPr>
                <p:cNvPr id="195" name="Freeform 152"/>
                <p:cNvSpPr>
                  <a:spLocks/>
                </p:cNvSpPr>
                <p:nvPr/>
              </p:nvSpPr>
              <p:spPr bwMode="auto">
                <a:xfrm>
                  <a:off x="7716" y="8131"/>
                  <a:ext cx="23" cy="61"/>
                </a:xfrm>
                <a:custGeom>
                  <a:avLst/>
                  <a:gdLst>
                    <a:gd name="T0" fmla="*/ 21 w 23"/>
                    <a:gd name="T1" fmla="*/ 0 h 61"/>
                    <a:gd name="T2" fmla="*/ 0 w 23"/>
                    <a:gd name="T3" fmla="*/ 23 h 61"/>
                    <a:gd name="T4" fmla="*/ 0 w 23"/>
                    <a:gd name="T5" fmla="*/ 61 h 61"/>
                    <a:gd name="T6" fmla="*/ 23 w 23"/>
                    <a:gd name="T7" fmla="*/ 61 h 61"/>
                    <a:gd name="T8" fmla="*/ 23 w 23"/>
                    <a:gd name="T9" fmla="*/ 14 h 61"/>
                    <a:gd name="T10" fmla="*/ 21 w 23"/>
                    <a:gd name="T11" fmla="*/ 0 h 61"/>
                  </a:gdLst>
                  <a:ahLst/>
                  <a:cxnLst>
                    <a:cxn ang="0">
                      <a:pos x="T0" y="T1"/>
                    </a:cxn>
                    <a:cxn ang="0">
                      <a:pos x="T2" y="T3"/>
                    </a:cxn>
                    <a:cxn ang="0">
                      <a:pos x="T4" y="T5"/>
                    </a:cxn>
                    <a:cxn ang="0">
                      <a:pos x="T6" y="T7"/>
                    </a:cxn>
                    <a:cxn ang="0">
                      <a:pos x="T8" y="T9"/>
                    </a:cxn>
                    <a:cxn ang="0">
                      <a:pos x="T10" y="T11"/>
                    </a:cxn>
                  </a:cxnLst>
                  <a:rect l="0" t="0" r="r" b="b"/>
                  <a:pathLst>
                    <a:path w="23" h="61">
                      <a:moveTo>
                        <a:pt x="21" y="0"/>
                      </a:moveTo>
                      <a:lnTo>
                        <a:pt x="0" y="23"/>
                      </a:lnTo>
                      <a:lnTo>
                        <a:pt x="0" y="61"/>
                      </a:lnTo>
                      <a:lnTo>
                        <a:pt x="23" y="61"/>
                      </a:lnTo>
                      <a:lnTo>
                        <a:pt x="23" y="14"/>
                      </a:lnTo>
                      <a:lnTo>
                        <a:pt x="2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153"/>
                <p:cNvSpPr>
                  <a:spLocks/>
                </p:cNvSpPr>
                <p:nvPr/>
              </p:nvSpPr>
              <p:spPr bwMode="auto">
                <a:xfrm>
                  <a:off x="7716" y="8131"/>
                  <a:ext cx="23" cy="61"/>
                </a:xfrm>
                <a:custGeom>
                  <a:avLst/>
                  <a:gdLst>
                    <a:gd name="T0" fmla="*/ 21 w 23"/>
                    <a:gd name="T1" fmla="*/ 0 h 61"/>
                    <a:gd name="T2" fmla="*/ 0 w 23"/>
                    <a:gd name="T3" fmla="*/ 23 h 61"/>
                    <a:gd name="T4" fmla="*/ 0 w 23"/>
                    <a:gd name="T5" fmla="*/ 61 h 61"/>
                    <a:gd name="T6" fmla="*/ 23 w 23"/>
                    <a:gd name="T7" fmla="*/ 61 h 61"/>
                    <a:gd name="T8" fmla="*/ 23 w 23"/>
                    <a:gd name="T9" fmla="*/ 14 h 61"/>
                    <a:gd name="T10" fmla="*/ 21 w 23"/>
                    <a:gd name="T11" fmla="*/ 0 h 61"/>
                  </a:gdLst>
                  <a:ahLst/>
                  <a:cxnLst>
                    <a:cxn ang="0">
                      <a:pos x="T0" y="T1"/>
                    </a:cxn>
                    <a:cxn ang="0">
                      <a:pos x="T2" y="T3"/>
                    </a:cxn>
                    <a:cxn ang="0">
                      <a:pos x="T4" y="T5"/>
                    </a:cxn>
                    <a:cxn ang="0">
                      <a:pos x="T6" y="T7"/>
                    </a:cxn>
                    <a:cxn ang="0">
                      <a:pos x="T8" y="T9"/>
                    </a:cxn>
                    <a:cxn ang="0">
                      <a:pos x="T10" y="T11"/>
                    </a:cxn>
                  </a:cxnLst>
                  <a:rect l="0" t="0" r="r" b="b"/>
                  <a:pathLst>
                    <a:path w="23" h="61">
                      <a:moveTo>
                        <a:pt x="21" y="0"/>
                      </a:moveTo>
                      <a:lnTo>
                        <a:pt x="0" y="23"/>
                      </a:lnTo>
                      <a:lnTo>
                        <a:pt x="0" y="61"/>
                      </a:lnTo>
                      <a:lnTo>
                        <a:pt x="23" y="61"/>
                      </a:lnTo>
                      <a:lnTo>
                        <a:pt x="23" y="14"/>
                      </a:lnTo>
                      <a:lnTo>
                        <a:pt x="2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8" name="Group 154"/>
              <p:cNvGrpSpPr>
                <a:grpSpLocks/>
              </p:cNvGrpSpPr>
              <p:nvPr/>
            </p:nvGrpSpPr>
            <p:grpSpPr bwMode="auto">
              <a:xfrm>
                <a:off x="7711" y="8222"/>
                <a:ext cx="166" cy="10"/>
                <a:chOff x="7711" y="8222"/>
                <a:chExt cx="166" cy="10"/>
              </a:xfrm>
            </p:grpSpPr>
            <p:sp>
              <p:nvSpPr>
                <p:cNvPr id="193" name="Rectangle 155"/>
                <p:cNvSpPr>
                  <a:spLocks noChangeArrowheads="1"/>
                </p:cNvSpPr>
                <p:nvPr/>
              </p:nvSpPr>
              <p:spPr bwMode="auto">
                <a:xfrm>
                  <a:off x="7711" y="8222"/>
                  <a:ext cx="166"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 name="Rectangle 156"/>
                <p:cNvSpPr>
                  <a:spLocks noChangeArrowheads="1"/>
                </p:cNvSpPr>
                <p:nvPr/>
              </p:nvSpPr>
              <p:spPr bwMode="auto">
                <a:xfrm>
                  <a:off x="7713" y="8224"/>
                  <a:ext cx="164"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9" name="Group 157"/>
              <p:cNvGrpSpPr>
                <a:grpSpLocks/>
              </p:cNvGrpSpPr>
              <p:nvPr/>
            </p:nvGrpSpPr>
            <p:grpSpPr bwMode="auto">
              <a:xfrm>
                <a:off x="7711" y="8208"/>
                <a:ext cx="166" cy="14"/>
                <a:chOff x="7711" y="8208"/>
                <a:chExt cx="166" cy="14"/>
              </a:xfrm>
            </p:grpSpPr>
            <p:sp>
              <p:nvSpPr>
                <p:cNvPr id="191" name="Rectangle 158"/>
                <p:cNvSpPr>
                  <a:spLocks noChangeArrowheads="1"/>
                </p:cNvSpPr>
                <p:nvPr/>
              </p:nvSpPr>
              <p:spPr bwMode="auto">
                <a:xfrm>
                  <a:off x="7711" y="8208"/>
                  <a:ext cx="166" cy="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2" name="Rectangle 159"/>
                <p:cNvSpPr>
                  <a:spLocks noChangeArrowheads="1"/>
                </p:cNvSpPr>
                <p:nvPr/>
              </p:nvSpPr>
              <p:spPr bwMode="auto">
                <a:xfrm>
                  <a:off x="7713" y="8210"/>
                  <a:ext cx="164" cy="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0" name="Group 160"/>
              <p:cNvGrpSpPr>
                <a:grpSpLocks/>
              </p:cNvGrpSpPr>
              <p:nvPr/>
            </p:nvGrpSpPr>
            <p:grpSpPr bwMode="auto">
              <a:xfrm>
                <a:off x="7711" y="8192"/>
                <a:ext cx="166" cy="16"/>
                <a:chOff x="7711" y="8192"/>
                <a:chExt cx="166" cy="16"/>
              </a:xfrm>
            </p:grpSpPr>
            <p:sp>
              <p:nvSpPr>
                <p:cNvPr id="189" name="Rectangle 161"/>
                <p:cNvSpPr>
                  <a:spLocks noChangeArrowheads="1"/>
                </p:cNvSpPr>
                <p:nvPr/>
              </p:nvSpPr>
              <p:spPr bwMode="auto">
                <a:xfrm>
                  <a:off x="7711" y="8192"/>
                  <a:ext cx="166" cy="1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0" name="Rectangle 162"/>
                <p:cNvSpPr>
                  <a:spLocks noChangeArrowheads="1"/>
                </p:cNvSpPr>
                <p:nvPr/>
              </p:nvSpPr>
              <p:spPr bwMode="auto">
                <a:xfrm>
                  <a:off x="7713" y="8194"/>
                  <a:ext cx="164" cy="1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 name="Group 163"/>
              <p:cNvGrpSpPr>
                <a:grpSpLocks/>
              </p:cNvGrpSpPr>
              <p:nvPr/>
            </p:nvGrpSpPr>
            <p:grpSpPr bwMode="auto">
              <a:xfrm>
                <a:off x="7853" y="8182"/>
                <a:ext cx="17" cy="5"/>
                <a:chOff x="7853" y="8182"/>
                <a:chExt cx="17" cy="5"/>
              </a:xfrm>
            </p:grpSpPr>
            <p:sp>
              <p:nvSpPr>
                <p:cNvPr id="187" name="Rectangle 164"/>
                <p:cNvSpPr>
                  <a:spLocks noChangeArrowheads="1"/>
                </p:cNvSpPr>
                <p:nvPr/>
              </p:nvSpPr>
              <p:spPr bwMode="auto">
                <a:xfrm>
                  <a:off x="7853" y="8182"/>
                  <a:ext cx="17" cy="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8" name="Rectangle 165"/>
                <p:cNvSpPr>
                  <a:spLocks noChangeArrowheads="1"/>
                </p:cNvSpPr>
                <p:nvPr/>
              </p:nvSpPr>
              <p:spPr bwMode="auto">
                <a:xfrm>
                  <a:off x="7855" y="8184"/>
                  <a:ext cx="15" cy="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2" name="Oval 166"/>
              <p:cNvSpPr>
                <a:spLocks noChangeArrowheads="1"/>
              </p:cNvSpPr>
              <p:nvPr/>
            </p:nvSpPr>
            <p:spPr bwMode="auto">
              <a:xfrm>
                <a:off x="7732" y="8126"/>
                <a:ext cx="5" cy="10"/>
              </a:xfrm>
              <a:prstGeom prst="ellipse">
                <a:avLst/>
              </a:prstGeom>
              <a:solidFill>
                <a:srgbClr val="A0A0A0"/>
              </a:solidFill>
              <a:ln w="3175">
                <a:solidFill>
                  <a:srgbClr val="000000"/>
                </a:solidFill>
                <a:round/>
                <a:headEnd/>
                <a:tailEnd/>
              </a:ln>
            </p:spPr>
            <p:txBody>
              <a:bodyPr/>
              <a:lstStyle/>
              <a:p>
                <a:endParaRPr lang="en-US"/>
              </a:p>
            </p:txBody>
          </p:sp>
          <p:grpSp>
            <p:nvGrpSpPr>
              <p:cNvPr id="163" name="Group 167"/>
              <p:cNvGrpSpPr>
                <a:grpSpLocks/>
              </p:cNvGrpSpPr>
              <p:nvPr/>
            </p:nvGrpSpPr>
            <p:grpSpPr bwMode="auto">
              <a:xfrm>
                <a:off x="7769" y="8091"/>
                <a:ext cx="15" cy="17"/>
                <a:chOff x="7769" y="8091"/>
                <a:chExt cx="15" cy="17"/>
              </a:xfrm>
            </p:grpSpPr>
            <p:sp>
              <p:nvSpPr>
                <p:cNvPr id="185" name="Rectangle 168"/>
                <p:cNvSpPr>
                  <a:spLocks noChangeArrowheads="1"/>
                </p:cNvSpPr>
                <p:nvPr/>
              </p:nvSpPr>
              <p:spPr bwMode="auto">
                <a:xfrm>
                  <a:off x="7769" y="8091"/>
                  <a:ext cx="14" cy="1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6" name="Rectangle 169"/>
                <p:cNvSpPr>
                  <a:spLocks noChangeArrowheads="1"/>
                </p:cNvSpPr>
                <p:nvPr/>
              </p:nvSpPr>
              <p:spPr bwMode="auto">
                <a:xfrm>
                  <a:off x="7771" y="8093"/>
                  <a:ext cx="13" cy="1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 name="Group 170"/>
              <p:cNvGrpSpPr>
                <a:grpSpLocks/>
              </p:cNvGrpSpPr>
              <p:nvPr/>
            </p:nvGrpSpPr>
            <p:grpSpPr bwMode="auto">
              <a:xfrm>
                <a:off x="7762" y="8084"/>
                <a:ext cx="52" cy="61"/>
                <a:chOff x="7762" y="8084"/>
                <a:chExt cx="52" cy="61"/>
              </a:xfrm>
            </p:grpSpPr>
            <p:sp>
              <p:nvSpPr>
                <p:cNvPr id="183" name="Freeform 171"/>
                <p:cNvSpPr>
                  <a:spLocks/>
                </p:cNvSpPr>
                <p:nvPr/>
              </p:nvSpPr>
              <p:spPr bwMode="auto">
                <a:xfrm>
                  <a:off x="7762" y="8084"/>
                  <a:ext cx="52" cy="61"/>
                </a:xfrm>
                <a:custGeom>
                  <a:avLst/>
                  <a:gdLst>
                    <a:gd name="T0" fmla="*/ 7 w 52"/>
                    <a:gd name="T1" fmla="*/ 61 h 61"/>
                    <a:gd name="T2" fmla="*/ 7 w 52"/>
                    <a:gd name="T3" fmla="*/ 7 h 61"/>
                    <a:gd name="T4" fmla="*/ 52 w 52"/>
                    <a:gd name="T5" fmla="*/ 7 h 61"/>
                    <a:gd name="T6" fmla="*/ 52 w 52"/>
                    <a:gd name="T7" fmla="*/ 0 h 61"/>
                    <a:gd name="T8" fmla="*/ 0 w 52"/>
                    <a:gd name="T9" fmla="*/ 0 h 61"/>
                    <a:gd name="T10" fmla="*/ 0 w 52"/>
                    <a:gd name="T11" fmla="*/ 61 h 61"/>
                    <a:gd name="T12" fmla="*/ 7 w 5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52" h="61">
                      <a:moveTo>
                        <a:pt x="7" y="61"/>
                      </a:moveTo>
                      <a:lnTo>
                        <a:pt x="7" y="7"/>
                      </a:lnTo>
                      <a:lnTo>
                        <a:pt x="52" y="7"/>
                      </a:lnTo>
                      <a:lnTo>
                        <a:pt x="52" y="0"/>
                      </a:lnTo>
                      <a:lnTo>
                        <a:pt x="0" y="0"/>
                      </a:lnTo>
                      <a:lnTo>
                        <a:pt x="0" y="61"/>
                      </a:lnTo>
                      <a:lnTo>
                        <a:pt x="7"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72"/>
                <p:cNvSpPr>
                  <a:spLocks/>
                </p:cNvSpPr>
                <p:nvPr/>
              </p:nvSpPr>
              <p:spPr bwMode="auto">
                <a:xfrm>
                  <a:off x="7762" y="8084"/>
                  <a:ext cx="52" cy="61"/>
                </a:xfrm>
                <a:custGeom>
                  <a:avLst/>
                  <a:gdLst>
                    <a:gd name="T0" fmla="*/ 7 w 52"/>
                    <a:gd name="T1" fmla="*/ 61 h 61"/>
                    <a:gd name="T2" fmla="*/ 7 w 52"/>
                    <a:gd name="T3" fmla="*/ 7 h 61"/>
                    <a:gd name="T4" fmla="*/ 52 w 52"/>
                    <a:gd name="T5" fmla="*/ 7 h 61"/>
                    <a:gd name="T6" fmla="*/ 52 w 52"/>
                    <a:gd name="T7" fmla="*/ 0 h 61"/>
                    <a:gd name="T8" fmla="*/ 0 w 52"/>
                    <a:gd name="T9" fmla="*/ 0 h 61"/>
                    <a:gd name="T10" fmla="*/ 0 w 52"/>
                    <a:gd name="T11" fmla="*/ 61 h 61"/>
                    <a:gd name="T12" fmla="*/ 7 w 5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52" h="61">
                      <a:moveTo>
                        <a:pt x="7" y="61"/>
                      </a:moveTo>
                      <a:lnTo>
                        <a:pt x="7" y="7"/>
                      </a:lnTo>
                      <a:lnTo>
                        <a:pt x="52" y="7"/>
                      </a:lnTo>
                      <a:lnTo>
                        <a:pt x="52" y="0"/>
                      </a:lnTo>
                      <a:lnTo>
                        <a:pt x="0" y="0"/>
                      </a:lnTo>
                      <a:lnTo>
                        <a:pt x="0" y="61"/>
                      </a:lnTo>
                      <a:lnTo>
                        <a:pt x="7" y="6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5" name="Group 173"/>
              <p:cNvGrpSpPr>
                <a:grpSpLocks/>
              </p:cNvGrpSpPr>
              <p:nvPr/>
            </p:nvGrpSpPr>
            <p:grpSpPr bwMode="auto">
              <a:xfrm>
                <a:off x="7732" y="8030"/>
                <a:ext cx="45" cy="54"/>
                <a:chOff x="7732" y="8030"/>
                <a:chExt cx="45" cy="54"/>
              </a:xfrm>
            </p:grpSpPr>
            <p:sp>
              <p:nvSpPr>
                <p:cNvPr id="181" name="Oval 174"/>
                <p:cNvSpPr>
                  <a:spLocks noChangeArrowheads="1"/>
                </p:cNvSpPr>
                <p:nvPr/>
              </p:nvSpPr>
              <p:spPr bwMode="auto">
                <a:xfrm>
                  <a:off x="7736" y="8030"/>
                  <a:ext cx="41" cy="54"/>
                </a:xfrm>
                <a:prstGeom prst="ellipse">
                  <a:avLst/>
                </a:prstGeom>
                <a:solidFill>
                  <a:srgbClr val="808080"/>
                </a:solidFill>
                <a:ln w="3175">
                  <a:solidFill>
                    <a:srgbClr val="000000"/>
                  </a:solidFill>
                  <a:round/>
                  <a:headEnd/>
                  <a:tailEnd/>
                </a:ln>
              </p:spPr>
              <p:txBody>
                <a:bodyPr/>
                <a:lstStyle/>
                <a:p>
                  <a:endParaRPr lang="en-US"/>
                </a:p>
              </p:txBody>
            </p:sp>
            <p:sp>
              <p:nvSpPr>
                <p:cNvPr id="182" name="Oval 175"/>
                <p:cNvSpPr>
                  <a:spLocks noChangeArrowheads="1"/>
                </p:cNvSpPr>
                <p:nvPr/>
              </p:nvSpPr>
              <p:spPr bwMode="auto">
                <a:xfrm>
                  <a:off x="7732" y="8030"/>
                  <a:ext cx="38" cy="54"/>
                </a:xfrm>
                <a:prstGeom prst="ellipse">
                  <a:avLst/>
                </a:prstGeom>
                <a:solidFill>
                  <a:srgbClr val="C0C0C0"/>
                </a:solidFill>
                <a:ln w="3175">
                  <a:solidFill>
                    <a:srgbClr val="000000"/>
                  </a:solidFill>
                  <a:round/>
                  <a:headEnd/>
                  <a:tailEnd/>
                </a:ln>
              </p:spPr>
              <p:txBody>
                <a:bodyPr/>
                <a:lstStyle/>
                <a:p>
                  <a:endParaRPr lang="en-US"/>
                </a:p>
              </p:txBody>
            </p:sp>
          </p:grpSp>
          <p:grpSp>
            <p:nvGrpSpPr>
              <p:cNvPr id="166" name="Group 176"/>
              <p:cNvGrpSpPr>
                <a:grpSpLocks/>
              </p:cNvGrpSpPr>
              <p:nvPr/>
            </p:nvGrpSpPr>
            <p:grpSpPr bwMode="auto">
              <a:xfrm>
                <a:off x="7746" y="8145"/>
                <a:ext cx="17" cy="63"/>
                <a:chOff x="7746" y="8145"/>
                <a:chExt cx="17" cy="63"/>
              </a:xfrm>
            </p:grpSpPr>
            <p:grpSp>
              <p:nvGrpSpPr>
                <p:cNvPr id="170" name="Group 177"/>
                <p:cNvGrpSpPr>
                  <a:grpSpLocks/>
                </p:cNvGrpSpPr>
                <p:nvPr/>
              </p:nvGrpSpPr>
              <p:grpSpPr bwMode="auto">
                <a:xfrm>
                  <a:off x="7746" y="8145"/>
                  <a:ext cx="17" cy="63"/>
                  <a:chOff x="7746" y="8145"/>
                  <a:chExt cx="17" cy="63"/>
                </a:xfrm>
              </p:grpSpPr>
              <p:sp>
                <p:nvSpPr>
                  <p:cNvPr id="179" name="Rectangle 178"/>
                  <p:cNvSpPr>
                    <a:spLocks noChangeArrowheads="1"/>
                  </p:cNvSpPr>
                  <p:nvPr/>
                </p:nvSpPr>
                <p:spPr bwMode="auto">
                  <a:xfrm>
                    <a:off x="7746" y="8145"/>
                    <a:ext cx="16" cy="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0" name="Rectangle 179"/>
                  <p:cNvSpPr>
                    <a:spLocks noChangeArrowheads="1"/>
                  </p:cNvSpPr>
                  <p:nvPr/>
                </p:nvSpPr>
                <p:spPr bwMode="auto">
                  <a:xfrm>
                    <a:off x="7748" y="8147"/>
                    <a:ext cx="15" cy="6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1" name="Group 180"/>
                <p:cNvGrpSpPr>
                  <a:grpSpLocks/>
                </p:cNvGrpSpPr>
                <p:nvPr/>
              </p:nvGrpSpPr>
              <p:grpSpPr bwMode="auto">
                <a:xfrm>
                  <a:off x="7751" y="8154"/>
                  <a:ext cx="11" cy="49"/>
                  <a:chOff x="7751" y="8154"/>
                  <a:chExt cx="11" cy="49"/>
                </a:xfrm>
              </p:grpSpPr>
              <p:sp>
                <p:nvSpPr>
                  <p:cNvPr id="172" name="Line 181"/>
                  <p:cNvSpPr>
                    <a:spLocks noChangeShapeType="1"/>
                  </p:cNvSpPr>
                  <p:nvPr/>
                </p:nvSpPr>
                <p:spPr bwMode="auto">
                  <a:xfrm>
                    <a:off x="7751" y="8161"/>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182"/>
                  <p:cNvSpPr>
                    <a:spLocks noChangeShapeType="1"/>
                  </p:cNvSpPr>
                  <p:nvPr/>
                </p:nvSpPr>
                <p:spPr bwMode="auto">
                  <a:xfrm>
                    <a:off x="7751" y="8185"/>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183"/>
                  <p:cNvSpPr>
                    <a:spLocks noChangeShapeType="1"/>
                  </p:cNvSpPr>
                  <p:nvPr/>
                </p:nvSpPr>
                <p:spPr bwMode="auto">
                  <a:xfrm>
                    <a:off x="7751" y="8175"/>
                    <a:ext cx="1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184"/>
                  <p:cNvSpPr>
                    <a:spLocks noChangeShapeType="1"/>
                  </p:cNvSpPr>
                  <p:nvPr/>
                </p:nvSpPr>
                <p:spPr bwMode="auto">
                  <a:xfrm>
                    <a:off x="7751" y="8168"/>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185"/>
                  <p:cNvSpPr>
                    <a:spLocks noChangeShapeType="1"/>
                  </p:cNvSpPr>
                  <p:nvPr/>
                </p:nvSpPr>
                <p:spPr bwMode="auto">
                  <a:xfrm>
                    <a:off x="7751" y="8154"/>
                    <a:ext cx="1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186"/>
                  <p:cNvSpPr>
                    <a:spLocks noChangeShapeType="1"/>
                  </p:cNvSpPr>
                  <p:nvPr/>
                </p:nvSpPr>
                <p:spPr bwMode="auto">
                  <a:xfrm>
                    <a:off x="7751" y="8192"/>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187"/>
                  <p:cNvSpPr>
                    <a:spLocks noChangeShapeType="1"/>
                  </p:cNvSpPr>
                  <p:nvPr/>
                </p:nvSpPr>
                <p:spPr bwMode="auto">
                  <a:xfrm>
                    <a:off x="7751" y="8201"/>
                    <a:ext cx="1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67" name="Group 188"/>
              <p:cNvGrpSpPr>
                <a:grpSpLocks/>
              </p:cNvGrpSpPr>
              <p:nvPr/>
            </p:nvGrpSpPr>
            <p:grpSpPr bwMode="auto">
              <a:xfrm>
                <a:off x="7860" y="8161"/>
                <a:ext cx="3" cy="15"/>
                <a:chOff x="7860" y="8161"/>
                <a:chExt cx="3" cy="15"/>
              </a:xfrm>
            </p:grpSpPr>
            <p:sp>
              <p:nvSpPr>
                <p:cNvPr id="168" name="Rectangle 189"/>
                <p:cNvSpPr>
                  <a:spLocks noChangeArrowheads="1"/>
                </p:cNvSpPr>
                <p:nvPr/>
              </p:nvSpPr>
              <p:spPr bwMode="auto">
                <a:xfrm>
                  <a:off x="7860" y="8161"/>
                  <a:ext cx="3" cy="1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Rectangle 190"/>
                <p:cNvSpPr>
                  <a:spLocks noChangeArrowheads="1"/>
                </p:cNvSpPr>
                <p:nvPr/>
              </p:nvSpPr>
              <p:spPr bwMode="auto">
                <a:xfrm>
                  <a:off x="7862" y="8163"/>
                  <a:ext cx="1" cy="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12" name="Group 191"/>
            <p:cNvGrpSpPr>
              <a:grpSpLocks/>
            </p:cNvGrpSpPr>
            <p:nvPr/>
          </p:nvGrpSpPr>
          <p:grpSpPr bwMode="auto">
            <a:xfrm>
              <a:off x="7809" y="7991"/>
              <a:ext cx="30" cy="44"/>
              <a:chOff x="7809" y="7991"/>
              <a:chExt cx="30" cy="44"/>
            </a:xfrm>
          </p:grpSpPr>
          <p:grpSp>
            <p:nvGrpSpPr>
              <p:cNvPr id="139" name="Group 192"/>
              <p:cNvGrpSpPr>
                <a:grpSpLocks/>
              </p:cNvGrpSpPr>
              <p:nvPr/>
            </p:nvGrpSpPr>
            <p:grpSpPr bwMode="auto">
              <a:xfrm>
                <a:off x="7825" y="8005"/>
                <a:ext cx="14" cy="30"/>
                <a:chOff x="7825" y="8005"/>
                <a:chExt cx="14" cy="30"/>
              </a:xfrm>
            </p:grpSpPr>
            <p:sp>
              <p:nvSpPr>
                <p:cNvPr id="143" name="Freeform 193"/>
                <p:cNvSpPr>
                  <a:spLocks/>
                </p:cNvSpPr>
                <p:nvPr/>
              </p:nvSpPr>
              <p:spPr bwMode="auto">
                <a:xfrm>
                  <a:off x="7825" y="8005"/>
                  <a:ext cx="14" cy="30"/>
                </a:xfrm>
                <a:custGeom>
                  <a:avLst/>
                  <a:gdLst>
                    <a:gd name="T0" fmla="*/ 12 w 14"/>
                    <a:gd name="T1" fmla="*/ 0 h 30"/>
                    <a:gd name="T2" fmla="*/ 0 w 14"/>
                    <a:gd name="T3" fmla="*/ 23 h 30"/>
                    <a:gd name="T4" fmla="*/ 5 w 14"/>
                    <a:gd name="T5" fmla="*/ 30 h 30"/>
                    <a:gd name="T6" fmla="*/ 14 w 14"/>
                    <a:gd name="T7" fmla="*/ 0 h 30"/>
                    <a:gd name="T8" fmla="*/ 12 w 14"/>
                    <a:gd name="T9" fmla="*/ 0 h 30"/>
                  </a:gdLst>
                  <a:ahLst/>
                  <a:cxnLst>
                    <a:cxn ang="0">
                      <a:pos x="T0" y="T1"/>
                    </a:cxn>
                    <a:cxn ang="0">
                      <a:pos x="T2" y="T3"/>
                    </a:cxn>
                    <a:cxn ang="0">
                      <a:pos x="T4" y="T5"/>
                    </a:cxn>
                    <a:cxn ang="0">
                      <a:pos x="T6" y="T7"/>
                    </a:cxn>
                    <a:cxn ang="0">
                      <a:pos x="T8" y="T9"/>
                    </a:cxn>
                  </a:cxnLst>
                  <a:rect l="0" t="0" r="r" b="b"/>
                  <a:pathLst>
                    <a:path w="14" h="30">
                      <a:moveTo>
                        <a:pt x="12" y="0"/>
                      </a:moveTo>
                      <a:lnTo>
                        <a:pt x="0" y="23"/>
                      </a:lnTo>
                      <a:lnTo>
                        <a:pt x="5" y="30"/>
                      </a:lnTo>
                      <a:lnTo>
                        <a:pt x="14" y="0"/>
                      </a:lnTo>
                      <a:lnTo>
                        <a:pt x="12" y="0"/>
                      </a:lnTo>
                      <a:close/>
                    </a:path>
                  </a:pathLst>
                </a:custGeom>
                <a:solidFill>
                  <a:srgbClr val="C0C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94"/>
                <p:cNvSpPr>
                  <a:spLocks/>
                </p:cNvSpPr>
                <p:nvPr/>
              </p:nvSpPr>
              <p:spPr bwMode="auto">
                <a:xfrm>
                  <a:off x="7825" y="8005"/>
                  <a:ext cx="14" cy="30"/>
                </a:xfrm>
                <a:custGeom>
                  <a:avLst/>
                  <a:gdLst>
                    <a:gd name="T0" fmla="*/ 12 w 14"/>
                    <a:gd name="T1" fmla="*/ 0 h 30"/>
                    <a:gd name="T2" fmla="*/ 0 w 14"/>
                    <a:gd name="T3" fmla="*/ 23 h 30"/>
                    <a:gd name="T4" fmla="*/ 5 w 14"/>
                    <a:gd name="T5" fmla="*/ 30 h 30"/>
                    <a:gd name="T6" fmla="*/ 14 w 14"/>
                    <a:gd name="T7" fmla="*/ 0 h 30"/>
                    <a:gd name="T8" fmla="*/ 12 w 14"/>
                    <a:gd name="T9" fmla="*/ 0 h 30"/>
                  </a:gdLst>
                  <a:ahLst/>
                  <a:cxnLst>
                    <a:cxn ang="0">
                      <a:pos x="T0" y="T1"/>
                    </a:cxn>
                    <a:cxn ang="0">
                      <a:pos x="T2" y="T3"/>
                    </a:cxn>
                    <a:cxn ang="0">
                      <a:pos x="T4" y="T5"/>
                    </a:cxn>
                    <a:cxn ang="0">
                      <a:pos x="T6" y="T7"/>
                    </a:cxn>
                    <a:cxn ang="0">
                      <a:pos x="T8" y="T9"/>
                    </a:cxn>
                  </a:cxnLst>
                  <a:rect l="0" t="0" r="r" b="b"/>
                  <a:pathLst>
                    <a:path w="14" h="30">
                      <a:moveTo>
                        <a:pt x="12" y="0"/>
                      </a:moveTo>
                      <a:lnTo>
                        <a:pt x="0" y="23"/>
                      </a:lnTo>
                      <a:lnTo>
                        <a:pt x="5" y="30"/>
                      </a:lnTo>
                      <a:lnTo>
                        <a:pt x="14" y="0"/>
                      </a:lnTo>
                      <a:lnTo>
                        <a:pt x="1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0" name="Group 195"/>
              <p:cNvGrpSpPr>
                <a:grpSpLocks/>
              </p:cNvGrpSpPr>
              <p:nvPr/>
            </p:nvGrpSpPr>
            <p:grpSpPr bwMode="auto">
              <a:xfrm>
                <a:off x="7809" y="7991"/>
                <a:ext cx="28" cy="9"/>
                <a:chOff x="7809" y="7991"/>
                <a:chExt cx="28" cy="9"/>
              </a:xfrm>
            </p:grpSpPr>
            <p:sp>
              <p:nvSpPr>
                <p:cNvPr id="141" name="Freeform 196"/>
                <p:cNvSpPr>
                  <a:spLocks/>
                </p:cNvSpPr>
                <p:nvPr/>
              </p:nvSpPr>
              <p:spPr bwMode="auto">
                <a:xfrm>
                  <a:off x="7809" y="7991"/>
                  <a:ext cx="28" cy="9"/>
                </a:xfrm>
                <a:custGeom>
                  <a:avLst/>
                  <a:gdLst>
                    <a:gd name="T0" fmla="*/ 28 w 28"/>
                    <a:gd name="T1" fmla="*/ 0 h 9"/>
                    <a:gd name="T2" fmla="*/ 0 w 28"/>
                    <a:gd name="T3" fmla="*/ 7 h 9"/>
                    <a:gd name="T4" fmla="*/ 5 w 28"/>
                    <a:gd name="T5" fmla="*/ 9 h 9"/>
                    <a:gd name="T6" fmla="*/ 28 w 28"/>
                    <a:gd name="T7" fmla="*/ 4 h 9"/>
                    <a:gd name="T8" fmla="*/ 28 w 28"/>
                    <a:gd name="T9" fmla="*/ 0 h 9"/>
                  </a:gdLst>
                  <a:ahLst/>
                  <a:cxnLst>
                    <a:cxn ang="0">
                      <a:pos x="T0" y="T1"/>
                    </a:cxn>
                    <a:cxn ang="0">
                      <a:pos x="T2" y="T3"/>
                    </a:cxn>
                    <a:cxn ang="0">
                      <a:pos x="T4" y="T5"/>
                    </a:cxn>
                    <a:cxn ang="0">
                      <a:pos x="T6" y="T7"/>
                    </a:cxn>
                    <a:cxn ang="0">
                      <a:pos x="T8" y="T9"/>
                    </a:cxn>
                  </a:cxnLst>
                  <a:rect l="0" t="0" r="r" b="b"/>
                  <a:pathLst>
                    <a:path w="28" h="9">
                      <a:moveTo>
                        <a:pt x="28" y="0"/>
                      </a:moveTo>
                      <a:lnTo>
                        <a:pt x="0" y="7"/>
                      </a:lnTo>
                      <a:lnTo>
                        <a:pt x="5" y="9"/>
                      </a:lnTo>
                      <a:lnTo>
                        <a:pt x="28" y="4"/>
                      </a:lnTo>
                      <a:lnTo>
                        <a:pt x="28" y="0"/>
                      </a:lnTo>
                      <a:close/>
                    </a:path>
                  </a:pathLst>
                </a:custGeom>
                <a:solidFill>
                  <a:srgbClr val="C0C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97"/>
                <p:cNvSpPr>
                  <a:spLocks/>
                </p:cNvSpPr>
                <p:nvPr/>
              </p:nvSpPr>
              <p:spPr bwMode="auto">
                <a:xfrm>
                  <a:off x="7809" y="7991"/>
                  <a:ext cx="28" cy="9"/>
                </a:xfrm>
                <a:custGeom>
                  <a:avLst/>
                  <a:gdLst>
                    <a:gd name="T0" fmla="*/ 28 w 28"/>
                    <a:gd name="T1" fmla="*/ 0 h 9"/>
                    <a:gd name="T2" fmla="*/ 0 w 28"/>
                    <a:gd name="T3" fmla="*/ 7 h 9"/>
                    <a:gd name="T4" fmla="*/ 5 w 28"/>
                    <a:gd name="T5" fmla="*/ 9 h 9"/>
                    <a:gd name="T6" fmla="*/ 28 w 28"/>
                    <a:gd name="T7" fmla="*/ 4 h 9"/>
                    <a:gd name="T8" fmla="*/ 28 w 28"/>
                    <a:gd name="T9" fmla="*/ 0 h 9"/>
                  </a:gdLst>
                  <a:ahLst/>
                  <a:cxnLst>
                    <a:cxn ang="0">
                      <a:pos x="T0" y="T1"/>
                    </a:cxn>
                    <a:cxn ang="0">
                      <a:pos x="T2" y="T3"/>
                    </a:cxn>
                    <a:cxn ang="0">
                      <a:pos x="T4" y="T5"/>
                    </a:cxn>
                    <a:cxn ang="0">
                      <a:pos x="T6" y="T7"/>
                    </a:cxn>
                    <a:cxn ang="0">
                      <a:pos x="T8" y="T9"/>
                    </a:cxn>
                  </a:cxnLst>
                  <a:rect l="0" t="0" r="r" b="b"/>
                  <a:pathLst>
                    <a:path w="28" h="9">
                      <a:moveTo>
                        <a:pt x="28" y="0"/>
                      </a:moveTo>
                      <a:lnTo>
                        <a:pt x="0" y="7"/>
                      </a:lnTo>
                      <a:lnTo>
                        <a:pt x="5" y="9"/>
                      </a:lnTo>
                      <a:lnTo>
                        <a:pt x="28" y="4"/>
                      </a:lnTo>
                      <a:lnTo>
                        <a:pt x="2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13" name="Group 198"/>
            <p:cNvGrpSpPr>
              <a:grpSpLocks/>
            </p:cNvGrpSpPr>
            <p:nvPr/>
          </p:nvGrpSpPr>
          <p:grpSpPr bwMode="auto">
            <a:xfrm>
              <a:off x="7751" y="7920"/>
              <a:ext cx="98" cy="202"/>
              <a:chOff x="7751" y="7920"/>
              <a:chExt cx="98" cy="202"/>
            </a:xfrm>
          </p:grpSpPr>
          <p:grpSp>
            <p:nvGrpSpPr>
              <p:cNvPr id="133" name="Group 199"/>
              <p:cNvGrpSpPr>
                <a:grpSpLocks/>
              </p:cNvGrpSpPr>
              <p:nvPr/>
            </p:nvGrpSpPr>
            <p:grpSpPr bwMode="auto">
              <a:xfrm>
                <a:off x="7751" y="7925"/>
                <a:ext cx="98" cy="197"/>
                <a:chOff x="7751" y="7925"/>
                <a:chExt cx="98" cy="197"/>
              </a:xfrm>
            </p:grpSpPr>
            <p:sp>
              <p:nvSpPr>
                <p:cNvPr id="137" name="Freeform 200"/>
                <p:cNvSpPr>
                  <a:spLocks/>
                </p:cNvSpPr>
                <p:nvPr/>
              </p:nvSpPr>
              <p:spPr bwMode="auto">
                <a:xfrm>
                  <a:off x="7751" y="7925"/>
                  <a:ext cx="98" cy="197"/>
                </a:xfrm>
                <a:custGeom>
                  <a:avLst/>
                  <a:gdLst>
                    <a:gd name="T0" fmla="*/ 2 w 98"/>
                    <a:gd name="T1" fmla="*/ 5 h 197"/>
                    <a:gd name="T2" fmla="*/ 2 w 98"/>
                    <a:gd name="T3" fmla="*/ 9 h 197"/>
                    <a:gd name="T4" fmla="*/ 2 w 98"/>
                    <a:gd name="T5" fmla="*/ 19 h 197"/>
                    <a:gd name="T6" fmla="*/ 0 w 98"/>
                    <a:gd name="T7" fmla="*/ 26 h 197"/>
                    <a:gd name="T8" fmla="*/ 0 w 98"/>
                    <a:gd name="T9" fmla="*/ 33 h 197"/>
                    <a:gd name="T10" fmla="*/ 2 w 98"/>
                    <a:gd name="T11" fmla="*/ 42 h 197"/>
                    <a:gd name="T12" fmla="*/ 2 w 98"/>
                    <a:gd name="T13" fmla="*/ 56 h 197"/>
                    <a:gd name="T14" fmla="*/ 7 w 98"/>
                    <a:gd name="T15" fmla="*/ 70 h 197"/>
                    <a:gd name="T16" fmla="*/ 9 w 98"/>
                    <a:gd name="T17" fmla="*/ 87 h 197"/>
                    <a:gd name="T18" fmla="*/ 16 w 98"/>
                    <a:gd name="T19" fmla="*/ 98 h 197"/>
                    <a:gd name="T20" fmla="*/ 23 w 98"/>
                    <a:gd name="T21" fmla="*/ 119 h 197"/>
                    <a:gd name="T22" fmla="*/ 32 w 98"/>
                    <a:gd name="T23" fmla="*/ 136 h 197"/>
                    <a:gd name="T24" fmla="*/ 39 w 98"/>
                    <a:gd name="T25" fmla="*/ 145 h 197"/>
                    <a:gd name="T26" fmla="*/ 49 w 98"/>
                    <a:gd name="T27" fmla="*/ 164 h 197"/>
                    <a:gd name="T28" fmla="*/ 58 w 98"/>
                    <a:gd name="T29" fmla="*/ 173 h 197"/>
                    <a:gd name="T30" fmla="*/ 67 w 98"/>
                    <a:gd name="T31" fmla="*/ 182 h 197"/>
                    <a:gd name="T32" fmla="*/ 74 w 98"/>
                    <a:gd name="T33" fmla="*/ 187 h 197"/>
                    <a:gd name="T34" fmla="*/ 86 w 98"/>
                    <a:gd name="T35" fmla="*/ 192 h 197"/>
                    <a:gd name="T36" fmla="*/ 88 w 98"/>
                    <a:gd name="T37" fmla="*/ 197 h 197"/>
                    <a:gd name="T38" fmla="*/ 95 w 98"/>
                    <a:gd name="T39" fmla="*/ 197 h 197"/>
                    <a:gd name="T40" fmla="*/ 98 w 98"/>
                    <a:gd name="T41" fmla="*/ 192 h 197"/>
                    <a:gd name="T42" fmla="*/ 7 w 98"/>
                    <a:gd name="T43" fmla="*/ 0 h 197"/>
                    <a:gd name="T44" fmla="*/ 2 w 98"/>
                    <a:gd name="T45"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97">
                      <a:moveTo>
                        <a:pt x="2" y="5"/>
                      </a:moveTo>
                      <a:lnTo>
                        <a:pt x="2" y="9"/>
                      </a:lnTo>
                      <a:lnTo>
                        <a:pt x="2" y="19"/>
                      </a:lnTo>
                      <a:lnTo>
                        <a:pt x="0" y="26"/>
                      </a:lnTo>
                      <a:lnTo>
                        <a:pt x="0" y="33"/>
                      </a:lnTo>
                      <a:lnTo>
                        <a:pt x="2" y="42"/>
                      </a:lnTo>
                      <a:lnTo>
                        <a:pt x="2" y="56"/>
                      </a:lnTo>
                      <a:lnTo>
                        <a:pt x="7" y="70"/>
                      </a:lnTo>
                      <a:lnTo>
                        <a:pt x="9" y="87"/>
                      </a:lnTo>
                      <a:lnTo>
                        <a:pt x="16" y="98"/>
                      </a:lnTo>
                      <a:lnTo>
                        <a:pt x="23" y="119"/>
                      </a:lnTo>
                      <a:lnTo>
                        <a:pt x="32" y="136"/>
                      </a:lnTo>
                      <a:lnTo>
                        <a:pt x="39" y="145"/>
                      </a:lnTo>
                      <a:lnTo>
                        <a:pt x="49" y="164"/>
                      </a:lnTo>
                      <a:lnTo>
                        <a:pt x="58" y="173"/>
                      </a:lnTo>
                      <a:lnTo>
                        <a:pt x="67" y="182"/>
                      </a:lnTo>
                      <a:lnTo>
                        <a:pt x="74" y="187"/>
                      </a:lnTo>
                      <a:lnTo>
                        <a:pt x="86" y="192"/>
                      </a:lnTo>
                      <a:lnTo>
                        <a:pt x="88" y="197"/>
                      </a:lnTo>
                      <a:lnTo>
                        <a:pt x="95" y="197"/>
                      </a:lnTo>
                      <a:lnTo>
                        <a:pt x="98" y="192"/>
                      </a:lnTo>
                      <a:lnTo>
                        <a:pt x="7" y="0"/>
                      </a:lnTo>
                      <a:lnTo>
                        <a:pt x="2" y="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01"/>
                <p:cNvSpPr>
                  <a:spLocks/>
                </p:cNvSpPr>
                <p:nvPr/>
              </p:nvSpPr>
              <p:spPr bwMode="auto">
                <a:xfrm>
                  <a:off x="7751" y="7925"/>
                  <a:ext cx="98" cy="197"/>
                </a:xfrm>
                <a:custGeom>
                  <a:avLst/>
                  <a:gdLst>
                    <a:gd name="T0" fmla="*/ 2 w 98"/>
                    <a:gd name="T1" fmla="*/ 5 h 197"/>
                    <a:gd name="T2" fmla="*/ 2 w 98"/>
                    <a:gd name="T3" fmla="*/ 9 h 197"/>
                    <a:gd name="T4" fmla="*/ 2 w 98"/>
                    <a:gd name="T5" fmla="*/ 19 h 197"/>
                    <a:gd name="T6" fmla="*/ 0 w 98"/>
                    <a:gd name="T7" fmla="*/ 26 h 197"/>
                    <a:gd name="T8" fmla="*/ 0 w 98"/>
                    <a:gd name="T9" fmla="*/ 33 h 197"/>
                    <a:gd name="T10" fmla="*/ 2 w 98"/>
                    <a:gd name="T11" fmla="*/ 42 h 197"/>
                    <a:gd name="T12" fmla="*/ 2 w 98"/>
                    <a:gd name="T13" fmla="*/ 56 h 197"/>
                    <a:gd name="T14" fmla="*/ 7 w 98"/>
                    <a:gd name="T15" fmla="*/ 70 h 197"/>
                    <a:gd name="T16" fmla="*/ 9 w 98"/>
                    <a:gd name="T17" fmla="*/ 87 h 197"/>
                    <a:gd name="T18" fmla="*/ 16 w 98"/>
                    <a:gd name="T19" fmla="*/ 98 h 197"/>
                    <a:gd name="T20" fmla="*/ 23 w 98"/>
                    <a:gd name="T21" fmla="*/ 119 h 197"/>
                    <a:gd name="T22" fmla="*/ 32 w 98"/>
                    <a:gd name="T23" fmla="*/ 136 h 197"/>
                    <a:gd name="T24" fmla="*/ 39 w 98"/>
                    <a:gd name="T25" fmla="*/ 145 h 197"/>
                    <a:gd name="T26" fmla="*/ 49 w 98"/>
                    <a:gd name="T27" fmla="*/ 164 h 197"/>
                    <a:gd name="T28" fmla="*/ 58 w 98"/>
                    <a:gd name="T29" fmla="*/ 173 h 197"/>
                    <a:gd name="T30" fmla="*/ 67 w 98"/>
                    <a:gd name="T31" fmla="*/ 182 h 197"/>
                    <a:gd name="T32" fmla="*/ 74 w 98"/>
                    <a:gd name="T33" fmla="*/ 187 h 197"/>
                    <a:gd name="T34" fmla="*/ 86 w 98"/>
                    <a:gd name="T35" fmla="*/ 192 h 197"/>
                    <a:gd name="T36" fmla="*/ 88 w 98"/>
                    <a:gd name="T37" fmla="*/ 197 h 197"/>
                    <a:gd name="T38" fmla="*/ 95 w 98"/>
                    <a:gd name="T39" fmla="*/ 197 h 197"/>
                    <a:gd name="T40" fmla="*/ 98 w 98"/>
                    <a:gd name="T41" fmla="*/ 192 h 197"/>
                    <a:gd name="T42" fmla="*/ 7 w 98"/>
                    <a:gd name="T43" fmla="*/ 0 h 197"/>
                    <a:gd name="T44" fmla="*/ 2 w 98"/>
                    <a:gd name="T45"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97">
                      <a:moveTo>
                        <a:pt x="2" y="5"/>
                      </a:moveTo>
                      <a:lnTo>
                        <a:pt x="2" y="9"/>
                      </a:lnTo>
                      <a:lnTo>
                        <a:pt x="2" y="19"/>
                      </a:lnTo>
                      <a:lnTo>
                        <a:pt x="0" y="26"/>
                      </a:lnTo>
                      <a:lnTo>
                        <a:pt x="0" y="33"/>
                      </a:lnTo>
                      <a:lnTo>
                        <a:pt x="2" y="42"/>
                      </a:lnTo>
                      <a:lnTo>
                        <a:pt x="2" y="56"/>
                      </a:lnTo>
                      <a:lnTo>
                        <a:pt x="7" y="70"/>
                      </a:lnTo>
                      <a:lnTo>
                        <a:pt x="9" y="87"/>
                      </a:lnTo>
                      <a:lnTo>
                        <a:pt x="16" y="98"/>
                      </a:lnTo>
                      <a:lnTo>
                        <a:pt x="23" y="119"/>
                      </a:lnTo>
                      <a:lnTo>
                        <a:pt x="32" y="136"/>
                      </a:lnTo>
                      <a:lnTo>
                        <a:pt x="39" y="145"/>
                      </a:lnTo>
                      <a:lnTo>
                        <a:pt x="49" y="164"/>
                      </a:lnTo>
                      <a:lnTo>
                        <a:pt x="58" y="173"/>
                      </a:lnTo>
                      <a:lnTo>
                        <a:pt x="67" y="182"/>
                      </a:lnTo>
                      <a:lnTo>
                        <a:pt x="74" y="187"/>
                      </a:lnTo>
                      <a:lnTo>
                        <a:pt x="86" y="192"/>
                      </a:lnTo>
                      <a:lnTo>
                        <a:pt x="88" y="197"/>
                      </a:lnTo>
                      <a:lnTo>
                        <a:pt x="95" y="197"/>
                      </a:lnTo>
                      <a:lnTo>
                        <a:pt x="98" y="192"/>
                      </a:lnTo>
                      <a:lnTo>
                        <a:pt x="7" y="0"/>
                      </a:lnTo>
                      <a:lnTo>
                        <a:pt x="2"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4" name="Group 202"/>
              <p:cNvGrpSpPr>
                <a:grpSpLocks/>
              </p:cNvGrpSpPr>
              <p:nvPr/>
            </p:nvGrpSpPr>
            <p:grpSpPr bwMode="auto">
              <a:xfrm>
                <a:off x="7758" y="7920"/>
                <a:ext cx="91" cy="197"/>
                <a:chOff x="7758" y="7920"/>
                <a:chExt cx="91" cy="197"/>
              </a:xfrm>
            </p:grpSpPr>
            <p:sp>
              <p:nvSpPr>
                <p:cNvPr id="135" name="Freeform 203"/>
                <p:cNvSpPr>
                  <a:spLocks/>
                </p:cNvSpPr>
                <p:nvPr/>
              </p:nvSpPr>
              <p:spPr bwMode="auto">
                <a:xfrm>
                  <a:off x="7758" y="7920"/>
                  <a:ext cx="91" cy="197"/>
                </a:xfrm>
                <a:custGeom>
                  <a:avLst/>
                  <a:gdLst>
                    <a:gd name="T0" fmla="*/ 0 w 91"/>
                    <a:gd name="T1" fmla="*/ 0 h 197"/>
                    <a:gd name="T2" fmla="*/ 0 w 91"/>
                    <a:gd name="T3" fmla="*/ 7 h 197"/>
                    <a:gd name="T4" fmla="*/ 0 w 91"/>
                    <a:gd name="T5" fmla="*/ 14 h 197"/>
                    <a:gd name="T6" fmla="*/ 0 w 91"/>
                    <a:gd name="T7" fmla="*/ 24 h 197"/>
                    <a:gd name="T8" fmla="*/ 2 w 91"/>
                    <a:gd name="T9" fmla="*/ 33 h 197"/>
                    <a:gd name="T10" fmla="*/ 2 w 91"/>
                    <a:gd name="T11" fmla="*/ 45 h 197"/>
                    <a:gd name="T12" fmla="*/ 2 w 91"/>
                    <a:gd name="T13" fmla="*/ 54 h 197"/>
                    <a:gd name="T14" fmla="*/ 4 w 91"/>
                    <a:gd name="T15" fmla="*/ 68 h 197"/>
                    <a:gd name="T16" fmla="*/ 9 w 91"/>
                    <a:gd name="T17" fmla="*/ 85 h 197"/>
                    <a:gd name="T18" fmla="*/ 16 w 91"/>
                    <a:gd name="T19" fmla="*/ 103 h 197"/>
                    <a:gd name="T20" fmla="*/ 25 w 91"/>
                    <a:gd name="T21" fmla="*/ 117 h 197"/>
                    <a:gd name="T22" fmla="*/ 32 w 91"/>
                    <a:gd name="T23" fmla="*/ 134 h 197"/>
                    <a:gd name="T24" fmla="*/ 42 w 91"/>
                    <a:gd name="T25" fmla="*/ 148 h 197"/>
                    <a:gd name="T26" fmla="*/ 44 w 91"/>
                    <a:gd name="T27" fmla="*/ 157 h 197"/>
                    <a:gd name="T28" fmla="*/ 51 w 91"/>
                    <a:gd name="T29" fmla="*/ 164 h 197"/>
                    <a:gd name="T30" fmla="*/ 58 w 91"/>
                    <a:gd name="T31" fmla="*/ 171 h 197"/>
                    <a:gd name="T32" fmla="*/ 65 w 91"/>
                    <a:gd name="T33" fmla="*/ 178 h 197"/>
                    <a:gd name="T34" fmla="*/ 72 w 91"/>
                    <a:gd name="T35" fmla="*/ 185 h 197"/>
                    <a:gd name="T36" fmla="*/ 74 w 91"/>
                    <a:gd name="T37" fmla="*/ 187 h 197"/>
                    <a:gd name="T38" fmla="*/ 81 w 91"/>
                    <a:gd name="T39" fmla="*/ 192 h 197"/>
                    <a:gd name="T40" fmla="*/ 84 w 91"/>
                    <a:gd name="T41" fmla="*/ 197 h 197"/>
                    <a:gd name="T42" fmla="*/ 88 w 91"/>
                    <a:gd name="T43" fmla="*/ 197 h 197"/>
                    <a:gd name="T44" fmla="*/ 91 w 91"/>
                    <a:gd name="T45" fmla="*/ 195 h 197"/>
                    <a:gd name="T46" fmla="*/ 91 w 91"/>
                    <a:gd name="T47" fmla="*/ 192 h 197"/>
                    <a:gd name="T48" fmla="*/ 88 w 91"/>
                    <a:gd name="T49" fmla="*/ 185 h 197"/>
                    <a:gd name="T50" fmla="*/ 88 w 91"/>
                    <a:gd name="T51" fmla="*/ 178 h 197"/>
                    <a:gd name="T52" fmla="*/ 84 w 91"/>
                    <a:gd name="T53" fmla="*/ 169 h 197"/>
                    <a:gd name="T54" fmla="*/ 84 w 91"/>
                    <a:gd name="T55" fmla="*/ 157 h 197"/>
                    <a:gd name="T56" fmla="*/ 81 w 91"/>
                    <a:gd name="T57" fmla="*/ 145 h 197"/>
                    <a:gd name="T58" fmla="*/ 79 w 91"/>
                    <a:gd name="T59" fmla="*/ 134 h 197"/>
                    <a:gd name="T60" fmla="*/ 74 w 91"/>
                    <a:gd name="T61" fmla="*/ 124 h 197"/>
                    <a:gd name="T62" fmla="*/ 74 w 91"/>
                    <a:gd name="T63" fmla="*/ 115 h 197"/>
                    <a:gd name="T64" fmla="*/ 67 w 91"/>
                    <a:gd name="T65" fmla="*/ 103 h 197"/>
                    <a:gd name="T66" fmla="*/ 65 w 91"/>
                    <a:gd name="T67" fmla="*/ 94 h 197"/>
                    <a:gd name="T68" fmla="*/ 58 w 91"/>
                    <a:gd name="T69" fmla="*/ 85 h 197"/>
                    <a:gd name="T70" fmla="*/ 51 w 91"/>
                    <a:gd name="T71" fmla="*/ 71 h 197"/>
                    <a:gd name="T72" fmla="*/ 44 w 91"/>
                    <a:gd name="T73" fmla="*/ 61 h 197"/>
                    <a:gd name="T74" fmla="*/ 39 w 91"/>
                    <a:gd name="T75" fmla="*/ 47 h 197"/>
                    <a:gd name="T76" fmla="*/ 32 w 91"/>
                    <a:gd name="T77" fmla="*/ 38 h 197"/>
                    <a:gd name="T78" fmla="*/ 25 w 91"/>
                    <a:gd name="T79" fmla="*/ 28 h 197"/>
                    <a:gd name="T80" fmla="*/ 18 w 91"/>
                    <a:gd name="T81" fmla="*/ 21 h 197"/>
                    <a:gd name="T82" fmla="*/ 11 w 91"/>
                    <a:gd name="T83" fmla="*/ 14 h 197"/>
                    <a:gd name="T84" fmla="*/ 9 w 91"/>
                    <a:gd name="T85" fmla="*/ 7 h 197"/>
                    <a:gd name="T86" fmla="*/ 4 w 91"/>
                    <a:gd name="T87" fmla="*/ 5 h 197"/>
                    <a:gd name="T88" fmla="*/ 0 w 91"/>
                    <a:gd name="T8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97">
                      <a:moveTo>
                        <a:pt x="0" y="0"/>
                      </a:moveTo>
                      <a:lnTo>
                        <a:pt x="0" y="7"/>
                      </a:lnTo>
                      <a:lnTo>
                        <a:pt x="0" y="14"/>
                      </a:lnTo>
                      <a:lnTo>
                        <a:pt x="0" y="24"/>
                      </a:lnTo>
                      <a:lnTo>
                        <a:pt x="2" y="33"/>
                      </a:lnTo>
                      <a:lnTo>
                        <a:pt x="2" y="45"/>
                      </a:lnTo>
                      <a:lnTo>
                        <a:pt x="2" y="54"/>
                      </a:lnTo>
                      <a:lnTo>
                        <a:pt x="4" y="68"/>
                      </a:lnTo>
                      <a:lnTo>
                        <a:pt x="9" y="85"/>
                      </a:lnTo>
                      <a:lnTo>
                        <a:pt x="16" y="103"/>
                      </a:lnTo>
                      <a:lnTo>
                        <a:pt x="25" y="117"/>
                      </a:lnTo>
                      <a:lnTo>
                        <a:pt x="32" y="134"/>
                      </a:lnTo>
                      <a:lnTo>
                        <a:pt x="42" y="148"/>
                      </a:lnTo>
                      <a:lnTo>
                        <a:pt x="44" y="157"/>
                      </a:lnTo>
                      <a:lnTo>
                        <a:pt x="51" y="164"/>
                      </a:lnTo>
                      <a:lnTo>
                        <a:pt x="58" y="171"/>
                      </a:lnTo>
                      <a:lnTo>
                        <a:pt x="65" y="178"/>
                      </a:lnTo>
                      <a:lnTo>
                        <a:pt x="72" y="185"/>
                      </a:lnTo>
                      <a:lnTo>
                        <a:pt x="74" y="187"/>
                      </a:lnTo>
                      <a:lnTo>
                        <a:pt x="81" y="192"/>
                      </a:lnTo>
                      <a:lnTo>
                        <a:pt x="84" y="197"/>
                      </a:lnTo>
                      <a:lnTo>
                        <a:pt x="88" y="197"/>
                      </a:lnTo>
                      <a:lnTo>
                        <a:pt x="91" y="195"/>
                      </a:lnTo>
                      <a:lnTo>
                        <a:pt x="91" y="192"/>
                      </a:lnTo>
                      <a:lnTo>
                        <a:pt x="88" y="185"/>
                      </a:lnTo>
                      <a:lnTo>
                        <a:pt x="88" y="178"/>
                      </a:lnTo>
                      <a:lnTo>
                        <a:pt x="84" y="169"/>
                      </a:lnTo>
                      <a:lnTo>
                        <a:pt x="84" y="157"/>
                      </a:lnTo>
                      <a:lnTo>
                        <a:pt x="81" y="145"/>
                      </a:lnTo>
                      <a:lnTo>
                        <a:pt x="79" y="134"/>
                      </a:lnTo>
                      <a:lnTo>
                        <a:pt x="74" y="124"/>
                      </a:lnTo>
                      <a:lnTo>
                        <a:pt x="74" y="115"/>
                      </a:lnTo>
                      <a:lnTo>
                        <a:pt x="67" y="103"/>
                      </a:lnTo>
                      <a:lnTo>
                        <a:pt x="65" y="94"/>
                      </a:lnTo>
                      <a:lnTo>
                        <a:pt x="58" y="85"/>
                      </a:lnTo>
                      <a:lnTo>
                        <a:pt x="51" y="71"/>
                      </a:lnTo>
                      <a:lnTo>
                        <a:pt x="44" y="61"/>
                      </a:lnTo>
                      <a:lnTo>
                        <a:pt x="39" y="47"/>
                      </a:lnTo>
                      <a:lnTo>
                        <a:pt x="32" y="38"/>
                      </a:lnTo>
                      <a:lnTo>
                        <a:pt x="25" y="28"/>
                      </a:lnTo>
                      <a:lnTo>
                        <a:pt x="18" y="21"/>
                      </a:lnTo>
                      <a:lnTo>
                        <a:pt x="11" y="14"/>
                      </a:lnTo>
                      <a:lnTo>
                        <a:pt x="9" y="7"/>
                      </a:lnTo>
                      <a:lnTo>
                        <a:pt x="4"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04"/>
                <p:cNvSpPr>
                  <a:spLocks/>
                </p:cNvSpPr>
                <p:nvPr/>
              </p:nvSpPr>
              <p:spPr bwMode="auto">
                <a:xfrm>
                  <a:off x="7758" y="7920"/>
                  <a:ext cx="91" cy="197"/>
                </a:xfrm>
                <a:custGeom>
                  <a:avLst/>
                  <a:gdLst>
                    <a:gd name="T0" fmla="*/ 0 w 91"/>
                    <a:gd name="T1" fmla="*/ 0 h 197"/>
                    <a:gd name="T2" fmla="*/ 0 w 91"/>
                    <a:gd name="T3" fmla="*/ 7 h 197"/>
                    <a:gd name="T4" fmla="*/ 0 w 91"/>
                    <a:gd name="T5" fmla="*/ 14 h 197"/>
                    <a:gd name="T6" fmla="*/ 0 w 91"/>
                    <a:gd name="T7" fmla="*/ 24 h 197"/>
                    <a:gd name="T8" fmla="*/ 2 w 91"/>
                    <a:gd name="T9" fmla="*/ 33 h 197"/>
                    <a:gd name="T10" fmla="*/ 2 w 91"/>
                    <a:gd name="T11" fmla="*/ 45 h 197"/>
                    <a:gd name="T12" fmla="*/ 2 w 91"/>
                    <a:gd name="T13" fmla="*/ 54 h 197"/>
                    <a:gd name="T14" fmla="*/ 4 w 91"/>
                    <a:gd name="T15" fmla="*/ 68 h 197"/>
                    <a:gd name="T16" fmla="*/ 9 w 91"/>
                    <a:gd name="T17" fmla="*/ 85 h 197"/>
                    <a:gd name="T18" fmla="*/ 16 w 91"/>
                    <a:gd name="T19" fmla="*/ 103 h 197"/>
                    <a:gd name="T20" fmla="*/ 25 w 91"/>
                    <a:gd name="T21" fmla="*/ 117 h 197"/>
                    <a:gd name="T22" fmla="*/ 32 w 91"/>
                    <a:gd name="T23" fmla="*/ 134 h 197"/>
                    <a:gd name="T24" fmla="*/ 42 w 91"/>
                    <a:gd name="T25" fmla="*/ 148 h 197"/>
                    <a:gd name="T26" fmla="*/ 44 w 91"/>
                    <a:gd name="T27" fmla="*/ 157 h 197"/>
                    <a:gd name="T28" fmla="*/ 51 w 91"/>
                    <a:gd name="T29" fmla="*/ 164 h 197"/>
                    <a:gd name="T30" fmla="*/ 58 w 91"/>
                    <a:gd name="T31" fmla="*/ 171 h 197"/>
                    <a:gd name="T32" fmla="*/ 65 w 91"/>
                    <a:gd name="T33" fmla="*/ 178 h 197"/>
                    <a:gd name="T34" fmla="*/ 72 w 91"/>
                    <a:gd name="T35" fmla="*/ 185 h 197"/>
                    <a:gd name="T36" fmla="*/ 74 w 91"/>
                    <a:gd name="T37" fmla="*/ 187 h 197"/>
                    <a:gd name="T38" fmla="*/ 81 w 91"/>
                    <a:gd name="T39" fmla="*/ 192 h 197"/>
                    <a:gd name="T40" fmla="*/ 84 w 91"/>
                    <a:gd name="T41" fmla="*/ 197 h 197"/>
                    <a:gd name="T42" fmla="*/ 88 w 91"/>
                    <a:gd name="T43" fmla="*/ 197 h 197"/>
                    <a:gd name="T44" fmla="*/ 91 w 91"/>
                    <a:gd name="T45" fmla="*/ 195 h 197"/>
                    <a:gd name="T46" fmla="*/ 91 w 91"/>
                    <a:gd name="T47" fmla="*/ 192 h 197"/>
                    <a:gd name="T48" fmla="*/ 88 w 91"/>
                    <a:gd name="T49" fmla="*/ 185 h 197"/>
                    <a:gd name="T50" fmla="*/ 88 w 91"/>
                    <a:gd name="T51" fmla="*/ 178 h 197"/>
                    <a:gd name="T52" fmla="*/ 84 w 91"/>
                    <a:gd name="T53" fmla="*/ 169 h 197"/>
                    <a:gd name="T54" fmla="*/ 84 w 91"/>
                    <a:gd name="T55" fmla="*/ 157 h 197"/>
                    <a:gd name="T56" fmla="*/ 81 w 91"/>
                    <a:gd name="T57" fmla="*/ 145 h 197"/>
                    <a:gd name="T58" fmla="*/ 79 w 91"/>
                    <a:gd name="T59" fmla="*/ 134 h 197"/>
                    <a:gd name="T60" fmla="*/ 74 w 91"/>
                    <a:gd name="T61" fmla="*/ 124 h 197"/>
                    <a:gd name="T62" fmla="*/ 74 w 91"/>
                    <a:gd name="T63" fmla="*/ 115 h 197"/>
                    <a:gd name="T64" fmla="*/ 67 w 91"/>
                    <a:gd name="T65" fmla="*/ 103 h 197"/>
                    <a:gd name="T66" fmla="*/ 65 w 91"/>
                    <a:gd name="T67" fmla="*/ 94 h 197"/>
                    <a:gd name="T68" fmla="*/ 58 w 91"/>
                    <a:gd name="T69" fmla="*/ 85 h 197"/>
                    <a:gd name="T70" fmla="*/ 51 w 91"/>
                    <a:gd name="T71" fmla="*/ 71 h 197"/>
                    <a:gd name="T72" fmla="*/ 44 w 91"/>
                    <a:gd name="T73" fmla="*/ 61 h 197"/>
                    <a:gd name="T74" fmla="*/ 39 w 91"/>
                    <a:gd name="T75" fmla="*/ 47 h 197"/>
                    <a:gd name="T76" fmla="*/ 32 w 91"/>
                    <a:gd name="T77" fmla="*/ 38 h 197"/>
                    <a:gd name="T78" fmla="*/ 25 w 91"/>
                    <a:gd name="T79" fmla="*/ 28 h 197"/>
                    <a:gd name="T80" fmla="*/ 18 w 91"/>
                    <a:gd name="T81" fmla="*/ 21 h 197"/>
                    <a:gd name="T82" fmla="*/ 11 w 91"/>
                    <a:gd name="T83" fmla="*/ 14 h 197"/>
                    <a:gd name="T84" fmla="*/ 9 w 91"/>
                    <a:gd name="T85" fmla="*/ 7 h 197"/>
                    <a:gd name="T86" fmla="*/ 4 w 91"/>
                    <a:gd name="T87" fmla="*/ 5 h 197"/>
                    <a:gd name="T88" fmla="*/ 0 w 91"/>
                    <a:gd name="T8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97">
                      <a:moveTo>
                        <a:pt x="0" y="0"/>
                      </a:moveTo>
                      <a:lnTo>
                        <a:pt x="0" y="7"/>
                      </a:lnTo>
                      <a:lnTo>
                        <a:pt x="0" y="14"/>
                      </a:lnTo>
                      <a:lnTo>
                        <a:pt x="0" y="24"/>
                      </a:lnTo>
                      <a:lnTo>
                        <a:pt x="2" y="33"/>
                      </a:lnTo>
                      <a:lnTo>
                        <a:pt x="2" y="45"/>
                      </a:lnTo>
                      <a:lnTo>
                        <a:pt x="2" y="54"/>
                      </a:lnTo>
                      <a:lnTo>
                        <a:pt x="4" y="68"/>
                      </a:lnTo>
                      <a:lnTo>
                        <a:pt x="9" y="85"/>
                      </a:lnTo>
                      <a:lnTo>
                        <a:pt x="16" y="103"/>
                      </a:lnTo>
                      <a:lnTo>
                        <a:pt x="25" y="117"/>
                      </a:lnTo>
                      <a:lnTo>
                        <a:pt x="32" y="134"/>
                      </a:lnTo>
                      <a:lnTo>
                        <a:pt x="42" y="148"/>
                      </a:lnTo>
                      <a:lnTo>
                        <a:pt x="44" y="157"/>
                      </a:lnTo>
                      <a:lnTo>
                        <a:pt x="51" y="164"/>
                      </a:lnTo>
                      <a:lnTo>
                        <a:pt x="58" y="171"/>
                      </a:lnTo>
                      <a:lnTo>
                        <a:pt x="65" y="178"/>
                      </a:lnTo>
                      <a:lnTo>
                        <a:pt x="72" y="185"/>
                      </a:lnTo>
                      <a:lnTo>
                        <a:pt x="74" y="187"/>
                      </a:lnTo>
                      <a:lnTo>
                        <a:pt x="81" y="192"/>
                      </a:lnTo>
                      <a:lnTo>
                        <a:pt x="84" y="197"/>
                      </a:lnTo>
                      <a:lnTo>
                        <a:pt x="88" y="197"/>
                      </a:lnTo>
                      <a:lnTo>
                        <a:pt x="91" y="195"/>
                      </a:lnTo>
                      <a:lnTo>
                        <a:pt x="91" y="192"/>
                      </a:lnTo>
                      <a:lnTo>
                        <a:pt x="88" y="185"/>
                      </a:lnTo>
                      <a:lnTo>
                        <a:pt x="88" y="178"/>
                      </a:lnTo>
                      <a:lnTo>
                        <a:pt x="84" y="169"/>
                      </a:lnTo>
                      <a:lnTo>
                        <a:pt x="84" y="157"/>
                      </a:lnTo>
                      <a:lnTo>
                        <a:pt x="81" y="145"/>
                      </a:lnTo>
                      <a:lnTo>
                        <a:pt x="79" y="134"/>
                      </a:lnTo>
                      <a:lnTo>
                        <a:pt x="74" y="124"/>
                      </a:lnTo>
                      <a:lnTo>
                        <a:pt x="74" y="115"/>
                      </a:lnTo>
                      <a:lnTo>
                        <a:pt x="67" y="103"/>
                      </a:lnTo>
                      <a:lnTo>
                        <a:pt x="65" y="94"/>
                      </a:lnTo>
                      <a:lnTo>
                        <a:pt x="58" y="85"/>
                      </a:lnTo>
                      <a:lnTo>
                        <a:pt x="51" y="71"/>
                      </a:lnTo>
                      <a:lnTo>
                        <a:pt x="44" y="61"/>
                      </a:lnTo>
                      <a:lnTo>
                        <a:pt x="39" y="47"/>
                      </a:lnTo>
                      <a:lnTo>
                        <a:pt x="32" y="38"/>
                      </a:lnTo>
                      <a:lnTo>
                        <a:pt x="25" y="28"/>
                      </a:lnTo>
                      <a:lnTo>
                        <a:pt x="18" y="21"/>
                      </a:lnTo>
                      <a:lnTo>
                        <a:pt x="11" y="14"/>
                      </a:lnTo>
                      <a:lnTo>
                        <a:pt x="9" y="7"/>
                      </a:lnTo>
                      <a:lnTo>
                        <a:pt x="4" y="5"/>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14" name="Group 205"/>
            <p:cNvGrpSpPr>
              <a:grpSpLocks/>
            </p:cNvGrpSpPr>
            <p:nvPr/>
          </p:nvGrpSpPr>
          <p:grpSpPr bwMode="auto">
            <a:xfrm>
              <a:off x="7760" y="7972"/>
              <a:ext cx="93" cy="128"/>
              <a:chOff x="7760" y="7972"/>
              <a:chExt cx="93" cy="128"/>
            </a:xfrm>
          </p:grpSpPr>
          <p:grpSp>
            <p:nvGrpSpPr>
              <p:cNvPr id="127" name="Group 206"/>
              <p:cNvGrpSpPr>
                <a:grpSpLocks/>
              </p:cNvGrpSpPr>
              <p:nvPr/>
            </p:nvGrpSpPr>
            <p:grpSpPr bwMode="auto">
              <a:xfrm>
                <a:off x="7760" y="7972"/>
                <a:ext cx="89" cy="9"/>
                <a:chOff x="7760" y="7972"/>
                <a:chExt cx="89" cy="9"/>
              </a:xfrm>
            </p:grpSpPr>
            <p:sp>
              <p:nvSpPr>
                <p:cNvPr id="131" name="Freeform 207"/>
                <p:cNvSpPr>
                  <a:spLocks/>
                </p:cNvSpPr>
                <p:nvPr/>
              </p:nvSpPr>
              <p:spPr bwMode="auto">
                <a:xfrm>
                  <a:off x="7760" y="7972"/>
                  <a:ext cx="89" cy="9"/>
                </a:xfrm>
                <a:custGeom>
                  <a:avLst/>
                  <a:gdLst>
                    <a:gd name="T0" fmla="*/ 0 w 89"/>
                    <a:gd name="T1" fmla="*/ 0 h 9"/>
                    <a:gd name="T2" fmla="*/ 89 w 89"/>
                    <a:gd name="T3" fmla="*/ 4 h 9"/>
                    <a:gd name="T4" fmla="*/ 89 w 89"/>
                    <a:gd name="T5" fmla="*/ 9 h 9"/>
                    <a:gd name="T6" fmla="*/ 0 w 89"/>
                    <a:gd name="T7" fmla="*/ 4 h 9"/>
                    <a:gd name="T8" fmla="*/ 0 w 89"/>
                    <a:gd name="T9" fmla="*/ 0 h 9"/>
                  </a:gdLst>
                  <a:ahLst/>
                  <a:cxnLst>
                    <a:cxn ang="0">
                      <a:pos x="T0" y="T1"/>
                    </a:cxn>
                    <a:cxn ang="0">
                      <a:pos x="T2" y="T3"/>
                    </a:cxn>
                    <a:cxn ang="0">
                      <a:pos x="T4" y="T5"/>
                    </a:cxn>
                    <a:cxn ang="0">
                      <a:pos x="T6" y="T7"/>
                    </a:cxn>
                    <a:cxn ang="0">
                      <a:pos x="T8" y="T9"/>
                    </a:cxn>
                  </a:cxnLst>
                  <a:rect l="0" t="0" r="r" b="b"/>
                  <a:pathLst>
                    <a:path w="89" h="9">
                      <a:moveTo>
                        <a:pt x="0" y="0"/>
                      </a:moveTo>
                      <a:lnTo>
                        <a:pt x="89" y="4"/>
                      </a:lnTo>
                      <a:lnTo>
                        <a:pt x="89" y="9"/>
                      </a:lnTo>
                      <a:lnTo>
                        <a:pt x="0" y="4"/>
                      </a:lnTo>
                      <a:lnTo>
                        <a:pt x="0" y="0"/>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08"/>
                <p:cNvSpPr>
                  <a:spLocks/>
                </p:cNvSpPr>
                <p:nvPr/>
              </p:nvSpPr>
              <p:spPr bwMode="auto">
                <a:xfrm>
                  <a:off x="7760" y="7972"/>
                  <a:ext cx="89" cy="9"/>
                </a:xfrm>
                <a:custGeom>
                  <a:avLst/>
                  <a:gdLst>
                    <a:gd name="T0" fmla="*/ 0 w 89"/>
                    <a:gd name="T1" fmla="*/ 0 h 9"/>
                    <a:gd name="T2" fmla="*/ 89 w 89"/>
                    <a:gd name="T3" fmla="*/ 4 h 9"/>
                    <a:gd name="T4" fmla="*/ 89 w 89"/>
                    <a:gd name="T5" fmla="*/ 9 h 9"/>
                    <a:gd name="T6" fmla="*/ 0 w 89"/>
                    <a:gd name="T7" fmla="*/ 4 h 9"/>
                    <a:gd name="T8" fmla="*/ 0 w 89"/>
                    <a:gd name="T9" fmla="*/ 0 h 9"/>
                  </a:gdLst>
                  <a:ahLst/>
                  <a:cxnLst>
                    <a:cxn ang="0">
                      <a:pos x="T0" y="T1"/>
                    </a:cxn>
                    <a:cxn ang="0">
                      <a:pos x="T2" y="T3"/>
                    </a:cxn>
                    <a:cxn ang="0">
                      <a:pos x="T4" y="T5"/>
                    </a:cxn>
                    <a:cxn ang="0">
                      <a:pos x="T6" y="T7"/>
                    </a:cxn>
                    <a:cxn ang="0">
                      <a:pos x="T8" y="T9"/>
                    </a:cxn>
                  </a:cxnLst>
                  <a:rect l="0" t="0" r="r" b="b"/>
                  <a:pathLst>
                    <a:path w="89" h="9">
                      <a:moveTo>
                        <a:pt x="0" y="0"/>
                      </a:moveTo>
                      <a:lnTo>
                        <a:pt x="89" y="4"/>
                      </a:lnTo>
                      <a:lnTo>
                        <a:pt x="89" y="9"/>
                      </a:lnTo>
                      <a:lnTo>
                        <a:pt x="0" y="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8" name="Group 209"/>
              <p:cNvGrpSpPr>
                <a:grpSpLocks/>
              </p:cNvGrpSpPr>
              <p:nvPr/>
            </p:nvGrpSpPr>
            <p:grpSpPr bwMode="auto">
              <a:xfrm>
                <a:off x="7823" y="7998"/>
                <a:ext cx="30" cy="102"/>
                <a:chOff x="7823" y="7998"/>
                <a:chExt cx="30" cy="102"/>
              </a:xfrm>
            </p:grpSpPr>
            <p:sp>
              <p:nvSpPr>
                <p:cNvPr id="129" name="Freeform 210"/>
                <p:cNvSpPr>
                  <a:spLocks/>
                </p:cNvSpPr>
                <p:nvPr/>
              </p:nvSpPr>
              <p:spPr bwMode="auto">
                <a:xfrm>
                  <a:off x="7823" y="7998"/>
                  <a:ext cx="30" cy="102"/>
                </a:xfrm>
                <a:custGeom>
                  <a:avLst/>
                  <a:gdLst>
                    <a:gd name="T0" fmla="*/ 26 w 30"/>
                    <a:gd name="T1" fmla="*/ 2 h 102"/>
                    <a:gd name="T2" fmla="*/ 0 w 30"/>
                    <a:gd name="T3" fmla="*/ 100 h 102"/>
                    <a:gd name="T4" fmla="*/ 0 w 30"/>
                    <a:gd name="T5" fmla="*/ 102 h 102"/>
                    <a:gd name="T6" fmla="*/ 30 w 30"/>
                    <a:gd name="T7" fmla="*/ 0 h 102"/>
                    <a:gd name="T8" fmla="*/ 26 w 30"/>
                    <a:gd name="T9" fmla="*/ 2 h 102"/>
                  </a:gdLst>
                  <a:ahLst/>
                  <a:cxnLst>
                    <a:cxn ang="0">
                      <a:pos x="T0" y="T1"/>
                    </a:cxn>
                    <a:cxn ang="0">
                      <a:pos x="T2" y="T3"/>
                    </a:cxn>
                    <a:cxn ang="0">
                      <a:pos x="T4" y="T5"/>
                    </a:cxn>
                    <a:cxn ang="0">
                      <a:pos x="T6" y="T7"/>
                    </a:cxn>
                    <a:cxn ang="0">
                      <a:pos x="T8" y="T9"/>
                    </a:cxn>
                  </a:cxnLst>
                  <a:rect l="0" t="0" r="r" b="b"/>
                  <a:pathLst>
                    <a:path w="30" h="102">
                      <a:moveTo>
                        <a:pt x="26" y="2"/>
                      </a:moveTo>
                      <a:lnTo>
                        <a:pt x="0" y="100"/>
                      </a:lnTo>
                      <a:lnTo>
                        <a:pt x="0" y="102"/>
                      </a:lnTo>
                      <a:lnTo>
                        <a:pt x="30" y="0"/>
                      </a:lnTo>
                      <a:lnTo>
                        <a:pt x="26" y="2"/>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11"/>
                <p:cNvSpPr>
                  <a:spLocks/>
                </p:cNvSpPr>
                <p:nvPr/>
              </p:nvSpPr>
              <p:spPr bwMode="auto">
                <a:xfrm>
                  <a:off x="7823" y="7998"/>
                  <a:ext cx="30" cy="102"/>
                </a:xfrm>
                <a:custGeom>
                  <a:avLst/>
                  <a:gdLst>
                    <a:gd name="T0" fmla="*/ 26 w 30"/>
                    <a:gd name="T1" fmla="*/ 2 h 102"/>
                    <a:gd name="T2" fmla="*/ 0 w 30"/>
                    <a:gd name="T3" fmla="*/ 100 h 102"/>
                    <a:gd name="T4" fmla="*/ 0 w 30"/>
                    <a:gd name="T5" fmla="*/ 102 h 102"/>
                    <a:gd name="T6" fmla="*/ 30 w 30"/>
                    <a:gd name="T7" fmla="*/ 0 h 102"/>
                    <a:gd name="T8" fmla="*/ 26 w 30"/>
                    <a:gd name="T9" fmla="*/ 2 h 102"/>
                  </a:gdLst>
                  <a:ahLst/>
                  <a:cxnLst>
                    <a:cxn ang="0">
                      <a:pos x="T0" y="T1"/>
                    </a:cxn>
                    <a:cxn ang="0">
                      <a:pos x="T2" y="T3"/>
                    </a:cxn>
                    <a:cxn ang="0">
                      <a:pos x="T4" y="T5"/>
                    </a:cxn>
                    <a:cxn ang="0">
                      <a:pos x="T6" y="T7"/>
                    </a:cxn>
                    <a:cxn ang="0">
                      <a:pos x="T8" y="T9"/>
                    </a:cxn>
                  </a:cxnLst>
                  <a:rect l="0" t="0" r="r" b="b"/>
                  <a:pathLst>
                    <a:path w="30" h="102">
                      <a:moveTo>
                        <a:pt x="26" y="2"/>
                      </a:moveTo>
                      <a:lnTo>
                        <a:pt x="0" y="100"/>
                      </a:lnTo>
                      <a:lnTo>
                        <a:pt x="0" y="102"/>
                      </a:lnTo>
                      <a:lnTo>
                        <a:pt x="30" y="0"/>
                      </a:lnTo>
                      <a:lnTo>
                        <a:pt x="26"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15" name="Group 212"/>
            <p:cNvGrpSpPr>
              <a:grpSpLocks/>
            </p:cNvGrpSpPr>
            <p:nvPr/>
          </p:nvGrpSpPr>
          <p:grpSpPr bwMode="auto">
            <a:xfrm>
              <a:off x="7832" y="7974"/>
              <a:ext cx="38" cy="31"/>
              <a:chOff x="7832" y="7974"/>
              <a:chExt cx="38" cy="31"/>
            </a:xfrm>
          </p:grpSpPr>
          <p:grpSp>
            <p:nvGrpSpPr>
              <p:cNvPr id="116" name="Group 213"/>
              <p:cNvGrpSpPr>
                <a:grpSpLocks/>
              </p:cNvGrpSpPr>
              <p:nvPr/>
            </p:nvGrpSpPr>
            <p:grpSpPr bwMode="auto">
              <a:xfrm>
                <a:off x="7832" y="7976"/>
                <a:ext cx="28" cy="29"/>
                <a:chOff x="7832" y="7976"/>
                <a:chExt cx="28" cy="29"/>
              </a:xfrm>
            </p:grpSpPr>
            <p:sp>
              <p:nvSpPr>
                <p:cNvPr id="125" name="Freeform 214"/>
                <p:cNvSpPr>
                  <a:spLocks/>
                </p:cNvSpPr>
                <p:nvPr/>
              </p:nvSpPr>
              <p:spPr bwMode="auto">
                <a:xfrm>
                  <a:off x="7832" y="7976"/>
                  <a:ext cx="28" cy="29"/>
                </a:xfrm>
                <a:custGeom>
                  <a:avLst/>
                  <a:gdLst>
                    <a:gd name="T0" fmla="*/ 21 w 28"/>
                    <a:gd name="T1" fmla="*/ 0 h 29"/>
                    <a:gd name="T2" fmla="*/ 0 w 28"/>
                    <a:gd name="T3" fmla="*/ 12 h 29"/>
                    <a:gd name="T4" fmla="*/ 0 w 28"/>
                    <a:gd name="T5" fmla="*/ 15 h 29"/>
                    <a:gd name="T6" fmla="*/ 0 w 28"/>
                    <a:gd name="T7" fmla="*/ 19 h 29"/>
                    <a:gd name="T8" fmla="*/ 0 w 28"/>
                    <a:gd name="T9" fmla="*/ 22 h 29"/>
                    <a:gd name="T10" fmla="*/ 0 w 28"/>
                    <a:gd name="T11" fmla="*/ 24 h 29"/>
                    <a:gd name="T12" fmla="*/ 5 w 28"/>
                    <a:gd name="T13" fmla="*/ 29 h 29"/>
                    <a:gd name="T14" fmla="*/ 7 w 28"/>
                    <a:gd name="T15" fmla="*/ 29 h 29"/>
                    <a:gd name="T16" fmla="*/ 10 w 28"/>
                    <a:gd name="T17" fmla="*/ 29 h 29"/>
                    <a:gd name="T18" fmla="*/ 28 w 28"/>
                    <a:gd name="T19" fmla="*/ 19 h 29"/>
                    <a:gd name="T20" fmla="*/ 24 w 28"/>
                    <a:gd name="T21" fmla="*/ 15 h 29"/>
                    <a:gd name="T22" fmla="*/ 21 w 28"/>
                    <a:gd name="T23" fmla="*/ 12 h 29"/>
                    <a:gd name="T24" fmla="*/ 21 w 28"/>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9">
                      <a:moveTo>
                        <a:pt x="21" y="0"/>
                      </a:moveTo>
                      <a:lnTo>
                        <a:pt x="0" y="12"/>
                      </a:lnTo>
                      <a:lnTo>
                        <a:pt x="0" y="15"/>
                      </a:lnTo>
                      <a:lnTo>
                        <a:pt x="0" y="19"/>
                      </a:lnTo>
                      <a:lnTo>
                        <a:pt x="0" y="22"/>
                      </a:lnTo>
                      <a:lnTo>
                        <a:pt x="0" y="24"/>
                      </a:lnTo>
                      <a:lnTo>
                        <a:pt x="5" y="29"/>
                      </a:lnTo>
                      <a:lnTo>
                        <a:pt x="7" y="29"/>
                      </a:lnTo>
                      <a:lnTo>
                        <a:pt x="10" y="29"/>
                      </a:lnTo>
                      <a:lnTo>
                        <a:pt x="28" y="19"/>
                      </a:lnTo>
                      <a:lnTo>
                        <a:pt x="24" y="15"/>
                      </a:lnTo>
                      <a:lnTo>
                        <a:pt x="21" y="12"/>
                      </a:lnTo>
                      <a:lnTo>
                        <a:pt x="21" y="0"/>
                      </a:lnTo>
                      <a:close/>
                    </a:path>
                  </a:pathLst>
                </a:custGeom>
                <a:solidFill>
                  <a:srgbClr val="C0C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15"/>
                <p:cNvSpPr>
                  <a:spLocks/>
                </p:cNvSpPr>
                <p:nvPr/>
              </p:nvSpPr>
              <p:spPr bwMode="auto">
                <a:xfrm>
                  <a:off x="7832" y="7976"/>
                  <a:ext cx="28" cy="29"/>
                </a:xfrm>
                <a:custGeom>
                  <a:avLst/>
                  <a:gdLst>
                    <a:gd name="T0" fmla="*/ 21 w 28"/>
                    <a:gd name="T1" fmla="*/ 0 h 29"/>
                    <a:gd name="T2" fmla="*/ 0 w 28"/>
                    <a:gd name="T3" fmla="*/ 12 h 29"/>
                    <a:gd name="T4" fmla="*/ 0 w 28"/>
                    <a:gd name="T5" fmla="*/ 15 h 29"/>
                    <a:gd name="T6" fmla="*/ 0 w 28"/>
                    <a:gd name="T7" fmla="*/ 19 h 29"/>
                    <a:gd name="T8" fmla="*/ 0 w 28"/>
                    <a:gd name="T9" fmla="*/ 22 h 29"/>
                    <a:gd name="T10" fmla="*/ 0 w 28"/>
                    <a:gd name="T11" fmla="*/ 24 h 29"/>
                    <a:gd name="T12" fmla="*/ 5 w 28"/>
                    <a:gd name="T13" fmla="*/ 29 h 29"/>
                    <a:gd name="T14" fmla="*/ 7 w 28"/>
                    <a:gd name="T15" fmla="*/ 29 h 29"/>
                    <a:gd name="T16" fmla="*/ 10 w 28"/>
                    <a:gd name="T17" fmla="*/ 29 h 29"/>
                    <a:gd name="T18" fmla="*/ 28 w 28"/>
                    <a:gd name="T19" fmla="*/ 19 h 29"/>
                    <a:gd name="T20" fmla="*/ 24 w 28"/>
                    <a:gd name="T21" fmla="*/ 15 h 29"/>
                    <a:gd name="T22" fmla="*/ 21 w 28"/>
                    <a:gd name="T23" fmla="*/ 12 h 29"/>
                    <a:gd name="T24" fmla="*/ 21 w 28"/>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9">
                      <a:moveTo>
                        <a:pt x="21" y="0"/>
                      </a:moveTo>
                      <a:lnTo>
                        <a:pt x="0" y="12"/>
                      </a:lnTo>
                      <a:lnTo>
                        <a:pt x="0" y="15"/>
                      </a:lnTo>
                      <a:lnTo>
                        <a:pt x="0" y="19"/>
                      </a:lnTo>
                      <a:lnTo>
                        <a:pt x="0" y="22"/>
                      </a:lnTo>
                      <a:lnTo>
                        <a:pt x="0" y="24"/>
                      </a:lnTo>
                      <a:lnTo>
                        <a:pt x="5" y="29"/>
                      </a:lnTo>
                      <a:lnTo>
                        <a:pt x="7" y="29"/>
                      </a:lnTo>
                      <a:lnTo>
                        <a:pt x="10" y="29"/>
                      </a:lnTo>
                      <a:lnTo>
                        <a:pt x="28" y="19"/>
                      </a:lnTo>
                      <a:lnTo>
                        <a:pt x="24" y="15"/>
                      </a:lnTo>
                      <a:lnTo>
                        <a:pt x="21" y="12"/>
                      </a:lnTo>
                      <a:lnTo>
                        <a:pt x="2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7" name="Group 216"/>
              <p:cNvGrpSpPr>
                <a:grpSpLocks/>
              </p:cNvGrpSpPr>
              <p:nvPr/>
            </p:nvGrpSpPr>
            <p:grpSpPr bwMode="auto">
              <a:xfrm>
                <a:off x="7849" y="7974"/>
                <a:ext cx="14" cy="26"/>
                <a:chOff x="7849" y="7974"/>
                <a:chExt cx="14" cy="26"/>
              </a:xfrm>
            </p:grpSpPr>
            <p:sp>
              <p:nvSpPr>
                <p:cNvPr id="123" name="Freeform 217"/>
                <p:cNvSpPr>
                  <a:spLocks/>
                </p:cNvSpPr>
                <p:nvPr/>
              </p:nvSpPr>
              <p:spPr bwMode="auto">
                <a:xfrm>
                  <a:off x="7849" y="7974"/>
                  <a:ext cx="14" cy="26"/>
                </a:xfrm>
                <a:custGeom>
                  <a:avLst/>
                  <a:gdLst>
                    <a:gd name="T0" fmla="*/ 7 w 14"/>
                    <a:gd name="T1" fmla="*/ 2 h 26"/>
                    <a:gd name="T2" fmla="*/ 7 w 14"/>
                    <a:gd name="T3" fmla="*/ 2 h 26"/>
                    <a:gd name="T4" fmla="*/ 4 w 14"/>
                    <a:gd name="T5" fmla="*/ 0 h 26"/>
                    <a:gd name="T6" fmla="*/ 0 w 14"/>
                    <a:gd name="T7" fmla="*/ 0 h 26"/>
                    <a:gd name="T8" fmla="*/ 0 w 14"/>
                    <a:gd name="T9" fmla="*/ 2 h 26"/>
                    <a:gd name="T10" fmla="*/ 0 w 14"/>
                    <a:gd name="T11" fmla="*/ 7 h 26"/>
                    <a:gd name="T12" fmla="*/ 0 w 14"/>
                    <a:gd name="T13" fmla="*/ 9 h 26"/>
                    <a:gd name="T14" fmla="*/ 0 w 14"/>
                    <a:gd name="T15" fmla="*/ 14 h 26"/>
                    <a:gd name="T16" fmla="*/ 0 w 14"/>
                    <a:gd name="T17" fmla="*/ 17 h 26"/>
                    <a:gd name="T18" fmla="*/ 0 w 14"/>
                    <a:gd name="T19" fmla="*/ 21 h 26"/>
                    <a:gd name="T20" fmla="*/ 4 w 14"/>
                    <a:gd name="T21" fmla="*/ 24 h 26"/>
                    <a:gd name="T22" fmla="*/ 7 w 14"/>
                    <a:gd name="T23" fmla="*/ 24 h 26"/>
                    <a:gd name="T24" fmla="*/ 7 w 14"/>
                    <a:gd name="T25" fmla="*/ 26 h 26"/>
                    <a:gd name="T26" fmla="*/ 11 w 14"/>
                    <a:gd name="T27" fmla="*/ 26 h 26"/>
                    <a:gd name="T28" fmla="*/ 14 w 14"/>
                    <a:gd name="T29" fmla="*/ 24 h 26"/>
                    <a:gd name="T30" fmla="*/ 14 w 14"/>
                    <a:gd name="T31" fmla="*/ 21 h 26"/>
                    <a:gd name="T32" fmla="*/ 14 w 14"/>
                    <a:gd name="T33" fmla="*/ 17 h 26"/>
                    <a:gd name="T34" fmla="*/ 11 w 14"/>
                    <a:gd name="T35" fmla="*/ 14 h 26"/>
                    <a:gd name="T36" fmla="*/ 11 w 14"/>
                    <a:gd name="T37" fmla="*/ 7 h 26"/>
                    <a:gd name="T38" fmla="*/ 7 w 14"/>
                    <a:gd name="T3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6">
                      <a:moveTo>
                        <a:pt x="7" y="2"/>
                      </a:moveTo>
                      <a:lnTo>
                        <a:pt x="7" y="2"/>
                      </a:lnTo>
                      <a:lnTo>
                        <a:pt x="4" y="0"/>
                      </a:lnTo>
                      <a:lnTo>
                        <a:pt x="0" y="0"/>
                      </a:lnTo>
                      <a:lnTo>
                        <a:pt x="0" y="2"/>
                      </a:lnTo>
                      <a:lnTo>
                        <a:pt x="0" y="7"/>
                      </a:lnTo>
                      <a:lnTo>
                        <a:pt x="0" y="9"/>
                      </a:lnTo>
                      <a:lnTo>
                        <a:pt x="0" y="14"/>
                      </a:lnTo>
                      <a:lnTo>
                        <a:pt x="0" y="17"/>
                      </a:lnTo>
                      <a:lnTo>
                        <a:pt x="0" y="21"/>
                      </a:lnTo>
                      <a:lnTo>
                        <a:pt x="4" y="24"/>
                      </a:lnTo>
                      <a:lnTo>
                        <a:pt x="7" y="24"/>
                      </a:lnTo>
                      <a:lnTo>
                        <a:pt x="7" y="26"/>
                      </a:lnTo>
                      <a:lnTo>
                        <a:pt x="11" y="26"/>
                      </a:lnTo>
                      <a:lnTo>
                        <a:pt x="14" y="24"/>
                      </a:lnTo>
                      <a:lnTo>
                        <a:pt x="14" y="21"/>
                      </a:lnTo>
                      <a:lnTo>
                        <a:pt x="14" y="17"/>
                      </a:lnTo>
                      <a:lnTo>
                        <a:pt x="11" y="14"/>
                      </a:lnTo>
                      <a:lnTo>
                        <a:pt x="11" y="7"/>
                      </a:lnTo>
                      <a:lnTo>
                        <a:pt x="7"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18"/>
                <p:cNvSpPr>
                  <a:spLocks/>
                </p:cNvSpPr>
                <p:nvPr/>
              </p:nvSpPr>
              <p:spPr bwMode="auto">
                <a:xfrm>
                  <a:off x="7849" y="7974"/>
                  <a:ext cx="14" cy="26"/>
                </a:xfrm>
                <a:custGeom>
                  <a:avLst/>
                  <a:gdLst>
                    <a:gd name="T0" fmla="*/ 7 w 14"/>
                    <a:gd name="T1" fmla="*/ 2 h 26"/>
                    <a:gd name="T2" fmla="*/ 7 w 14"/>
                    <a:gd name="T3" fmla="*/ 2 h 26"/>
                    <a:gd name="T4" fmla="*/ 4 w 14"/>
                    <a:gd name="T5" fmla="*/ 0 h 26"/>
                    <a:gd name="T6" fmla="*/ 0 w 14"/>
                    <a:gd name="T7" fmla="*/ 0 h 26"/>
                    <a:gd name="T8" fmla="*/ 0 w 14"/>
                    <a:gd name="T9" fmla="*/ 2 h 26"/>
                    <a:gd name="T10" fmla="*/ 0 w 14"/>
                    <a:gd name="T11" fmla="*/ 7 h 26"/>
                    <a:gd name="T12" fmla="*/ 0 w 14"/>
                    <a:gd name="T13" fmla="*/ 9 h 26"/>
                    <a:gd name="T14" fmla="*/ 0 w 14"/>
                    <a:gd name="T15" fmla="*/ 14 h 26"/>
                    <a:gd name="T16" fmla="*/ 0 w 14"/>
                    <a:gd name="T17" fmla="*/ 17 h 26"/>
                    <a:gd name="T18" fmla="*/ 0 w 14"/>
                    <a:gd name="T19" fmla="*/ 21 h 26"/>
                    <a:gd name="T20" fmla="*/ 4 w 14"/>
                    <a:gd name="T21" fmla="*/ 24 h 26"/>
                    <a:gd name="T22" fmla="*/ 7 w 14"/>
                    <a:gd name="T23" fmla="*/ 24 h 26"/>
                    <a:gd name="T24" fmla="*/ 7 w 14"/>
                    <a:gd name="T25" fmla="*/ 26 h 26"/>
                    <a:gd name="T26" fmla="*/ 11 w 14"/>
                    <a:gd name="T27" fmla="*/ 26 h 26"/>
                    <a:gd name="T28" fmla="*/ 14 w 14"/>
                    <a:gd name="T29" fmla="*/ 24 h 26"/>
                    <a:gd name="T30" fmla="*/ 14 w 14"/>
                    <a:gd name="T31" fmla="*/ 21 h 26"/>
                    <a:gd name="T32" fmla="*/ 14 w 14"/>
                    <a:gd name="T33" fmla="*/ 17 h 26"/>
                    <a:gd name="T34" fmla="*/ 11 w 14"/>
                    <a:gd name="T35" fmla="*/ 14 h 26"/>
                    <a:gd name="T36" fmla="*/ 11 w 14"/>
                    <a:gd name="T37" fmla="*/ 7 h 26"/>
                    <a:gd name="T38" fmla="*/ 7 w 14"/>
                    <a:gd name="T3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6">
                      <a:moveTo>
                        <a:pt x="7" y="2"/>
                      </a:moveTo>
                      <a:lnTo>
                        <a:pt x="7" y="2"/>
                      </a:lnTo>
                      <a:lnTo>
                        <a:pt x="4" y="0"/>
                      </a:lnTo>
                      <a:lnTo>
                        <a:pt x="0" y="0"/>
                      </a:lnTo>
                      <a:lnTo>
                        <a:pt x="0" y="2"/>
                      </a:lnTo>
                      <a:lnTo>
                        <a:pt x="0" y="7"/>
                      </a:lnTo>
                      <a:lnTo>
                        <a:pt x="0" y="9"/>
                      </a:lnTo>
                      <a:lnTo>
                        <a:pt x="0" y="14"/>
                      </a:lnTo>
                      <a:lnTo>
                        <a:pt x="0" y="17"/>
                      </a:lnTo>
                      <a:lnTo>
                        <a:pt x="0" y="21"/>
                      </a:lnTo>
                      <a:lnTo>
                        <a:pt x="4" y="24"/>
                      </a:lnTo>
                      <a:lnTo>
                        <a:pt x="7" y="24"/>
                      </a:lnTo>
                      <a:lnTo>
                        <a:pt x="7" y="26"/>
                      </a:lnTo>
                      <a:lnTo>
                        <a:pt x="11" y="26"/>
                      </a:lnTo>
                      <a:lnTo>
                        <a:pt x="14" y="24"/>
                      </a:lnTo>
                      <a:lnTo>
                        <a:pt x="14" y="21"/>
                      </a:lnTo>
                      <a:lnTo>
                        <a:pt x="14" y="17"/>
                      </a:lnTo>
                      <a:lnTo>
                        <a:pt x="11" y="14"/>
                      </a:lnTo>
                      <a:lnTo>
                        <a:pt x="11" y="7"/>
                      </a:lnTo>
                      <a:lnTo>
                        <a:pt x="7"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8" name="Group 219"/>
              <p:cNvGrpSpPr>
                <a:grpSpLocks/>
              </p:cNvGrpSpPr>
              <p:nvPr/>
            </p:nvGrpSpPr>
            <p:grpSpPr bwMode="auto">
              <a:xfrm>
                <a:off x="7853" y="7976"/>
                <a:ext cx="17" cy="19"/>
                <a:chOff x="7853" y="7976"/>
                <a:chExt cx="17" cy="19"/>
              </a:xfrm>
            </p:grpSpPr>
            <p:sp>
              <p:nvSpPr>
                <p:cNvPr id="121" name="Freeform 220"/>
                <p:cNvSpPr>
                  <a:spLocks/>
                </p:cNvSpPr>
                <p:nvPr/>
              </p:nvSpPr>
              <p:spPr bwMode="auto">
                <a:xfrm>
                  <a:off x="7853" y="7976"/>
                  <a:ext cx="17" cy="19"/>
                </a:xfrm>
                <a:custGeom>
                  <a:avLst/>
                  <a:gdLst>
                    <a:gd name="T0" fmla="*/ 0 w 17"/>
                    <a:gd name="T1" fmla="*/ 5 h 19"/>
                    <a:gd name="T2" fmla="*/ 12 w 17"/>
                    <a:gd name="T3" fmla="*/ 0 h 19"/>
                    <a:gd name="T4" fmla="*/ 17 w 17"/>
                    <a:gd name="T5" fmla="*/ 0 h 19"/>
                    <a:gd name="T6" fmla="*/ 17 w 17"/>
                    <a:gd name="T7" fmla="*/ 5 h 19"/>
                    <a:gd name="T8" fmla="*/ 7 w 17"/>
                    <a:gd name="T9" fmla="*/ 19 h 19"/>
                    <a:gd name="T10" fmla="*/ 3 w 17"/>
                    <a:gd name="T11" fmla="*/ 19 h 19"/>
                    <a:gd name="T12" fmla="*/ 0 w 17"/>
                    <a:gd name="T13" fmla="*/ 15 h 19"/>
                    <a:gd name="T14" fmla="*/ 0 w 17"/>
                    <a:gd name="T15" fmla="*/ 12 h 19"/>
                    <a:gd name="T16" fmla="*/ 0 w 17"/>
                    <a:gd name="T17" fmla="*/ 7 h 19"/>
                    <a:gd name="T18" fmla="*/ 0 w 17"/>
                    <a:gd name="T1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9">
                      <a:moveTo>
                        <a:pt x="0" y="5"/>
                      </a:moveTo>
                      <a:lnTo>
                        <a:pt x="12" y="0"/>
                      </a:lnTo>
                      <a:lnTo>
                        <a:pt x="17" y="0"/>
                      </a:lnTo>
                      <a:lnTo>
                        <a:pt x="17" y="5"/>
                      </a:lnTo>
                      <a:lnTo>
                        <a:pt x="7" y="19"/>
                      </a:lnTo>
                      <a:lnTo>
                        <a:pt x="3" y="19"/>
                      </a:lnTo>
                      <a:lnTo>
                        <a:pt x="0" y="15"/>
                      </a:lnTo>
                      <a:lnTo>
                        <a:pt x="0" y="12"/>
                      </a:lnTo>
                      <a:lnTo>
                        <a:pt x="0" y="7"/>
                      </a:lnTo>
                      <a:lnTo>
                        <a:pt x="0" y="5"/>
                      </a:lnTo>
                      <a:close/>
                    </a:path>
                  </a:pathLst>
                </a:custGeom>
                <a:solidFill>
                  <a:srgbClr val="A0A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21"/>
                <p:cNvSpPr>
                  <a:spLocks/>
                </p:cNvSpPr>
                <p:nvPr/>
              </p:nvSpPr>
              <p:spPr bwMode="auto">
                <a:xfrm>
                  <a:off x="7853" y="7976"/>
                  <a:ext cx="17" cy="19"/>
                </a:xfrm>
                <a:custGeom>
                  <a:avLst/>
                  <a:gdLst>
                    <a:gd name="T0" fmla="*/ 0 w 17"/>
                    <a:gd name="T1" fmla="*/ 5 h 19"/>
                    <a:gd name="T2" fmla="*/ 12 w 17"/>
                    <a:gd name="T3" fmla="*/ 0 h 19"/>
                    <a:gd name="T4" fmla="*/ 17 w 17"/>
                    <a:gd name="T5" fmla="*/ 0 h 19"/>
                    <a:gd name="T6" fmla="*/ 17 w 17"/>
                    <a:gd name="T7" fmla="*/ 5 h 19"/>
                    <a:gd name="T8" fmla="*/ 7 w 17"/>
                    <a:gd name="T9" fmla="*/ 19 h 19"/>
                    <a:gd name="T10" fmla="*/ 3 w 17"/>
                    <a:gd name="T11" fmla="*/ 19 h 19"/>
                    <a:gd name="T12" fmla="*/ 0 w 17"/>
                    <a:gd name="T13" fmla="*/ 15 h 19"/>
                    <a:gd name="T14" fmla="*/ 0 w 17"/>
                    <a:gd name="T15" fmla="*/ 12 h 19"/>
                    <a:gd name="T16" fmla="*/ 0 w 17"/>
                    <a:gd name="T17" fmla="*/ 7 h 19"/>
                    <a:gd name="T18" fmla="*/ 0 w 17"/>
                    <a:gd name="T1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9">
                      <a:moveTo>
                        <a:pt x="0" y="5"/>
                      </a:moveTo>
                      <a:lnTo>
                        <a:pt x="12" y="0"/>
                      </a:lnTo>
                      <a:lnTo>
                        <a:pt x="17" y="0"/>
                      </a:lnTo>
                      <a:lnTo>
                        <a:pt x="17" y="5"/>
                      </a:lnTo>
                      <a:lnTo>
                        <a:pt x="7" y="19"/>
                      </a:lnTo>
                      <a:lnTo>
                        <a:pt x="3" y="19"/>
                      </a:lnTo>
                      <a:lnTo>
                        <a:pt x="0" y="15"/>
                      </a:lnTo>
                      <a:lnTo>
                        <a:pt x="0" y="12"/>
                      </a:lnTo>
                      <a:lnTo>
                        <a:pt x="0" y="7"/>
                      </a:lnTo>
                      <a:lnTo>
                        <a:pt x="0"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 name="Freeform 222"/>
              <p:cNvSpPr>
                <a:spLocks/>
              </p:cNvSpPr>
              <p:nvPr/>
            </p:nvSpPr>
            <p:spPr bwMode="auto">
              <a:xfrm>
                <a:off x="7839" y="7983"/>
                <a:ext cx="7" cy="22"/>
              </a:xfrm>
              <a:custGeom>
                <a:avLst/>
                <a:gdLst>
                  <a:gd name="T0" fmla="*/ 0 w 7"/>
                  <a:gd name="T1" fmla="*/ 0 h 22"/>
                  <a:gd name="T2" fmla="*/ 0 w 7"/>
                  <a:gd name="T3" fmla="*/ 5 h 22"/>
                  <a:gd name="T4" fmla="*/ 0 w 7"/>
                  <a:gd name="T5" fmla="*/ 8 h 22"/>
                  <a:gd name="T6" fmla="*/ 0 w 7"/>
                  <a:gd name="T7" fmla="*/ 12 h 22"/>
                  <a:gd name="T8" fmla="*/ 0 w 7"/>
                  <a:gd name="T9" fmla="*/ 15 h 22"/>
                  <a:gd name="T10" fmla="*/ 0 w 7"/>
                  <a:gd name="T11" fmla="*/ 17 h 22"/>
                  <a:gd name="T12" fmla="*/ 3 w 7"/>
                  <a:gd name="T13" fmla="*/ 17 h 22"/>
                  <a:gd name="T14" fmla="*/ 7 w 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2">
                    <a:moveTo>
                      <a:pt x="0" y="0"/>
                    </a:moveTo>
                    <a:lnTo>
                      <a:pt x="0" y="5"/>
                    </a:lnTo>
                    <a:lnTo>
                      <a:pt x="0" y="8"/>
                    </a:lnTo>
                    <a:lnTo>
                      <a:pt x="0" y="12"/>
                    </a:lnTo>
                    <a:lnTo>
                      <a:pt x="0" y="15"/>
                    </a:lnTo>
                    <a:lnTo>
                      <a:pt x="0" y="17"/>
                    </a:lnTo>
                    <a:lnTo>
                      <a:pt x="3" y="17"/>
                    </a:lnTo>
                    <a:lnTo>
                      <a:pt x="7" y="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223"/>
              <p:cNvSpPr>
                <a:spLocks/>
              </p:cNvSpPr>
              <p:nvPr/>
            </p:nvSpPr>
            <p:spPr bwMode="auto">
              <a:xfrm>
                <a:off x="7842" y="7981"/>
                <a:ext cx="7" cy="19"/>
              </a:xfrm>
              <a:custGeom>
                <a:avLst/>
                <a:gdLst>
                  <a:gd name="T0" fmla="*/ 0 w 7"/>
                  <a:gd name="T1" fmla="*/ 0 h 19"/>
                  <a:gd name="T2" fmla="*/ 0 w 7"/>
                  <a:gd name="T3" fmla="*/ 2 h 19"/>
                  <a:gd name="T4" fmla="*/ 0 w 7"/>
                  <a:gd name="T5" fmla="*/ 7 h 19"/>
                  <a:gd name="T6" fmla="*/ 0 w 7"/>
                  <a:gd name="T7" fmla="*/ 10 h 19"/>
                  <a:gd name="T8" fmla="*/ 0 w 7"/>
                  <a:gd name="T9" fmla="*/ 14 h 19"/>
                  <a:gd name="T10" fmla="*/ 4 w 7"/>
                  <a:gd name="T11" fmla="*/ 17 h 19"/>
                  <a:gd name="T12" fmla="*/ 7 w 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0" y="0"/>
                    </a:moveTo>
                    <a:lnTo>
                      <a:pt x="0" y="2"/>
                    </a:lnTo>
                    <a:lnTo>
                      <a:pt x="0" y="7"/>
                    </a:lnTo>
                    <a:lnTo>
                      <a:pt x="0" y="10"/>
                    </a:lnTo>
                    <a:lnTo>
                      <a:pt x="0" y="14"/>
                    </a:lnTo>
                    <a:lnTo>
                      <a:pt x="4" y="17"/>
                    </a:lnTo>
                    <a:lnTo>
                      <a:pt x="7"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19" name="Group 268"/>
          <p:cNvGrpSpPr>
            <a:grpSpLocks/>
          </p:cNvGrpSpPr>
          <p:nvPr/>
        </p:nvGrpSpPr>
        <p:grpSpPr bwMode="auto">
          <a:xfrm>
            <a:off x="1590574" y="3571746"/>
            <a:ext cx="3916733" cy="2464963"/>
            <a:chOff x="565" y="3556"/>
            <a:chExt cx="4678" cy="2960"/>
          </a:xfrm>
        </p:grpSpPr>
        <p:graphicFrame>
          <p:nvGraphicFramePr>
            <p:cNvPr id="220" name="Object 269"/>
            <p:cNvGraphicFramePr>
              <a:graphicFrameLocks noChangeAspect="1"/>
            </p:cNvGraphicFramePr>
            <p:nvPr>
              <p:extLst>
                <p:ext uri="{D42A27DB-BD31-4B8C-83A1-F6EECF244321}">
                  <p14:modId xmlns:p14="http://schemas.microsoft.com/office/powerpoint/2010/main" val="1127272514"/>
                </p:ext>
              </p:extLst>
            </p:nvPr>
          </p:nvGraphicFramePr>
          <p:xfrm>
            <a:off x="4331" y="5641"/>
            <a:ext cx="912" cy="875"/>
          </p:xfrm>
          <a:graphic>
            <a:graphicData uri="http://schemas.openxmlformats.org/presentationml/2006/ole">
              <mc:AlternateContent xmlns:mc="http://schemas.openxmlformats.org/markup-compatibility/2006">
                <mc:Choice xmlns:v="urn:schemas-microsoft-com:vml" Requires="v">
                  <p:oleObj spid="_x0000_s1097" name="Clip" r:id="rId4" imgW="2013120" imgH="1929960" progId="MS_ClipArt_Gallery.2">
                    <p:embed/>
                  </p:oleObj>
                </mc:Choice>
                <mc:Fallback>
                  <p:oleObj name="Clip" r:id="rId4" imgW="2013120" imgH="1929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 y="5641"/>
                          <a:ext cx="912" cy="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1" name="Text Box 270"/>
            <p:cNvSpPr txBox="1">
              <a:spLocks noChangeArrowheads="1"/>
            </p:cNvSpPr>
            <p:nvPr/>
          </p:nvSpPr>
          <p:spPr bwMode="auto">
            <a:xfrm>
              <a:off x="565" y="3556"/>
              <a:ext cx="205" cy="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469" tIns="42734" rIns="85469" bIns="42734">
              <a:spAutoFit/>
            </a:bodyPr>
            <a:lstStyle>
              <a:lvl1pPr defTabSz="855663">
                <a:defRPr>
                  <a:solidFill>
                    <a:schemeClr val="tx1"/>
                  </a:solidFill>
                  <a:latin typeface="Arial" panose="020B0604020202020204" pitchFamily="34" charset="0"/>
                </a:defRPr>
              </a:lvl1pPr>
              <a:lvl2pPr marL="427038" defTabSz="855663">
                <a:defRPr>
                  <a:solidFill>
                    <a:schemeClr val="tx1"/>
                  </a:solidFill>
                  <a:latin typeface="Arial" panose="020B0604020202020204" pitchFamily="34" charset="0"/>
                </a:defRPr>
              </a:lvl2pPr>
              <a:lvl3pPr marL="855663" defTabSz="855663">
                <a:defRPr>
                  <a:solidFill>
                    <a:schemeClr val="tx1"/>
                  </a:solidFill>
                  <a:latin typeface="Arial" panose="020B0604020202020204" pitchFamily="34" charset="0"/>
                </a:defRPr>
              </a:lvl3pPr>
              <a:lvl4pPr marL="1281113" defTabSz="855663">
                <a:defRPr>
                  <a:solidFill>
                    <a:schemeClr val="tx1"/>
                  </a:solidFill>
                  <a:latin typeface="Arial" panose="020B0604020202020204" pitchFamily="34" charset="0"/>
                </a:defRPr>
              </a:lvl4pPr>
              <a:lvl5pPr marL="1709738" defTabSz="855663">
                <a:defRPr>
                  <a:solidFill>
                    <a:schemeClr val="tx1"/>
                  </a:solidFill>
                  <a:latin typeface="Arial" panose="020B0604020202020204" pitchFamily="34" charset="0"/>
                </a:defRPr>
              </a:lvl5pPr>
              <a:lvl6pPr marL="2166938" defTabSz="855663" fontAlgn="base">
                <a:spcBef>
                  <a:spcPct val="0"/>
                </a:spcBef>
                <a:spcAft>
                  <a:spcPct val="0"/>
                </a:spcAft>
                <a:defRPr>
                  <a:solidFill>
                    <a:schemeClr val="tx1"/>
                  </a:solidFill>
                  <a:latin typeface="Arial" panose="020B0604020202020204" pitchFamily="34" charset="0"/>
                </a:defRPr>
              </a:lvl6pPr>
              <a:lvl7pPr marL="2624138" defTabSz="855663" fontAlgn="base">
                <a:spcBef>
                  <a:spcPct val="0"/>
                </a:spcBef>
                <a:spcAft>
                  <a:spcPct val="0"/>
                </a:spcAft>
                <a:defRPr>
                  <a:solidFill>
                    <a:schemeClr val="tx1"/>
                  </a:solidFill>
                  <a:latin typeface="Arial" panose="020B0604020202020204" pitchFamily="34" charset="0"/>
                </a:defRPr>
              </a:lvl7pPr>
              <a:lvl8pPr marL="3081338" defTabSz="855663" fontAlgn="base">
                <a:spcBef>
                  <a:spcPct val="0"/>
                </a:spcBef>
                <a:spcAft>
                  <a:spcPct val="0"/>
                </a:spcAft>
                <a:defRPr>
                  <a:solidFill>
                    <a:schemeClr val="tx1"/>
                  </a:solidFill>
                  <a:latin typeface="Arial" panose="020B0604020202020204" pitchFamily="34" charset="0"/>
                </a:defRPr>
              </a:lvl8pPr>
              <a:lvl9pPr marL="3538538" defTabSz="855663"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1200" b="1"/>
            </a:p>
          </p:txBody>
        </p:sp>
      </p:grpSp>
      <p:pic>
        <p:nvPicPr>
          <p:cNvPr id="222" name="Picture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161" y="1001391"/>
            <a:ext cx="8461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4" name="Straight Connector 223"/>
          <p:cNvCxnSpPr>
            <a:stCxn id="4" idx="0"/>
          </p:cNvCxnSpPr>
          <p:nvPr/>
        </p:nvCxnSpPr>
        <p:spPr>
          <a:xfrm flipV="1">
            <a:off x="1715293" y="5474908"/>
            <a:ext cx="706027" cy="336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0" idx="0"/>
            <a:endCxn id="7" idx="2"/>
          </p:cNvCxnSpPr>
          <p:nvPr/>
        </p:nvCxnSpPr>
        <p:spPr>
          <a:xfrm flipH="1" flipV="1">
            <a:off x="3266979" y="5453162"/>
            <a:ext cx="264268" cy="308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7" idx="0"/>
            <a:endCxn id="8" idx="2"/>
          </p:cNvCxnSpPr>
          <p:nvPr/>
        </p:nvCxnSpPr>
        <p:spPr>
          <a:xfrm flipV="1">
            <a:off x="3266979" y="4854745"/>
            <a:ext cx="237952" cy="25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flipV="1">
            <a:off x="4603168" y="4877551"/>
            <a:ext cx="1543437" cy="284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9" idx="0"/>
            <a:endCxn id="11" idx="2"/>
          </p:cNvCxnSpPr>
          <p:nvPr/>
        </p:nvCxnSpPr>
        <p:spPr>
          <a:xfrm flipV="1">
            <a:off x="6666873" y="4877551"/>
            <a:ext cx="62120" cy="276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12" idx="0"/>
          </p:cNvCxnSpPr>
          <p:nvPr/>
        </p:nvCxnSpPr>
        <p:spPr>
          <a:xfrm flipV="1">
            <a:off x="7942057" y="4854745"/>
            <a:ext cx="0" cy="861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8" idx="0"/>
          </p:cNvCxnSpPr>
          <p:nvPr/>
        </p:nvCxnSpPr>
        <p:spPr>
          <a:xfrm flipV="1">
            <a:off x="3504931" y="4100509"/>
            <a:ext cx="76469" cy="415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1" idx="0"/>
          </p:cNvCxnSpPr>
          <p:nvPr/>
        </p:nvCxnSpPr>
        <p:spPr>
          <a:xfrm flipV="1">
            <a:off x="6728993" y="4100509"/>
            <a:ext cx="205207" cy="438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13" idx="0"/>
          </p:cNvCxnSpPr>
          <p:nvPr/>
        </p:nvCxnSpPr>
        <p:spPr>
          <a:xfrm flipV="1">
            <a:off x="3770600" y="3201966"/>
            <a:ext cx="320640" cy="581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flipV="1">
            <a:off x="5541702" y="3201966"/>
            <a:ext cx="1392498" cy="616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a:endCxn id="16" idx="2"/>
          </p:cNvCxnSpPr>
          <p:nvPr/>
        </p:nvCxnSpPr>
        <p:spPr>
          <a:xfrm flipV="1">
            <a:off x="4743720" y="2315237"/>
            <a:ext cx="5763" cy="5535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3" name="Rectangle 232"/>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One man’s system of systems might become…</a:t>
            </a:r>
            <a:r>
              <a:rPr lang="en-US" sz="1600" dirty="0" err="1" smtClean="0">
                <a:latin typeface="Arial" panose="020B0604020202020204" pitchFamily="34" charset="0"/>
                <a:cs typeface="Arial" panose="020B0604020202020204" pitchFamily="34" charset="0"/>
              </a:rPr>
              <a:t>Skynet</a:t>
            </a:r>
            <a:r>
              <a:rPr lang="en-US" sz="160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31" name="TextBox 230"/>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72314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21945" y="1739180"/>
            <a:ext cx="1671823" cy="1930759"/>
          </a:xfrm>
          <a:prstGeom prst="rect">
            <a:avLst/>
          </a:prstGeom>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Summary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086295"/>
            <a:ext cx="8382000" cy="4745624"/>
          </a:xfrm>
        </p:spPr>
        <p:txBody>
          <a:bodyPr>
            <a:noAutofit/>
          </a:bodyPr>
          <a:lstStyle/>
          <a:p>
            <a:pPr>
              <a:spcBef>
                <a:spcPts val="1000"/>
              </a:spcBef>
            </a:pPr>
            <a:r>
              <a:rPr lang="en-US" dirty="0" smtClean="0">
                <a:latin typeface="Arial" panose="020B0604020202020204" pitchFamily="34" charset="0"/>
                <a:cs typeface="Arial" panose="020B0604020202020204" pitchFamily="34" charset="0"/>
              </a:rPr>
              <a:t>Interoperability and Net-Centricity are related, but not synonymous</a:t>
            </a:r>
          </a:p>
          <a:p>
            <a:pPr>
              <a:spcBef>
                <a:spcPts val="1000"/>
              </a:spcBef>
            </a:pPr>
            <a:r>
              <a:rPr lang="en-US" dirty="0" smtClean="0">
                <a:latin typeface="Arial" panose="020B0604020202020204" pitchFamily="34" charset="0"/>
                <a:cs typeface="Arial" panose="020B0604020202020204" pitchFamily="34" charset="0"/>
              </a:rPr>
              <a:t>Interoperability and </a:t>
            </a:r>
            <a:r>
              <a:rPr lang="en-US" dirty="0" err="1" smtClean="0">
                <a:latin typeface="Arial" panose="020B0604020202020204" pitchFamily="34" charset="0"/>
                <a:cs typeface="Arial" panose="020B0604020202020204" pitchFamily="34" charset="0"/>
              </a:rPr>
              <a:t>SoS</a:t>
            </a:r>
            <a:r>
              <a:rPr lang="en-US" dirty="0" smtClean="0">
                <a:latin typeface="Arial" panose="020B0604020202020204" pitchFamily="34" charset="0"/>
                <a:cs typeface="Arial" panose="020B0604020202020204" pitchFamily="34" charset="0"/>
              </a:rPr>
              <a:t> Engineering are virtually synonymous</a:t>
            </a:r>
          </a:p>
          <a:p>
            <a:pPr>
              <a:spcBef>
                <a:spcPts val="1000"/>
              </a:spcBef>
            </a:pPr>
            <a:r>
              <a:rPr lang="en-US" dirty="0" smtClean="0">
                <a:latin typeface="Arial" panose="020B0604020202020204" pitchFamily="34" charset="0"/>
                <a:cs typeface="Arial" panose="020B0604020202020204" pitchFamily="34" charset="0"/>
              </a:rPr>
              <a:t>EICDs (w/MOUs) are essential</a:t>
            </a:r>
          </a:p>
          <a:p>
            <a:pPr>
              <a:spcBef>
                <a:spcPts val="1000"/>
              </a:spcBef>
            </a:pPr>
            <a:r>
              <a:rPr lang="en-US" dirty="0" smtClean="0">
                <a:latin typeface="Arial" panose="020B0604020202020204" pitchFamily="34" charset="0"/>
                <a:cs typeface="Arial" panose="020B0604020202020204" pitchFamily="34" charset="0"/>
              </a:rPr>
              <a:t>Employ “</a:t>
            </a:r>
            <a:r>
              <a:rPr lang="en-US" b="1" dirty="0" smtClean="0">
                <a:latin typeface="Arial" panose="020B0604020202020204" pitchFamily="34" charset="0"/>
                <a:cs typeface="Arial" panose="020B0604020202020204" pitchFamily="34" charset="0"/>
              </a:rPr>
              <a:t>Outside-in Development</a:t>
            </a:r>
            <a:r>
              <a:rPr lang="en-US" dirty="0" smtClean="0">
                <a:latin typeface="Arial" panose="020B0604020202020204" pitchFamily="34" charset="0"/>
                <a:cs typeface="Arial" panose="020B0604020202020204" pitchFamily="34" charset="0"/>
              </a:rPr>
              <a:t>”</a:t>
            </a:r>
          </a:p>
          <a:p>
            <a:pPr lvl="1">
              <a:spcBef>
                <a:spcPts val="400"/>
              </a:spcBef>
            </a:pPr>
            <a:r>
              <a:rPr lang="en-US" dirty="0" smtClean="0">
                <a:latin typeface="Arial" panose="020B0604020202020204" pitchFamily="34" charset="0"/>
                <a:cs typeface="Arial" panose="020B0604020202020204" pitchFamily="34" charset="0"/>
              </a:rPr>
              <a:t>Work from the external interfaces inward </a:t>
            </a:r>
          </a:p>
          <a:p>
            <a:pPr>
              <a:spcBef>
                <a:spcPts val="1000"/>
              </a:spcBef>
            </a:pPr>
            <a:r>
              <a:rPr lang="en-US" dirty="0" smtClean="0">
                <a:latin typeface="Arial" panose="020B0604020202020204" pitchFamily="34" charset="0"/>
                <a:cs typeface="Arial" panose="020B0604020202020204" pitchFamily="34" charset="0"/>
              </a:rPr>
              <a:t>As they say in Chicago: </a:t>
            </a:r>
            <a:r>
              <a:rPr lang="en-US" b="1" dirty="0" smtClean="0">
                <a:latin typeface="Arial" panose="020B0604020202020204" pitchFamily="34" charset="0"/>
                <a:cs typeface="Arial" panose="020B0604020202020204" pitchFamily="34" charset="0"/>
              </a:rPr>
              <a:t>Vote Early &amp; Often</a:t>
            </a:r>
          </a:p>
          <a:p>
            <a:pPr lvl="1">
              <a:spcBef>
                <a:spcPts val="400"/>
              </a:spcBef>
            </a:pPr>
            <a:r>
              <a:rPr lang="en-US" dirty="0" smtClean="0">
                <a:latin typeface="Arial" panose="020B0604020202020204" pitchFamily="34" charset="0"/>
                <a:cs typeface="Arial" panose="020B0604020202020204" pitchFamily="34" charset="0"/>
              </a:rPr>
              <a:t>i.e., Get involved as early as possible to fend off as many future problems as possible</a:t>
            </a:r>
          </a:p>
          <a:p>
            <a:pPr>
              <a:spcBef>
                <a:spcPts val="1000"/>
              </a:spcBef>
            </a:pPr>
            <a:r>
              <a:rPr lang="en-US" b="1" dirty="0" smtClean="0">
                <a:latin typeface="Arial" panose="020B0604020202020204" pitchFamily="34" charset="0"/>
                <a:cs typeface="Arial" panose="020B0604020202020204" pitchFamily="34" charset="0"/>
              </a:rPr>
              <a:t>Be bold! Be stubborn!</a:t>
            </a:r>
            <a:r>
              <a:rPr lang="en-US" dirty="0" smtClean="0">
                <a:latin typeface="Arial" panose="020B0604020202020204" pitchFamily="34" charset="0"/>
                <a:cs typeface="Arial" panose="020B0604020202020204" pitchFamily="34" charset="0"/>
              </a:rPr>
              <a:t> </a:t>
            </a:r>
          </a:p>
          <a:p>
            <a:pPr lvl="1">
              <a:spcBef>
                <a:spcPts val="400"/>
              </a:spcBef>
            </a:pPr>
            <a:r>
              <a:rPr lang="en-US" dirty="0" smtClean="0">
                <a:latin typeface="Arial" panose="020B0604020202020204" pitchFamily="34" charset="0"/>
                <a:cs typeface="Arial" panose="020B0604020202020204" pitchFamily="34" charset="0"/>
              </a:rPr>
              <a:t>Don’t let Customers, PMs, SE </a:t>
            </a:r>
            <a:r>
              <a:rPr lang="en-US" dirty="0" err="1" smtClean="0">
                <a:latin typeface="Arial" panose="020B0604020202020204" pitchFamily="34" charset="0"/>
                <a:cs typeface="Arial" panose="020B0604020202020204" pitchFamily="34" charset="0"/>
              </a:rPr>
              <a:t>Mgrs</a:t>
            </a:r>
            <a:r>
              <a:rPr lang="en-US" dirty="0" smtClean="0">
                <a:latin typeface="Arial" panose="020B0604020202020204" pitchFamily="34" charset="0"/>
                <a:cs typeface="Arial" panose="020B0604020202020204" pitchFamily="34" charset="0"/>
              </a:rPr>
              <a:t>, other naysayers dissuade you from sticking your nose in wherever necessary</a:t>
            </a:r>
          </a:p>
          <a:p>
            <a:pPr lvl="1">
              <a:spcBef>
                <a:spcPts val="400"/>
              </a:spcBef>
            </a:pPr>
            <a:r>
              <a:rPr lang="en-US" dirty="0" smtClean="0">
                <a:latin typeface="Arial" panose="020B0604020202020204" pitchFamily="34" charset="0"/>
                <a:cs typeface="Arial" panose="020B0604020202020204" pitchFamily="34" charset="0"/>
              </a:rPr>
              <a:t>Learn to speak and preach Interoperability</a:t>
            </a:r>
          </a:p>
          <a:p>
            <a:pPr>
              <a:spcBef>
                <a:spcPts val="1000"/>
              </a:spcBef>
            </a:pPr>
            <a:r>
              <a:rPr lang="en-US" b="1" dirty="0" smtClean="0">
                <a:latin typeface="Arial" panose="020B0604020202020204" pitchFamily="34" charset="0"/>
                <a:cs typeface="Arial" panose="020B0604020202020204" pitchFamily="34" charset="0"/>
              </a:rPr>
              <a:t>Listen to Einstein! </a:t>
            </a:r>
            <a:r>
              <a:rPr lang="en-US" dirty="0" smtClean="0">
                <a:latin typeface="Arial" panose="020B0604020202020204" pitchFamily="34" charset="0"/>
                <a:cs typeface="Arial" panose="020B0604020202020204" pitchFamily="34" charset="0"/>
              </a:rPr>
              <a:t>Do keep things as simple as possible but not simpler</a:t>
            </a:r>
          </a:p>
        </p:txBody>
      </p:sp>
      <p:sp>
        <p:nvSpPr>
          <p:cNvPr id="5" name="Slide Number Placeholder 4"/>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22</a:t>
            </a:fld>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5408496" y="4955019"/>
            <a:ext cx="2092239" cy="338554"/>
          </a:xfrm>
          <a:prstGeom prst="rect">
            <a:avLst/>
          </a:prstGeom>
          <a:solidFill>
            <a:srgbClr val="CCECFF"/>
          </a:solidFill>
          <a:effectLst>
            <a:glow rad="63500">
              <a:schemeClr val="accent4">
                <a:satMod val="175000"/>
                <a:alpha val="40000"/>
              </a:schemeClr>
            </a:glow>
            <a:outerShdw blurRad="50800" dist="38100" dir="2700000" algn="tl" rotWithShape="0">
              <a:prstClr val="black">
                <a:alpha val="40000"/>
              </a:prstClr>
            </a:outerShdw>
          </a:effectLst>
        </p:spPr>
        <p:txBody>
          <a:bodyPr wrap="none" rtlCol="0">
            <a:spAutoFit/>
          </a:bodyPr>
          <a:lstStyle/>
          <a:p>
            <a:pPr algn="ctr"/>
            <a:r>
              <a:rPr lang="en-US" sz="1600" b="1" dirty="0" err="1">
                <a:solidFill>
                  <a:srgbClr val="C00000"/>
                </a:solidFill>
                <a:latin typeface="Arial" panose="020B0604020202020204" pitchFamily="34" charset="0"/>
                <a:cs typeface="Arial" panose="020B0604020202020204" pitchFamily="34" charset="0"/>
              </a:rPr>
              <a:t>maH</a:t>
            </a:r>
            <a:r>
              <a:rPr lang="en-US" sz="1600" b="1" dirty="0">
                <a:solidFill>
                  <a:srgbClr val="C00000"/>
                </a:solidFill>
                <a:latin typeface="Arial" panose="020B0604020202020204" pitchFamily="34" charset="0"/>
                <a:cs typeface="Arial" panose="020B0604020202020204" pitchFamily="34" charset="0"/>
              </a:rPr>
              <a:t> </a:t>
            </a:r>
            <a:r>
              <a:rPr lang="en-US" sz="1600" b="1" dirty="0" err="1">
                <a:solidFill>
                  <a:srgbClr val="C00000"/>
                </a:solidFill>
                <a:latin typeface="Arial" panose="020B0604020202020204" pitchFamily="34" charset="0"/>
                <a:cs typeface="Arial" panose="020B0604020202020204" pitchFamily="34" charset="0"/>
              </a:rPr>
              <a:t>jatlh</a:t>
            </a:r>
            <a:r>
              <a:rPr lang="en-US" sz="1600" b="1" dirty="0">
                <a:solidFill>
                  <a:srgbClr val="C00000"/>
                </a:solidFill>
                <a:latin typeface="Arial" panose="020B0604020202020204" pitchFamily="34" charset="0"/>
                <a:cs typeface="Arial" panose="020B0604020202020204" pitchFamily="34" charset="0"/>
              </a:rPr>
              <a:t> </a:t>
            </a:r>
            <a:r>
              <a:rPr lang="en-US" sz="1600" b="1" dirty="0" err="1">
                <a:solidFill>
                  <a:srgbClr val="C00000"/>
                </a:solidFill>
                <a:latin typeface="Arial" panose="020B0604020202020204" pitchFamily="34" charset="0"/>
                <a:cs typeface="Arial" panose="020B0604020202020204" pitchFamily="34" charset="0"/>
              </a:rPr>
              <a:t>tlhIngan</a:t>
            </a:r>
            <a:r>
              <a:rPr lang="en-US" sz="1600" b="1" dirty="0">
                <a:solidFill>
                  <a:srgbClr val="C00000"/>
                </a:solidFill>
                <a:latin typeface="Arial" panose="020B0604020202020204" pitchFamily="34" charset="0"/>
                <a:cs typeface="Arial" panose="020B0604020202020204" pitchFamily="34" charset="0"/>
              </a:rPr>
              <a:t>! </a:t>
            </a:r>
          </a:p>
        </p:txBody>
      </p:sp>
      <p:sp>
        <p:nvSpPr>
          <p:cNvPr id="10" name="Rectangle 9"/>
          <p:cNvSpPr/>
          <p:nvPr/>
        </p:nvSpPr>
        <p:spPr>
          <a:xfrm>
            <a:off x="464949" y="6078945"/>
            <a:ext cx="823735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System of Systems Engineering: Think of it as evolution in action</a:t>
            </a:r>
          </a:p>
          <a:p>
            <a:pPr algn="ctr"/>
            <a:r>
              <a:rPr lang="en-US" sz="1600" dirty="0" smtClean="0">
                <a:latin typeface="Arial" panose="020B0604020202020204" pitchFamily="34" charset="0"/>
                <a:cs typeface="Arial" panose="020B0604020202020204" pitchFamily="34" charset="0"/>
              </a:rPr>
              <a:t>…but </a:t>
            </a:r>
            <a:r>
              <a:rPr lang="en-US" sz="1600" i="1" dirty="0" smtClean="0">
                <a:latin typeface="Arial" panose="020B0604020202020204" pitchFamily="34" charset="0"/>
                <a:cs typeface="Arial" panose="020B0604020202020204" pitchFamily="34" charset="0"/>
              </a:rPr>
              <a:t>YOU</a:t>
            </a:r>
            <a:r>
              <a:rPr lang="en-US" sz="1600" dirty="0" smtClean="0">
                <a:latin typeface="Arial" panose="020B0604020202020204" pitchFamily="34" charset="0"/>
                <a:cs typeface="Arial" panose="020B0604020202020204" pitchFamily="34" charset="0"/>
              </a:rPr>
              <a:t> must intervene and provide the intelligence in the design</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2344883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50" y="3160165"/>
            <a:ext cx="6705600" cy="838200"/>
          </a:xfrm>
        </p:spPr>
        <p:txBody>
          <a:bodyPr/>
          <a:lstStyle/>
          <a:p>
            <a:pPr algn="ctr"/>
            <a:r>
              <a:rPr lang="en-US" sz="4400" dirty="0" smtClean="0"/>
              <a:t>Questions?</a:t>
            </a:r>
            <a:endParaRPr lang="en-US" sz="4400" dirty="0"/>
          </a:p>
        </p:txBody>
      </p:sp>
    </p:spTree>
    <p:extLst>
      <p:ext uri="{BB962C8B-B14F-4D97-AF65-F5344CB8AC3E}">
        <p14:creationId xmlns:p14="http://schemas.microsoft.com/office/powerpoint/2010/main" val="14968641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81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sz="3200" dirty="0" smtClean="0">
                <a:latin typeface="Arial" panose="020B0604020202020204" pitchFamily="34" charset="0"/>
                <a:cs typeface="Arial" panose="020B0604020202020204" pitchFamily="34" charset="0"/>
              </a:rPr>
              <a:t>Backup</a:t>
            </a:r>
            <a:endParaRPr lang="en-US" sz="3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9"/>
          </p:nvPr>
        </p:nvSpPr>
        <p:spPr/>
        <p:txBody>
          <a:bodyPr/>
          <a:lstStyle/>
          <a:p>
            <a:endParaRPr lang="en-US" dirty="0"/>
          </a:p>
        </p:txBody>
      </p:sp>
      <p:sp>
        <p:nvSpPr>
          <p:cNvPr id="6" name="TextBox 5"/>
          <p:cNvSpPr txBox="1"/>
          <p:nvPr/>
        </p:nvSpPr>
        <p:spPr>
          <a:xfrm>
            <a:off x="6914705" y="6647552"/>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169434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Notes to Self (not part of briefing)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22076"/>
            <a:ext cx="8229600" cy="5356134"/>
          </a:xfrm>
        </p:spPr>
        <p:txBody>
          <a:bodyPr>
            <a:normAutofit/>
          </a:bodyPr>
          <a:lstStyle/>
          <a:p>
            <a:pPr marL="0" indent="0">
              <a:spcBef>
                <a:spcPts val="1200"/>
              </a:spcBef>
              <a:buNone/>
            </a:pPr>
            <a:r>
              <a:rPr lang="en-US" b="1" dirty="0">
                <a:latin typeface="Arial" panose="020B0604020202020204" pitchFamily="34" charset="0"/>
                <a:cs typeface="Arial" panose="020B0604020202020204" pitchFamily="34" charset="0"/>
              </a:rPr>
              <a:t>Briefing Release </a:t>
            </a:r>
            <a:r>
              <a:rPr lang="en-US" b="1" dirty="0" smtClean="0">
                <a:latin typeface="Arial" panose="020B0604020202020204" pitchFamily="34" charset="0"/>
                <a:cs typeface="Arial" panose="020B0604020202020204" pitchFamily="34" charset="0"/>
              </a:rPr>
              <a:t>Process:</a:t>
            </a:r>
          </a:p>
          <a:p>
            <a:pPr>
              <a:spcBef>
                <a:spcPts val="1200"/>
              </a:spcBef>
            </a:pPr>
            <a:r>
              <a:rPr lang="en-US" dirty="0" smtClean="0">
                <a:solidFill>
                  <a:srgbClr val="7030A0"/>
                </a:solidFill>
                <a:latin typeface="Arial" panose="020B0604020202020204" pitchFamily="34" charset="0"/>
                <a:cs typeface="Arial" panose="020B0604020202020204" pitchFamily="34" charset="0"/>
                <a:hlinkClick r:id="rId3"/>
              </a:rPr>
              <a:t>http</a:t>
            </a:r>
            <a:r>
              <a:rPr lang="en-US" dirty="0">
                <a:solidFill>
                  <a:srgbClr val="7030A0"/>
                </a:solidFill>
                <a:latin typeface="Arial" panose="020B0604020202020204" pitchFamily="34" charset="0"/>
                <a:cs typeface="Arial" panose="020B0604020202020204" pitchFamily="34" charset="0"/>
                <a:hlinkClick r:id="rId3"/>
              </a:rPr>
              <a:t>://</a:t>
            </a:r>
            <a:r>
              <a:rPr lang="en-US" dirty="0" smtClean="0">
                <a:solidFill>
                  <a:srgbClr val="7030A0"/>
                </a:solidFill>
                <a:latin typeface="Arial" panose="020B0604020202020204" pitchFamily="34" charset="0"/>
                <a:cs typeface="Arial" panose="020B0604020202020204" pitchFamily="34" charset="0"/>
                <a:hlinkClick r:id="rId3"/>
              </a:rPr>
              <a:t>eprocs.northgrum.com/firstVisit.asp</a:t>
            </a:r>
            <a:endParaRPr lang="en-US" dirty="0" smtClean="0">
              <a:solidFill>
                <a:srgbClr val="7030A0"/>
              </a:solidFill>
              <a:latin typeface="Arial" panose="020B0604020202020204" pitchFamily="34" charset="0"/>
              <a:cs typeface="Arial" panose="020B0604020202020204" pitchFamily="34" charset="0"/>
            </a:endParaRPr>
          </a:p>
          <a:p>
            <a:pPr marL="0" indent="0">
              <a:spcBef>
                <a:spcPts val="1200"/>
              </a:spcBef>
              <a:buNone/>
            </a:pPr>
            <a:r>
              <a:rPr lang="en-US" b="1" dirty="0" smtClean="0">
                <a:latin typeface="Arial" panose="020B0604020202020204" pitchFamily="34" charset="0"/>
                <a:cs typeface="Arial" panose="020B0604020202020204" pitchFamily="34" charset="0"/>
              </a:rPr>
              <a:t>Working Title: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Interoperability and System-of-Systems Engineering in Unmanned Aircraft Systems</a:t>
            </a:r>
          </a:p>
          <a:p>
            <a:pPr marL="0" indent="0">
              <a:spcBef>
                <a:spcPts val="1200"/>
              </a:spcBef>
              <a:buNone/>
            </a:pPr>
            <a:r>
              <a:rPr lang="en-US" b="1" dirty="0" smtClean="0">
                <a:latin typeface="Arial" panose="020B0604020202020204" pitchFamily="34" charset="0"/>
                <a:cs typeface="Arial" panose="020B0604020202020204" pitchFamily="34" charset="0"/>
              </a:rPr>
              <a:t>Abstract: </a:t>
            </a:r>
          </a:p>
          <a:p>
            <a:pPr marL="0" indent="0">
              <a:spcBef>
                <a:spcPts val="1200"/>
              </a:spcBef>
              <a:buNone/>
            </a:pPr>
            <a:r>
              <a:rPr lang="en-US" dirty="0" smtClean="0">
                <a:latin typeface="Arial" panose="020B0604020202020204" pitchFamily="34" charset="0"/>
                <a:cs typeface="Arial" panose="020B0604020202020204" pitchFamily="34" charset="0"/>
              </a:rPr>
              <a:t>Evaluates </a:t>
            </a:r>
            <a:r>
              <a:rPr lang="en-US" dirty="0">
                <a:latin typeface="Arial" panose="020B0604020202020204" pitchFamily="34" charset="0"/>
                <a:cs typeface="Arial" panose="020B0604020202020204" pitchFamily="34" charset="0"/>
              </a:rPr>
              <a:t>several questions of interoperability and systems-of-systems engineering, including what exactly is interoperability? How does it relate to system-of-systems engineering? What is best approach to development of interoperable systems: top-down, bottom-up, or something else? Are there any interoperability standards? Then provides examples of how interoperability was infused into complex unmanned aircraft and ground control systems. </a:t>
            </a:r>
            <a:endParaRPr lang="en-US" dirty="0" smtClean="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1"/>
          </p:nvPr>
        </p:nvSpPr>
        <p:spPr>
          <a:xfrm>
            <a:off x="-4011" y="6571590"/>
            <a:ext cx="381142" cy="297651"/>
          </a:xfrm>
        </p:spPr>
        <p:txBody>
          <a:bodyPr/>
          <a:lstStyle/>
          <a:p>
            <a:fld id="{F6EFC63E-F8D9-44BB-A462-AC735E845F95}" type="slidenum">
              <a:rPr lang="en-US" smtClean="0">
                <a:latin typeface="Arial" panose="020B0604020202020204" pitchFamily="34" charset="0"/>
                <a:cs typeface="Arial" panose="020B0604020202020204" pitchFamily="34" charset="0"/>
              </a:rPr>
              <a:pPr/>
              <a:t>26</a:t>
            </a:fld>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742116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Bio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047890"/>
            <a:ext cx="8457936" cy="1458016"/>
          </a:xfrm>
        </p:spPr>
        <p:txBody>
          <a:bodyPr>
            <a:noAutofit/>
          </a:bodyPr>
          <a:lstStyle/>
          <a:p>
            <a:r>
              <a:rPr lang="en-US" sz="1600" dirty="0" smtClean="0">
                <a:latin typeface="Arial" panose="020B0604020202020204" pitchFamily="34" charset="0"/>
                <a:cs typeface="Arial" panose="020B0604020202020204" pitchFamily="34" charset="0"/>
              </a:rPr>
              <a:t>BS in Math, </a:t>
            </a:r>
            <a:r>
              <a:rPr lang="en-US" sz="1600" dirty="0" err="1" smtClean="0">
                <a:latin typeface="Arial" panose="020B0604020202020204" pitchFamily="34" charset="0"/>
                <a:cs typeface="Arial" panose="020B0604020202020204" pitchFamily="34" charset="0"/>
              </a:rPr>
              <a:t>Univ</a:t>
            </a:r>
            <a:r>
              <a:rPr lang="en-US" sz="1600" dirty="0" smtClean="0">
                <a:latin typeface="Arial" panose="020B0604020202020204" pitchFamily="34" charset="0"/>
                <a:cs typeface="Arial" panose="020B0604020202020204" pitchFamily="34" charset="0"/>
              </a:rPr>
              <a:t> of Redlands 1978 – my passion, but what am I going to do with this degree?</a:t>
            </a:r>
          </a:p>
          <a:p>
            <a:pPr lvl="1"/>
            <a:r>
              <a:rPr lang="en-US" sz="1400" dirty="0" smtClean="0">
                <a:latin typeface="Arial" panose="020B0604020202020204" pitchFamily="34" charset="0"/>
                <a:cs typeface="Arial" panose="020B0604020202020204" pitchFamily="34" charset="0"/>
              </a:rPr>
              <a:t>&lt;&lt;crickets&gt;&gt;</a:t>
            </a:r>
          </a:p>
          <a:p>
            <a:pPr>
              <a:spcBef>
                <a:spcPts val="600"/>
              </a:spcBef>
            </a:pPr>
            <a:r>
              <a:rPr lang="en-US" sz="1600" dirty="0" smtClean="0">
                <a:latin typeface="Arial" panose="020B0604020202020204" pitchFamily="34" charset="0"/>
                <a:cs typeface="Arial" panose="020B0604020202020204" pitchFamily="34" charset="0"/>
              </a:rPr>
              <a:t>MS in Computer Science, USC 1982 – a more practical education</a:t>
            </a:r>
          </a:p>
          <a:p>
            <a:pPr>
              <a:spcBef>
                <a:spcPts val="600"/>
              </a:spcBef>
            </a:pPr>
            <a:r>
              <a:rPr lang="en-US" sz="1600" dirty="0" smtClean="0">
                <a:latin typeface="Arial" panose="020B0604020202020204" pitchFamily="34" charset="0"/>
                <a:cs typeface="Arial" panose="020B0604020202020204" pitchFamily="34" charset="0"/>
              </a:rPr>
              <a:t>Work timeline:</a:t>
            </a:r>
          </a:p>
        </p:txBody>
      </p:sp>
      <p:sp>
        <p:nvSpPr>
          <p:cNvPr id="6" name="Slide Number Placeholder 5"/>
          <p:cNvSpPr>
            <a:spLocks noGrp="1"/>
          </p:cNvSpPr>
          <p:nvPr>
            <p:ph type="sldNum" sz="quarter" idx="11"/>
          </p:nvPr>
        </p:nvSpPr>
        <p:spPr/>
        <p:txBody>
          <a:bodyPr/>
          <a:lstStyle/>
          <a:p>
            <a:fld id="{F6EFC63E-F8D9-44BB-A462-AC735E845F95}" type="slidenum">
              <a:rPr lang="en-US" smtClean="0"/>
              <a:pPr/>
              <a:t>3</a:t>
            </a:fld>
            <a:endParaRPr lang="en-US"/>
          </a:p>
        </p:txBody>
      </p:sp>
      <p:sp>
        <p:nvSpPr>
          <p:cNvPr id="38" name="Right Arrow 37"/>
          <p:cNvSpPr/>
          <p:nvPr/>
        </p:nvSpPr>
        <p:spPr>
          <a:xfrm>
            <a:off x="529501" y="2468875"/>
            <a:ext cx="7834619" cy="422455"/>
          </a:xfrm>
          <a:prstGeom prst="rightArrow">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1978 1980 1982 1984 1986 1988 1990 1992 1994 1996 1998 2000 2002 2004 2006 2008 2010 2012 2014 2016 2018</a:t>
            </a:r>
            <a:endParaRPr lang="en-US" sz="1000" b="1" dirty="0"/>
          </a:p>
        </p:txBody>
      </p:sp>
      <p:grpSp>
        <p:nvGrpSpPr>
          <p:cNvPr id="18" name="Group 17"/>
          <p:cNvGrpSpPr/>
          <p:nvPr/>
        </p:nvGrpSpPr>
        <p:grpSpPr>
          <a:xfrm>
            <a:off x="607205" y="2784661"/>
            <a:ext cx="8189345" cy="3563119"/>
            <a:chOff x="654690" y="2131776"/>
            <a:chExt cx="8189345" cy="3563119"/>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542" y="2312005"/>
              <a:ext cx="2254493" cy="631258"/>
            </a:xfrm>
            <a:prstGeom prst="rect">
              <a:avLst/>
            </a:prstGeom>
          </p:spPr>
        </p:pic>
        <p:sp>
          <p:nvSpPr>
            <p:cNvPr id="20" name="Right Arrow 19"/>
            <p:cNvSpPr/>
            <p:nvPr/>
          </p:nvSpPr>
          <p:spPr>
            <a:xfrm>
              <a:off x="654690" y="5272440"/>
              <a:ext cx="7834619" cy="422455"/>
            </a:xfrm>
            <a:prstGeom prst="rightArrow">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b="1" dirty="0" smtClean="0"/>
                <a:t>1978 1980 1982 1984 1986 1988 1990 1992 1994 1996 1998 2000 2002 2004 2006 2008 2010 2012 2014 2016 2018</a:t>
              </a:r>
              <a:endParaRPr lang="en-US" sz="1000" b="1"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38" y="4858297"/>
              <a:ext cx="1115802" cy="49095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451" y="4542744"/>
              <a:ext cx="792780" cy="23900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5733" y="3747737"/>
              <a:ext cx="1075340" cy="1075340"/>
            </a:xfrm>
            <a:prstGeom prst="rect">
              <a:avLst/>
            </a:prstGeom>
          </p:spPr>
        </p:pic>
        <p:sp>
          <p:nvSpPr>
            <p:cNvPr id="24" name="Rectangle 23"/>
            <p:cNvSpPr/>
            <p:nvPr/>
          </p:nvSpPr>
          <p:spPr>
            <a:xfrm>
              <a:off x="3266230" y="3659430"/>
              <a:ext cx="1390124" cy="461665"/>
            </a:xfrm>
            <a:prstGeom prst="rect">
              <a:avLst/>
            </a:prstGeom>
            <a:solidFill>
              <a:schemeClr val="bg1"/>
            </a:solidFill>
          </p:spPr>
          <p:txBody>
            <a:bodyPr wrap="none">
              <a:spAutoFit/>
            </a:bodyPr>
            <a:lstStyle/>
            <a:p>
              <a:r>
                <a:rPr lang="en-US" sz="1200" b="1" dirty="0" err="1">
                  <a:latin typeface="Arial" panose="020B0604020202020204" pitchFamily="34" charset="0"/>
                  <a:cs typeface="Arial" panose="020B0604020202020204" pitchFamily="34" charset="0"/>
                </a:rPr>
                <a:t>Simpact</a:t>
              </a:r>
              <a:r>
                <a:rPr lang="en-US" sz="1200" b="1" dirty="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Associates, Inc</a:t>
              </a:r>
              <a:r>
                <a:rPr lang="en-US" sz="1200" b="1"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25" name="Rectangle 24"/>
            <p:cNvSpPr/>
            <p:nvPr/>
          </p:nvSpPr>
          <p:spPr>
            <a:xfrm>
              <a:off x="3419850" y="3334136"/>
              <a:ext cx="1702988" cy="307777"/>
            </a:xfrm>
            <a:prstGeom prst="rect">
              <a:avLst/>
            </a:prstGeom>
          </p:spPr>
          <p:txBody>
            <a:bodyPr wrap="square">
              <a:spAutoFit/>
            </a:bodyPr>
            <a:lstStyle/>
            <a:p>
              <a:r>
                <a:rPr lang="en-US" sz="1400" b="1" dirty="0" err="1">
                  <a:latin typeface="Arial" panose="020B0604020202020204" pitchFamily="34" charset="0"/>
                  <a:cs typeface="Arial" panose="020B0604020202020204" pitchFamily="34" charset="0"/>
                </a:rPr>
                <a:t>gde</a:t>
              </a:r>
              <a:r>
                <a:rPr lang="en-US" sz="1400" b="1" dirty="0">
                  <a:latin typeface="Arial" panose="020B0604020202020204" pitchFamily="34" charset="0"/>
                  <a:cs typeface="Arial" panose="020B0604020202020204" pitchFamily="34" charset="0"/>
                </a:rPr>
                <a:t> systems </a:t>
              </a:r>
              <a:r>
                <a:rPr lang="en-US" sz="1400" b="1" dirty="0" err="1">
                  <a:latin typeface="Arial" panose="020B0604020202020204" pitchFamily="34" charset="0"/>
                  <a:cs typeface="Arial" panose="020B0604020202020204" pitchFamily="34" charset="0"/>
                </a:rPr>
                <a:t>inc</a:t>
              </a:r>
              <a:endParaRPr lang="en-US" sz="1400"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8380" y="2899461"/>
              <a:ext cx="1031193" cy="437812"/>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5445" y="2790416"/>
              <a:ext cx="561774" cy="561774"/>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1966" y="3629992"/>
              <a:ext cx="592287" cy="592287"/>
            </a:xfrm>
            <a:prstGeom prst="rect">
              <a:avLst/>
            </a:prstGeom>
          </p:spPr>
        </p:pic>
        <p:sp>
          <p:nvSpPr>
            <p:cNvPr id="29" name="Rectangle 28"/>
            <p:cNvSpPr/>
            <p:nvPr/>
          </p:nvSpPr>
          <p:spPr>
            <a:xfrm>
              <a:off x="1806840" y="4959464"/>
              <a:ext cx="1451038"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JTIDS/PLRS SWE</a:t>
              </a:r>
            </a:p>
          </p:txBody>
        </p:sp>
        <p:sp>
          <p:nvSpPr>
            <p:cNvPr id="30" name="Rectangle 29"/>
            <p:cNvSpPr/>
            <p:nvPr/>
          </p:nvSpPr>
          <p:spPr>
            <a:xfrm>
              <a:off x="859199" y="3010970"/>
              <a:ext cx="1792551" cy="646331"/>
            </a:xfrm>
            <a:prstGeom prst="rect">
              <a:avLst/>
            </a:prstGeom>
          </p:spPr>
          <p:txBody>
            <a:bodyPr wrap="square">
              <a:spAutoFit/>
            </a:bodyPr>
            <a:lstStyle/>
            <a:p>
              <a:r>
                <a:rPr lang="en-US" sz="1200" dirty="0">
                  <a:solidFill>
                    <a:srgbClr val="0033CC"/>
                  </a:solidFill>
                  <a:latin typeface="Arial" panose="020B0604020202020204" pitchFamily="34" charset="0"/>
                  <a:cs typeface="Arial" panose="020B0604020202020204" pitchFamily="34" charset="0"/>
                </a:rPr>
                <a:t>Data Structures, </a:t>
              </a:r>
              <a:r>
                <a:rPr lang="en-US" sz="1200" dirty="0" smtClean="0">
                  <a:solidFill>
                    <a:srgbClr val="0033CC"/>
                  </a:solidFill>
                  <a:latin typeface="Arial" panose="020B0604020202020204" pitchFamily="34" charset="0"/>
                  <a:cs typeface="Arial" panose="020B0604020202020204" pitchFamily="34" charset="0"/>
                </a:rPr>
                <a:t>Software Development Methodologies, </a:t>
              </a:r>
              <a:endParaRPr lang="en-US" sz="1200" dirty="0">
                <a:solidFill>
                  <a:srgbClr val="0033CC"/>
                </a:solidFill>
                <a:latin typeface="Arial" panose="020B0604020202020204" pitchFamily="34" charset="0"/>
                <a:cs typeface="Arial" panose="020B0604020202020204" pitchFamily="34" charset="0"/>
              </a:endParaRPr>
            </a:p>
          </p:txBody>
        </p:sp>
        <p:sp>
          <p:nvSpPr>
            <p:cNvPr id="31" name="Rectangle 30"/>
            <p:cNvSpPr/>
            <p:nvPr/>
          </p:nvSpPr>
          <p:spPr>
            <a:xfrm>
              <a:off x="2574046" y="2131776"/>
              <a:ext cx="2227490" cy="646331"/>
            </a:xfrm>
            <a:prstGeom prst="rect">
              <a:avLst/>
            </a:prstGeom>
          </p:spPr>
          <p:txBody>
            <a:bodyPr wrap="square">
              <a:spAutoFit/>
            </a:bodyPr>
            <a:lstStyle/>
            <a:p>
              <a:r>
                <a:rPr lang="en-US" sz="1200" dirty="0" smtClean="0">
                  <a:solidFill>
                    <a:srgbClr val="006600"/>
                  </a:solidFill>
                  <a:latin typeface="Arial" panose="020B0604020202020204" pitchFamily="34" charset="0"/>
                  <a:cs typeface="Arial" panose="020B0604020202020204" pitchFamily="34" charset="0"/>
                </a:rPr>
                <a:t>Software Development Methodologies, Software Management</a:t>
              </a:r>
              <a:endParaRPr lang="en-US" sz="1200" dirty="0">
                <a:solidFill>
                  <a:srgbClr val="006600"/>
                </a:solidFill>
                <a:latin typeface="Arial" panose="020B0604020202020204" pitchFamily="34" charset="0"/>
                <a:cs typeface="Arial" panose="020B0604020202020204" pitchFamily="34" charset="0"/>
              </a:endParaRPr>
            </a:p>
          </p:txBody>
        </p:sp>
        <p:sp>
          <p:nvSpPr>
            <p:cNvPr id="32" name="Rectangle 31"/>
            <p:cNvSpPr/>
            <p:nvPr/>
          </p:nvSpPr>
          <p:spPr>
            <a:xfrm>
              <a:off x="2458831" y="4542744"/>
              <a:ext cx="4572000" cy="276999"/>
            </a:xfrm>
            <a:prstGeom prst="rect">
              <a:avLst/>
            </a:prstGeom>
          </p:spPr>
          <p:txBody>
            <a:bodyPr>
              <a:spAutoFit/>
            </a:bodyPr>
            <a:lstStyle/>
            <a:p>
              <a:r>
                <a:rPr lang="en-US" sz="1200" dirty="0" smtClean="0">
                  <a:solidFill>
                    <a:srgbClr val="CC0000"/>
                  </a:solidFill>
                  <a:latin typeface="Arial" panose="020B0604020202020204" pitchFamily="34" charset="0"/>
                  <a:cs typeface="Arial" panose="020B0604020202020204" pitchFamily="34" charset="0"/>
                </a:rPr>
                <a:t>Integrated CNI &amp; EW SWE</a:t>
              </a:r>
              <a:r>
                <a:rPr lang="en-US" sz="1200" dirty="0">
                  <a:solidFill>
                    <a:srgbClr val="CC0000"/>
                  </a:solidFill>
                  <a:latin typeface="Arial" panose="020B0604020202020204" pitchFamily="34" charset="0"/>
                  <a:cs typeface="Arial" panose="020B0604020202020204" pitchFamily="34" charset="0"/>
                </a:rPr>
                <a:t>, SW PM, budding SE</a:t>
              </a:r>
            </a:p>
          </p:txBody>
        </p:sp>
        <p:sp>
          <p:nvSpPr>
            <p:cNvPr id="33" name="Rectangle 32"/>
            <p:cNvSpPr/>
            <p:nvPr/>
          </p:nvSpPr>
          <p:spPr>
            <a:xfrm>
              <a:off x="3421073" y="4151501"/>
              <a:ext cx="4572000" cy="276999"/>
            </a:xfrm>
            <a:prstGeom prst="rect">
              <a:avLst/>
            </a:prstGeom>
          </p:spPr>
          <p:txBody>
            <a:bodyPr>
              <a:spAutoFit/>
            </a:bodyPr>
            <a:lstStyle/>
            <a:p>
              <a:r>
                <a:rPr lang="en-US" sz="1200" b="1" dirty="0">
                  <a:solidFill>
                    <a:srgbClr val="0099CC"/>
                  </a:solidFill>
                  <a:latin typeface="Arial" panose="020B0604020202020204" pitchFamily="34" charset="0"/>
                  <a:cs typeface="Arial" panose="020B0604020202020204" pitchFamily="34" charset="0"/>
                </a:rPr>
                <a:t>Ada Systems Development </a:t>
              </a:r>
              <a:r>
                <a:rPr lang="en-US" sz="1200" b="1" dirty="0" smtClean="0">
                  <a:solidFill>
                    <a:srgbClr val="0099CC"/>
                  </a:solidFill>
                  <a:latin typeface="Arial" panose="020B0604020202020204" pitchFamily="34" charset="0"/>
                  <a:cs typeface="Arial" panose="020B0604020202020204" pitchFamily="34" charset="0"/>
                </a:rPr>
                <a:t>Corp (ASDC)</a:t>
              </a:r>
              <a:r>
                <a:rPr lang="en-US" sz="1200" dirty="0" smtClean="0">
                  <a:solidFill>
                    <a:srgbClr val="0099CC"/>
                  </a:solidFill>
                  <a:latin typeface="Arial" panose="020B0604020202020204" pitchFamily="34" charset="0"/>
                  <a:cs typeface="Arial" panose="020B0604020202020204" pitchFamily="34" charset="0"/>
                </a:rPr>
                <a:t>: </a:t>
              </a:r>
              <a:r>
                <a:rPr lang="en-US" sz="1200" dirty="0">
                  <a:solidFill>
                    <a:srgbClr val="0099CC"/>
                  </a:solidFill>
                  <a:latin typeface="Arial" panose="020B0604020202020204" pitchFamily="34" charset="0"/>
                  <a:cs typeface="Arial" panose="020B0604020202020204" pitchFamily="34" charset="0"/>
                </a:rPr>
                <a:t>Instructor</a:t>
              </a:r>
            </a:p>
          </p:txBody>
        </p:sp>
        <p:sp>
          <p:nvSpPr>
            <p:cNvPr id="34" name="Rectangle 33"/>
            <p:cNvSpPr/>
            <p:nvPr/>
          </p:nvSpPr>
          <p:spPr>
            <a:xfrm>
              <a:off x="4571999" y="3659430"/>
              <a:ext cx="2573136"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SW Project Manager for Automatic Voice Response systems</a:t>
              </a:r>
            </a:p>
          </p:txBody>
        </p:sp>
        <p:sp>
          <p:nvSpPr>
            <p:cNvPr id="35" name="Rectangle 34"/>
            <p:cNvSpPr/>
            <p:nvPr/>
          </p:nvSpPr>
          <p:spPr>
            <a:xfrm>
              <a:off x="4992611" y="3367975"/>
              <a:ext cx="240277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SWE, PM, SE for NGA contracts</a:t>
              </a:r>
            </a:p>
          </p:txBody>
        </p:sp>
        <p:sp>
          <p:nvSpPr>
            <p:cNvPr id="36" name="Rectangle 35"/>
            <p:cNvSpPr/>
            <p:nvPr/>
          </p:nvSpPr>
          <p:spPr>
            <a:xfrm>
              <a:off x="5407326" y="2891330"/>
              <a:ext cx="2774743" cy="461665"/>
            </a:xfrm>
            <a:prstGeom prst="rect">
              <a:avLst/>
            </a:prstGeom>
          </p:spPr>
          <p:txBody>
            <a:bodyPr wrap="square">
              <a:spAutoFit/>
            </a:bodyPr>
            <a:lstStyle/>
            <a:p>
              <a:r>
                <a:rPr lang="en-US" sz="1200" dirty="0">
                  <a:solidFill>
                    <a:srgbClr val="000099"/>
                  </a:solidFill>
                  <a:latin typeface="Arial" panose="020B0604020202020204" pitchFamily="34" charset="0"/>
                  <a:cs typeface="Arial" panose="020B0604020202020204" pitchFamily="34" charset="0"/>
                </a:rPr>
                <a:t>MILSTAR, Telecom, Range Systems, </a:t>
              </a:r>
              <a:r>
                <a:rPr lang="en-US" sz="1200" dirty="0" smtClean="0">
                  <a:solidFill>
                    <a:srgbClr val="000099"/>
                  </a:solidFill>
                  <a:latin typeface="Arial" panose="020B0604020202020204" pitchFamily="34" charset="0"/>
                  <a:cs typeface="Arial" panose="020B0604020202020204" pitchFamily="34" charset="0"/>
                </a:rPr>
                <a:t>Port Security, UAVs </a:t>
              </a:r>
              <a:endParaRPr lang="en-US" sz="1200" dirty="0">
                <a:solidFill>
                  <a:srgbClr val="000099"/>
                </a:solidFill>
                <a:latin typeface="Arial" panose="020B0604020202020204" pitchFamily="34" charset="0"/>
                <a:cs typeface="Arial" panose="020B0604020202020204" pitchFamily="34" charset="0"/>
              </a:endParaRPr>
            </a:p>
          </p:txBody>
        </p:sp>
        <p:sp>
          <p:nvSpPr>
            <p:cNvPr id="37" name="Rectangle 36"/>
            <p:cNvSpPr/>
            <p:nvPr/>
          </p:nvSpPr>
          <p:spPr>
            <a:xfrm>
              <a:off x="4583029" y="2320626"/>
              <a:ext cx="2357006" cy="461665"/>
            </a:xfrm>
            <a:prstGeom prst="rect">
              <a:avLst/>
            </a:prstGeom>
          </p:spPr>
          <p:txBody>
            <a:bodyPr wrap="square">
              <a:spAutoFit/>
            </a:bodyPr>
            <a:lstStyle/>
            <a:p>
              <a:r>
                <a:rPr lang="en-US" sz="1200" dirty="0">
                  <a:solidFill>
                    <a:srgbClr val="336699"/>
                  </a:solidFill>
                  <a:latin typeface="Arial" panose="020B0604020202020204" pitchFamily="34" charset="0"/>
                  <a:cs typeface="Arial" panose="020B0604020202020204" pitchFamily="34" charset="0"/>
                </a:rPr>
                <a:t>SE Manager, SE Architect – Interop for UAVs and BMC2 GS</a:t>
              </a:r>
            </a:p>
          </p:txBody>
        </p:sp>
      </p:grpSp>
      <p:sp>
        <p:nvSpPr>
          <p:cNvPr id="39" name="Rectangle 38"/>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t>Hmmm…Did most of these companies disappear because Bryson worked for them?</a:t>
            </a:r>
            <a:endParaRPr lang="en-US" sz="1600" dirty="0"/>
          </a:p>
        </p:txBody>
      </p:sp>
      <p:sp>
        <p:nvSpPr>
          <p:cNvPr id="40" name="TextBox 39"/>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2177060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3152"/>
            <a:ext cx="7239001" cy="838200"/>
          </a:xfrm>
        </p:spPr>
        <p:txBody>
          <a:bodyPr/>
          <a:lstStyle/>
          <a:p>
            <a:r>
              <a:rPr lang="en-US" dirty="0" smtClean="0">
                <a:latin typeface="Arial" panose="020B0604020202020204" pitchFamily="34" charset="0"/>
                <a:cs typeface="Arial" panose="020B0604020202020204" pitchFamily="34" charset="0"/>
              </a:rPr>
              <a:t>A Typical Unmanned Aircraft System (UAS) of Systems (</a:t>
            </a:r>
            <a:r>
              <a:rPr lang="en-US" dirty="0" err="1" smtClean="0">
                <a:latin typeface="Arial" panose="020B0604020202020204" pitchFamily="34" charset="0"/>
                <a:cs typeface="Arial" panose="020B0604020202020204" pitchFamily="34" charset="0"/>
              </a:rPr>
              <a:t>SoS</a:t>
            </a:r>
            <a:r>
              <a:rPr lang="en-US" dirty="0" smtClean="0">
                <a:latin typeface="Arial" panose="020B0604020202020204" pitchFamily="34" charset="0"/>
                <a:cs typeface="Arial" panose="020B0604020202020204" pitchFamily="34" charset="0"/>
              </a:rPr>
              <a:t>) Interface Diagram: Many Interfaces!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1215540" y="1163105"/>
            <a:ext cx="1066800" cy="576074"/>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dirty="0" smtClean="0"/>
              <a:t>UAV Sensor</a:t>
            </a:r>
          </a:p>
          <a:p>
            <a:pPr algn="ctr"/>
            <a:r>
              <a:rPr lang="en-US" altLang="en-US" sz="1200" dirty="0" smtClean="0"/>
              <a:t>EO/IR/RADAR</a:t>
            </a:r>
            <a:endParaRPr lang="en-US" altLang="en-US" sz="1200" dirty="0"/>
          </a:p>
        </p:txBody>
      </p:sp>
      <p:sp>
        <p:nvSpPr>
          <p:cNvPr id="7" name="Line 5"/>
          <p:cNvSpPr>
            <a:spLocks noChangeShapeType="1"/>
          </p:cNvSpPr>
          <p:nvPr/>
        </p:nvSpPr>
        <p:spPr bwMode="auto">
          <a:xfrm>
            <a:off x="2282340" y="128198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6"/>
          <p:cNvSpPr>
            <a:spLocks noChangeArrowheads="1"/>
          </p:cNvSpPr>
          <p:nvPr/>
        </p:nvSpPr>
        <p:spPr bwMode="auto">
          <a:xfrm>
            <a:off x="3044340" y="1047890"/>
            <a:ext cx="1032360" cy="69129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200" dirty="0" smtClean="0"/>
              <a:t>UAV </a:t>
            </a:r>
          </a:p>
          <a:p>
            <a:pPr algn="ctr"/>
            <a:r>
              <a:rPr lang="en-US" altLang="en-US" sz="1200" dirty="0" smtClean="0"/>
              <a:t>Ground </a:t>
            </a:r>
          </a:p>
          <a:p>
            <a:pPr algn="ctr"/>
            <a:r>
              <a:rPr lang="en-US" altLang="en-US" sz="1200" dirty="0" smtClean="0"/>
              <a:t>Segment</a:t>
            </a:r>
            <a:endParaRPr lang="en-US" altLang="en-US" sz="1200" dirty="0"/>
          </a:p>
        </p:txBody>
      </p:sp>
      <p:sp>
        <p:nvSpPr>
          <p:cNvPr id="9" name="Rectangle 9"/>
          <p:cNvSpPr>
            <a:spLocks noChangeArrowheads="1"/>
          </p:cNvSpPr>
          <p:nvPr/>
        </p:nvSpPr>
        <p:spPr bwMode="auto">
          <a:xfrm>
            <a:off x="6400800" y="2257353"/>
            <a:ext cx="1600200" cy="3810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a:t>JTAAC</a:t>
            </a:r>
          </a:p>
        </p:txBody>
      </p:sp>
      <p:sp>
        <p:nvSpPr>
          <p:cNvPr id="10" name="Rectangle 10"/>
          <p:cNvSpPr>
            <a:spLocks noChangeArrowheads="1"/>
          </p:cNvSpPr>
          <p:nvPr/>
        </p:nvSpPr>
        <p:spPr bwMode="auto">
          <a:xfrm>
            <a:off x="762000" y="2439915"/>
            <a:ext cx="1981200" cy="503238"/>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dirty="0" smtClean="0"/>
              <a:t>PED Front </a:t>
            </a:r>
            <a:r>
              <a:rPr lang="en-US" altLang="en-US" sz="1400" dirty="0"/>
              <a:t>end</a:t>
            </a:r>
          </a:p>
          <a:p>
            <a:pPr algn="ctr"/>
            <a:r>
              <a:rPr lang="en-US" altLang="en-US" sz="1400" dirty="0"/>
              <a:t> with CIP</a:t>
            </a:r>
          </a:p>
        </p:txBody>
      </p:sp>
      <p:sp>
        <p:nvSpPr>
          <p:cNvPr id="11" name="Rectangle 11"/>
          <p:cNvSpPr>
            <a:spLocks noChangeArrowheads="1"/>
          </p:cNvSpPr>
          <p:nvPr/>
        </p:nvSpPr>
        <p:spPr bwMode="auto">
          <a:xfrm>
            <a:off x="1371600" y="4312315"/>
            <a:ext cx="7010400" cy="1387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2"/>
          <p:cNvSpPr>
            <a:spLocks noChangeArrowheads="1"/>
          </p:cNvSpPr>
          <p:nvPr/>
        </p:nvSpPr>
        <p:spPr bwMode="auto">
          <a:xfrm>
            <a:off x="1676400" y="4556791"/>
            <a:ext cx="990600" cy="533400"/>
          </a:xfrm>
          <a:prstGeom prst="ellipse">
            <a:avLst/>
          </a:prstGeom>
          <a:solidFill>
            <a:srgbClr val="CCECFF"/>
          </a:solidFill>
          <a:ln w="9525">
            <a:solidFill>
              <a:schemeClr val="tx1"/>
            </a:solidFill>
            <a:round/>
            <a:headEnd/>
            <a:tailEnd/>
          </a:ln>
          <a:effectLst/>
        </p:spPr>
        <p:txBody>
          <a:bodyPr wrap="none" anchor="ctr"/>
          <a:lstStyle/>
          <a:p>
            <a:pPr algn="ctr"/>
            <a:r>
              <a:rPr lang="en-US" altLang="en-US" sz="1400"/>
              <a:t>IPL</a:t>
            </a:r>
          </a:p>
        </p:txBody>
      </p:sp>
      <p:sp>
        <p:nvSpPr>
          <p:cNvPr id="13" name="Oval 13"/>
          <p:cNvSpPr>
            <a:spLocks noChangeArrowheads="1"/>
          </p:cNvSpPr>
          <p:nvPr/>
        </p:nvSpPr>
        <p:spPr bwMode="auto">
          <a:xfrm>
            <a:off x="5486400" y="4556791"/>
            <a:ext cx="1219200" cy="533400"/>
          </a:xfrm>
          <a:prstGeom prst="ellipse">
            <a:avLst/>
          </a:prstGeom>
          <a:solidFill>
            <a:srgbClr val="CCECFF"/>
          </a:solidFill>
          <a:ln w="9525">
            <a:solidFill>
              <a:schemeClr val="tx1"/>
            </a:solidFill>
            <a:round/>
            <a:headEnd/>
            <a:tailEnd/>
          </a:ln>
          <a:effectLst/>
        </p:spPr>
        <p:txBody>
          <a:bodyPr wrap="none" anchor="ctr"/>
          <a:lstStyle/>
          <a:p>
            <a:pPr algn="ctr"/>
            <a:r>
              <a:rPr lang="en-US" altLang="en-US" sz="1200" dirty="0"/>
              <a:t>Mosaic + Cue </a:t>
            </a:r>
          </a:p>
          <a:p>
            <a:pPr algn="ctr"/>
            <a:r>
              <a:rPr lang="en-US" altLang="en-US" sz="1200" dirty="0"/>
              <a:t>Web Page</a:t>
            </a:r>
          </a:p>
        </p:txBody>
      </p:sp>
      <p:sp>
        <p:nvSpPr>
          <p:cNvPr id="14" name="Oval 15"/>
          <p:cNvSpPr>
            <a:spLocks noChangeArrowheads="1"/>
          </p:cNvSpPr>
          <p:nvPr/>
        </p:nvSpPr>
        <p:spPr bwMode="auto">
          <a:xfrm>
            <a:off x="6858000" y="4632991"/>
            <a:ext cx="1219200" cy="533400"/>
          </a:xfrm>
          <a:prstGeom prst="ellipse">
            <a:avLst/>
          </a:prstGeom>
          <a:solidFill>
            <a:srgbClr val="CCECFF"/>
          </a:solidFill>
          <a:ln w="9525">
            <a:solidFill>
              <a:schemeClr val="tx1"/>
            </a:solidFill>
            <a:round/>
            <a:headEnd/>
            <a:tailEnd/>
          </a:ln>
          <a:effectLst/>
        </p:spPr>
        <p:txBody>
          <a:bodyPr wrap="none" anchor="ctr"/>
          <a:lstStyle/>
          <a:p>
            <a:pPr algn="ctr"/>
            <a:r>
              <a:rPr lang="en-US" altLang="en-US" sz="1200" dirty="0" smtClean="0"/>
              <a:t>Mosaic</a:t>
            </a:r>
            <a:endParaRPr lang="en-US" altLang="en-US" sz="1200" dirty="0"/>
          </a:p>
          <a:p>
            <a:pPr algn="ctr"/>
            <a:r>
              <a:rPr lang="en-US" altLang="en-US" sz="1200" dirty="0"/>
              <a:t>Web Page</a:t>
            </a:r>
          </a:p>
        </p:txBody>
      </p:sp>
      <p:sp>
        <p:nvSpPr>
          <p:cNvPr id="15" name="Rectangle 17"/>
          <p:cNvSpPr>
            <a:spLocks noChangeArrowheads="1"/>
          </p:cNvSpPr>
          <p:nvPr/>
        </p:nvSpPr>
        <p:spPr bwMode="auto">
          <a:xfrm>
            <a:off x="2819400" y="4556791"/>
            <a:ext cx="1066800" cy="6096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a:t>Chat </a:t>
            </a:r>
          </a:p>
          <a:p>
            <a:pPr algn="ctr"/>
            <a:r>
              <a:rPr lang="en-US" altLang="en-US" sz="1400"/>
              <a:t>Rooms</a:t>
            </a:r>
          </a:p>
        </p:txBody>
      </p:sp>
      <p:sp>
        <p:nvSpPr>
          <p:cNvPr id="16" name="Rectangle 18"/>
          <p:cNvSpPr>
            <a:spLocks noChangeArrowheads="1"/>
          </p:cNvSpPr>
          <p:nvPr/>
        </p:nvSpPr>
        <p:spPr bwMode="auto">
          <a:xfrm rot="16200000">
            <a:off x="800100" y="4899691"/>
            <a:ext cx="1371600" cy="2286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a:t>Web Access</a:t>
            </a:r>
          </a:p>
        </p:txBody>
      </p:sp>
      <p:sp>
        <p:nvSpPr>
          <p:cNvPr id="17" name="Rectangle 19"/>
          <p:cNvSpPr>
            <a:spLocks noChangeArrowheads="1"/>
          </p:cNvSpPr>
          <p:nvPr/>
        </p:nvSpPr>
        <p:spPr bwMode="auto">
          <a:xfrm>
            <a:off x="5638800" y="2943153"/>
            <a:ext cx="1066800" cy="3810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a:t>JTAAC ATC</a:t>
            </a:r>
          </a:p>
        </p:txBody>
      </p:sp>
      <p:sp>
        <p:nvSpPr>
          <p:cNvPr id="18" name="Rectangle 20"/>
          <p:cNvSpPr>
            <a:spLocks noChangeArrowheads="1"/>
          </p:cNvSpPr>
          <p:nvPr/>
        </p:nvSpPr>
        <p:spPr bwMode="auto">
          <a:xfrm>
            <a:off x="7315200" y="2943153"/>
            <a:ext cx="1143000" cy="4572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a:t>JTAAC </a:t>
            </a:r>
          </a:p>
          <a:p>
            <a:pPr algn="ctr"/>
            <a:r>
              <a:rPr lang="en-US" altLang="en-US" sz="1400"/>
              <a:t>Mosaicker</a:t>
            </a:r>
          </a:p>
        </p:txBody>
      </p:sp>
      <p:sp>
        <p:nvSpPr>
          <p:cNvPr id="19" name="Rectangle 21"/>
          <p:cNvSpPr>
            <a:spLocks noChangeArrowheads="1"/>
          </p:cNvSpPr>
          <p:nvPr/>
        </p:nvSpPr>
        <p:spPr bwMode="auto">
          <a:xfrm>
            <a:off x="6096000" y="3552753"/>
            <a:ext cx="914400" cy="4572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dirty="0"/>
              <a:t>JTAAC </a:t>
            </a:r>
          </a:p>
          <a:p>
            <a:pPr algn="ctr"/>
            <a:r>
              <a:rPr lang="en-US" altLang="en-US" sz="1400" dirty="0"/>
              <a:t>Operator</a:t>
            </a:r>
          </a:p>
        </p:txBody>
      </p:sp>
      <p:sp>
        <p:nvSpPr>
          <p:cNvPr id="20" name="Rectangle 22"/>
          <p:cNvSpPr>
            <a:spLocks noChangeArrowheads="1"/>
          </p:cNvSpPr>
          <p:nvPr/>
        </p:nvSpPr>
        <p:spPr bwMode="auto">
          <a:xfrm>
            <a:off x="762000" y="3201915"/>
            <a:ext cx="1828800" cy="350838"/>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dirty="0"/>
              <a:t>MOC</a:t>
            </a:r>
            <a:r>
              <a:rPr lang="en-US" altLang="en-US" sz="1400" dirty="0" smtClean="0"/>
              <a:t>, IMS </a:t>
            </a:r>
            <a:r>
              <a:rPr lang="en-US" altLang="en-US" sz="1400" dirty="0"/>
              <a:t>&amp; Screener </a:t>
            </a:r>
          </a:p>
        </p:txBody>
      </p:sp>
      <p:sp>
        <p:nvSpPr>
          <p:cNvPr id="21" name="Rectangle 23"/>
          <p:cNvSpPr>
            <a:spLocks noChangeArrowheads="1"/>
          </p:cNvSpPr>
          <p:nvPr/>
        </p:nvSpPr>
        <p:spPr bwMode="auto">
          <a:xfrm>
            <a:off x="1295400" y="3781353"/>
            <a:ext cx="1371600" cy="2286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sz="1400"/>
              <a:t>Exploiter</a:t>
            </a:r>
          </a:p>
        </p:txBody>
      </p:sp>
      <p:sp>
        <p:nvSpPr>
          <p:cNvPr id="22" name="Line 29"/>
          <p:cNvSpPr>
            <a:spLocks noChangeShapeType="1"/>
          </p:cNvSpPr>
          <p:nvPr/>
        </p:nvSpPr>
        <p:spPr bwMode="auto">
          <a:xfrm>
            <a:off x="1600200" y="1754115"/>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34"/>
          <p:cNvSpPr txBox="1">
            <a:spLocks noChangeArrowheads="1"/>
          </p:cNvSpPr>
          <p:nvPr/>
        </p:nvSpPr>
        <p:spPr bwMode="auto">
          <a:xfrm>
            <a:off x="1600200" y="190651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NITF Frames</a:t>
            </a:r>
          </a:p>
        </p:txBody>
      </p:sp>
      <p:sp>
        <p:nvSpPr>
          <p:cNvPr id="25" name="Text Box 35"/>
          <p:cNvSpPr txBox="1">
            <a:spLocks noChangeArrowheads="1"/>
          </p:cNvSpPr>
          <p:nvPr/>
        </p:nvSpPr>
        <p:spPr bwMode="auto">
          <a:xfrm>
            <a:off x="6096000" y="144931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NITF Frames </a:t>
            </a:r>
          </a:p>
        </p:txBody>
      </p:sp>
      <p:sp>
        <p:nvSpPr>
          <p:cNvPr id="26" name="Text Box 36"/>
          <p:cNvSpPr txBox="1">
            <a:spLocks noChangeArrowheads="1"/>
          </p:cNvSpPr>
          <p:nvPr/>
        </p:nvSpPr>
        <p:spPr bwMode="auto">
          <a:xfrm>
            <a:off x="762000" y="2973315"/>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NITF Mosaic</a:t>
            </a:r>
          </a:p>
        </p:txBody>
      </p:sp>
      <p:sp>
        <p:nvSpPr>
          <p:cNvPr id="27" name="Text Box 38"/>
          <p:cNvSpPr txBox="1">
            <a:spLocks noChangeArrowheads="1"/>
          </p:cNvSpPr>
          <p:nvPr/>
        </p:nvSpPr>
        <p:spPr bwMode="auto">
          <a:xfrm>
            <a:off x="685800" y="4009953"/>
            <a:ext cx="1676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Exploited Target</a:t>
            </a:r>
          </a:p>
        </p:txBody>
      </p:sp>
      <p:sp>
        <p:nvSpPr>
          <p:cNvPr id="28" name="Line 39"/>
          <p:cNvSpPr>
            <a:spLocks noChangeShapeType="1"/>
          </p:cNvSpPr>
          <p:nvPr/>
        </p:nvSpPr>
        <p:spPr bwMode="auto">
          <a:xfrm>
            <a:off x="2057400" y="4009953"/>
            <a:ext cx="76200" cy="56444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40"/>
          <p:cNvSpPr>
            <a:spLocks noChangeShapeType="1"/>
          </p:cNvSpPr>
          <p:nvPr/>
        </p:nvSpPr>
        <p:spPr bwMode="auto">
          <a:xfrm>
            <a:off x="1828800" y="2943153"/>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41"/>
          <p:cNvSpPr>
            <a:spLocks noChangeShapeType="1"/>
          </p:cNvSpPr>
          <p:nvPr/>
        </p:nvSpPr>
        <p:spPr bwMode="auto">
          <a:xfrm>
            <a:off x="1828800" y="3552753"/>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49"/>
          <p:cNvSpPr>
            <a:spLocks noChangeShapeType="1"/>
          </p:cNvSpPr>
          <p:nvPr/>
        </p:nvSpPr>
        <p:spPr bwMode="auto">
          <a:xfrm flipH="1">
            <a:off x="3657599" y="3352189"/>
            <a:ext cx="561435" cy="12975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52"/>
          <p:cNvSpPr>
            <a:spLocks noChangeShapeType="1"/>
          </p:cNvSpPr>
          <p:nvPr/>
        </p:nvSpPr>
        <p:spPr bwMode="auto">
          <a:xfrm flipH="1" flipV="1">
            <a:off x="2667000" y="3429000"/>
            <a:ext cx="3048000" cy="11380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53"/>
          <p:cNvSpPr>
            <a:spLocks noChangeShapeType="1"/>
          </p:cNvSpPr>
          <p:nvPr/>
        </p:nvSpPr>
        <p:spPr bwMode="auto">
          <a:xfrm>
            <a:off x="2590800" y="3352190"/>
            <a:ext cx="838200" cy="1219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54"/>
          <p:cNvSpPr>
            <a:spLocks noChangeShapeType="1"/>
          </p:cNvSpPr>
          <p:nvPr/>
        </p:nvSpPr>
        <p:spPr bwMode="auto">
          <a:xfrm>
            <a:off x="2590799" y="4009952"/>
            <a:ext cx="609601" cy="53554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6"/>
          <p:cNvSpPr>
            <a:spLocks noChangeShapeType="1"/>
          </p:cNvSpPr>
          <p:nvPr/>
        </p:nvSpPr>
        <p:spPr bwMode="auto">
          <a:xfrm flipH="1">
            <a:off x="6095999" y="4009953"/>
            <a:ext cx="533401" cy="5644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7"/>
          <p:cNvSpPr>
            <a:spLocks noChangeShapeType="1"/>
          </p:cNvSpPr>
          <p:nvPr/>
        </p:nvSpPr>
        <p:spPr bwMode="auto">
          <a:xfrm flipH="1">
            <a:off x="6476998" y="3400353"/>
            <a:ext cx="1447801" cy="12100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58"/>
          <p:cNvSpPr>
            <a:spLocks noChangeShapeType="1"/>
          </p:cNvSpPr>
          <p:nvPr/>
        </p:nvSpPr>
        <p:spPr bwMode="auto">
          <a:xfrm flipH="1">
            <a:off x="7010400" y="3400353"/>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59"/>
          <p:cNvSpPr>
            <a:spLocks noChangeShapeType="1"/>
          </p:cNvSpPr>
          <p:nvPr/>
        </p:nvSpPr>
        <p:spPr bwMode="auto">
          <a:xfrm flipH="1">
            <a:off x="7467600" y="3400353"/>
            <a:ext cx="457200" cy="12493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60"/>
          <p:cNvSpPr txBox="1">
            <a:spLocks noChangeArrowheads="1"/>
          </p:cNvSpPr>
          <p:nvPr/>
        </p:nvSpPr>
        <p:spPr bwMode="auto">
          <a:xfrm>
            <a:off x="7848600" y="358291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JPEG Mosaic</a:t>
            </a:r>
          </a:p>
        </p:txBody>
      </p:sp>
      <p:sp>
        <p:nvSpPr>
          <p:cNvPr id="40" name="Text Box 61"/>
          <p:cNvSpPr txBox="1">
            <a:spLocks noChangeArrowheads="1"/>
          </p:cNvSpPr>
          <p:nvPr/>
        </p:nvSpPr>
        <p:spPr bwMode="auto">
          <a:xfrm>
            <a:off x="5943600" y="4086153"/>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Cues</a:t>
            </a:r>
          </a:p>
        </p:txBody>
      </p:sp>
      <p:sp>
        <p:nvSpPr>
          <p:cNvPr id="41" name="Text Box 62"/>
          <p:cNvSpPr txBox="1">
            <a:spLocks noChangeArrowheads="1"/>
          </p:cNvSpPr>
          <p:nvPr/>
        </p:nvSpPr>
        <p:spPr bwMode="auto">
          <a:xfrm>
            <a:off x="5257800" y="3324153"/>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ATC Cues</a:t>
            </a:r>
          </a:p>
        </p:txBody>
      </p:sp>
      <p:sp>
        <p:nvSpPr>
          <p:cNvPr id="42" name="Line 63"/>
          <p:cNvSpPr>
            <a:spLocks noChangeShapeType="1"/>
          </p:cNvSpPr>
          <p:nvPr/>
        </p:nvSpPr>
        <p:spPr bwMode="auto">
          <a:xfrm>
            <a:off x="6324600" y="3324153"/>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64"/>
          <p:cNvSpPr>
            <a:spLocks noChangeShapeType="1"/>
          </p:cNvSpPr>
          <p:nvPr/>
        </p:nvSpPr>
        <p:spPr bwMode="auto">
          <a:xfrm flipH="1">
            <a:off x="6096000" y="2638353"/>
            <a:ext cx="1143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65"/>
          <p:cNvSpPr>
            <a:spLocks noChangeShapeType="1"/>
          </p:cNvSpPr>
          <p:nvPr/>
        </p:nvSpPr>
        <p:spPr bwMode="auto">
          <a:xfrm>
            <a:off x="7239000" y="2638353"/>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Text Box 66"/>
          <p:cNvSpPr txBox="1">
            <a:spLocks noChangeArrowheads="1"/>
          </p:cNvSpPr>
          <p:nvPr/>
        </p:nvSpPr>
        <p:spPr bwMode="auto">
          <a:xfrm>
            <a:off x="6781800" y="2714553"/>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Frames</a:t>
            </a:r>
          </a:p>
        </p:txBody>
      </p:sp>
      <p:sp>
        <p:nvSpPr>
          <p:cNvPr id="46" name="Oval 67"/>
          <p:cNvSpPr>
            <a:spLocks noChangeArrowheads="1"/>
          </p:cNvSpPr>
          <p:nvPr/>
        </p:nvSpPr>
        <p:spPr bwMode="auto">
          <a:xfrm>
            <a:off x="2667000" y="5771705"/>
            <a:ext cx="1600200" cy="533400"/>
          </a:xfrm>
          <a:prstGeom prst="ellipse">
            <a:avLst/>
          </a:prstGeom>
          <a:solidFill>
            <a:srgbClr val="CCECFF"/>
          </a:solidFill>
          <a:ln w="9525">
            <a:solidFill>
              <a:schemeClr val="tx1"/>
            </a:solidFill>
            <a:round/>
            <a:headEnd/>
            <a:tailEnd/>
          </a:ln>
          <a:effectLst/>
        </p:spPr>
        <p:txBody>
          <a:bodyPr wrap="none" anchor="ctr"/>
          <a:lstStyle/>
          <a:p>
            <a:pPr algn="ctr"/>
            <a:r>
              <a:rPr lang="en-US" altLang="en-US" sz="1200" dirty="0"/>
              <a:t>End-users</a:t>
            </a:r>
          </a:p>
          <a:p>
            <a:pPr algn="ctr"/>
            <a:r>
              <a:rPr lang="en-US" altLang="en-US" sz="1200" dirty="0"/>
              <a:t>(Mosaics +cues)</a:t>
            </a:r>
          </a:p>
        </p:txBody>
      </p:sp>
      <p:sp>
        <p:nvSpPr>
          <p:cNvPr id="47" name="Oval 69"/>
          <p:cNvSpPr>
            <a:spLocks noChangeArrowheads="1"/>
          </p:cNvSpPr>
          <p:nvPr/>
        </p:nvSpPr>
        <p:spPr bwMode="auto">
          <a:xfrm>
            <a:off x="5791200" y="5771705"/>
            <a:ext cx="1600200" cy="533400"/>
          </a:xfrm>
          <a:prstGeom prst="ellipse">
            <a:avLst/>
          </a:prstGeom>
          <a:solidFill>
            <a:srgbClr val="CCECFF"/>
          </a:solidFill>
          <a:ln w="9525">
            <a:solidFill>
              <a:schemeClr val="tx1"/>
            </a:solidFill>
            <a:round/>
            <a:headEnd/>
            <a:tailEnd/>
          </a:ln>
          <a:effectLst/>
        </p:spPr>
        <p:txBody>
          <a:bodyPr wrap="none" anchor="ctr"/>
          <a:lstStyle/>
          <a:p>
            <a:pPr algn="ctr"/>
            <a:r>
              <a:rPr lang="en-US" altLang="en-US" sz="1200"/>
              <a:t>End-users</a:t>
            </a:r>
          </a:p>
          <a:p>
            <a:pPr algn="ctr"/>
            <a:r>
              <a:rPr lang="en-US" altLang="en-US" sz="1200"/>
              <a:t>(Mosaics only)</a:t>
            </a:r>
          </a:p>
        </p:txBody>
      </p:sp>
      <p:sp>
        <p:nvSpPr>
          <p:cNvPr id="48" name="Line 70"/>
          <p:cNvSpPr>
            <a:spLocks noChangeShapeType="1"/>
          </p:cNvSpPr>
          <p:nvPr/>
        </p:nvSpPr>
        <p:spPr bwMode="auto">
          <a:xfrm flipH="1">
            <a:off x="7086600" y="5166391"/>
            <a:ext cx="327370" cy="682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71"/>
          <p:cNvSpPr>
            <a:spLocks noChangeShapeType="1"/>
          </p:cNvSpPr>
          <p:nvPr/>
        </p:nvSpPr>
        <p:spPr bwMode="auto">
          <a:xfrm flipH="1">
            <a:off x="4267200" y="5122792"/>
            <a:ext cx="1905000" cy="8390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Rectangle 72"/>
          <p:cNvSpPr>
            <a:spLocks noChangeArrowheads="1"/>
          </p:cNvSpPr>
          <p:nvPr/>
        </p:nvSpPr>
        <p:spPr bwMode="auto">
          <a:xfrm rot="16200000">
            <a:off x="7581900" y="4899691"/>
            <a:ext cx="1371600" cy="228600"/>
          </a:xfrm>
          <a:prstGeom prst="rect">
            <a:avLst/>
          </a:prstGeom>
          <a:solidFill>
            <a:srgbClr val="CCECFF"/>
          </a:solidFill>
          <a:ln w="9525">
            <a:solidFill>
              <a:schemeClr val="tx1"/>
            </a:solidFill>
            <a:miter lim="800000"/>
            <a:headEnd/>
            <a:tailEnd/>
          </a:ln>
          <a:effectLst/>
        </p:spPr>
        <p:txBody>
          <a:bodyPr wrap="none" anchor="ctr"/>
          <a:lstStyle/>
          <a:p>
            <a:pPr algn="ctr"/>
            <a:r>
              <a:rPr lang="en-US" altLang="en-US"/>
              <a:t>Web Access</a:t>
            </a:r>
          </a:p>
        </p:txBody>
      </p:sp>
      <p:sp>
        <p:nvSpPr>
          <p:cNvPr id="51" name="Line 73"/>
          <p:cNvSpPr>
            <a:spLocks noChangeShapeType="1"/>
          </p:cNvSpPr>
          <p:nvPr/>
        </p:nvSpPr>
        <p:spPr bwMode="auto">
          <a:xfrm>
            <a:off x="3429000" y="5187367"/>
            <a:ext cx="2514600" cy="68641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74"/>
          <p:cNvSpPr>
            <a:spLocks noChangeShapeType="1"/>
          </p:cNvSpPr>
          <p:nvPr/>
        </p:nvSpPr>
        <p:spPr bwMode="auto">
          <a:xfrm>
            <a:off x="3276600" y="5162102"/>
            <a:ext cx="190500" cy="60960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75"/>
          <p:cNvSpPr>
            <a:spLocks noChangeShapeType="1"/>
          </p:cNvSpPr>
          <p:nvPr/>
        </p:nvSpPr>
        <p:spPr bwMode="auto">
          <a:xfrm>
            <a:off x="2133600" y="5104790"/>
            <a:ext cx="3705765" cy="1038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76"/>
          <p:cNvSpPr>
            <a:spLocks noChangeShapeType="1"/>
          </p:cNvSpPr>
          <p:nvPr/>
        </p:nvSpPr>
        <p:spPr bwMode="auto">
          <a:xfrm>
            <a:off x="2095500" y="5097992"/>
            <a:ext cx="800100" cy="7505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84"/>
          <p:cNvSpPr>
            <a:spLocks noChangeShapeType="1"/>
          </p:cNvSpPr>
          <p:nvPr/>
        </p:nvSpPr>
        <p:spPr bwMode="auto">
          <a:xfrm flipH="1">
            <a:off x="2133600" y="1754115"/>
            <a:ext cx="914400" cy="655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85"/>
          <p:cNvSpPr>
            <a:spLocks noChangeShapeType="1"/>
          </p:cNvSpPr>
          <p:nvPr/>
        </p:nvSpPr>
        <p:spPr bwMode="auto">
          <a:xfrm>
            <a:off x="4076700" y="1220714"/>
            <a:ext cx="3145245" cy="9906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87"/>
          <p:cNvSpPr txBox="1">
            <a:spLocks noChangeArrowheads="1"/>
          </p:cNvSpPr>
          <p:nvPr/>
        </p:nvSpPr>
        <p:spPr bwMode="auto">
          <a:xfrm>
            <a:off x="3803900" y="2290361"/>
            <a:ext cx="1066800" cy="1061829"/>
          </a:xfrm>
          <a:prstGeom prst="rect">
            <a:avLst/>
          </a:prstGeom>
          <a:solidFill>
            <a:srgbClr val="CCECFF"/>
          </a:solidFill>
          <a:ln w="9525">
            <a:solidFill>
              <a:schemeClr val="tx1"/>
            </a:solidFill>
            <a:miter lim="800000"/>
            <a:headEnd/>
            <a:tailEnd/>
          </a:ln>
          <a:effectLst/>
        </p:spPr>
        <p:txBody>
          <a:bodyPr>
            <a:spAutoFit/>
          </a:bodyPr>
          <a:lstStyle/>
          <a:p>
            <a:pPr algn="ctr">
              <a:spcBef>
                <a:spcPct val="50000"/>
              </a:spcBef>
            </a:pPr>
            <a:r>
              <a:rPr lang="en-US" altLang="en-US" sz="1400" dirty="0" smtClean="0"/>
              <a:t>UAV Control Center</a:t>
            </a:r>
          </a:p>
          <a:p>
            <a:pPr algn="ctr">
              <a:spcBef>
                <a:spcPct val="50000"/>
              </a:spcBef>
            </a:pPr>
            <a:endParaRPr lang="en-US" altLang="en-US" sz="1400" dirty="0"/>
          </a:p>
        </p:txBody>
      </p:sp>
      <p:sp>
        <p:nvSpPr>
          <p:cNvPr id="58" name="Line 90"/>
          <p:cNvSpPr>
            <a:spLocks noChangeShapeType="1"/>
          </p:cNvSpPr>
          <p:nvPr/>
        </p:nvSpPr>
        <p:spPr bwMode="auto">
          <a:xfrm>
            <a:off x="3962400" y="1754115"/>
            <a:ext cx="228600" cy="533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ext Box 91"/>
          <p:cNvSpPr txBox="1">
            <a:spLocks noChangeArrowheads="1"/>
          </p:cNvSpPr>
          <p:nvPr/>
        </p:nvSpPr>
        <p:spPr bwMode="auto">
          <a:xfrm>
            <a:off x="4191000" y="1982715"/>
            <a:ext cx="1411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MOC Target Deck</a:t>
            </a:r>
          </a:p>
        </p:txBody>
      </p:sp>
      <p:sp>
        <p:nvSpPr>
          <p:cNvPr id="60" name="Text Box 92"/>
          <p:cNvSpPr txBox="1">
            <a:spLocks noChangeArrowheads="1"/>
          </p:cNvSpPr>
          <p:nvPr/>
        </p:nvSpPr>
        <p:spPr bwMode="auto">
          <a:xfrm>
            <a:off x="2514600" y="2973315"/>
            <a:ext cx="1411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MOC Target Deck</a:t>
            </a:r>
          </a:p>
        </p:txBody>
      </p:sp>
      <p:sp>
        <p:nvSpPr>
          <p:cNvPr id="61" name="Line 93"/>
          <p:cNvSpPr>
            <a:spLocks noChangeShapeType="1"/>
          </p:cNvSpPr>
          <p:nvPr/>
        </p:nvSpPr>
        <p:spPr bwMode="auto">
          <a:xfrm flipH="1">
            <a:off x="2667000" y="3201915"/>
            <a:ext cx="1143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Oval 94"/>
          <p:cNvSpPr>
            <a:spLocks noChangeArrowheads="1"/>
          </p:cNvSpPr>
          <p:nvPr/>
        </p:nvSpPr>
        <p:spPr bwMode="auto">
          <a:xfrm>
            <a:off x="4038600" y="4510753"/>
            <a:ext cx="1143000" cy="685800"/>
          </a:xfrm>
          <a:prstGeom prst="ellipse">
            <a:avLst/>
          </a:prstGeom>
          <a:solidFill>
            <a:srgbClr val="CCECFF"/>
          </a:solidFill>
          <a:ln w="9525">
            <a:solidFill>
              <a:schemeClr val="tx1"/>
            </a:solidFill>
            <a:round/>
            <a:headEnd/>
            <a:tailEnd/>
          </a:ln>
          <a:effectLst/>
        </p:spPr>
        <p:txBody>
          <a:bodyPr wrap="none" anchor="ctr"/>
          <a:lstStyle/>
          <a:p>
            <a:pPr algn="ctr"/>
            <a:r>
              <a:rPr lang="en-US" altLang="en-US" sz="1200" dirty="0" smtClean="0"/>
              <a:t>Web</a:t>
            </a:r>
            <a:r>
              <a:rPr lang="en-US" altLang="en-US" sz="1100" dirty="0" smtClean="0"/>
              <a:t> </a:t>
            </a:r>
            <a:endParaRPr lang="en-US" altLang="en-US" sz="1100" dirty="0"/>
          </a:p>
          <a:p>
            <a:pPr algn="ctr"/>
            <a:r>
              <a:rPr lang="en-US" altLang="en-US" sz="1100" dirty="0"/>
              <a:t>Portal</a:t>
            </a:r>
          </a:p>
        </p:txBody>
      </p:sp>
      <p:sp>
        <p:nvSpPr>
          <p:cNvPr id="64" name="Line 97"/>
          <p:cNvSpPr>
            <a:spLocks noChangeShapeType="1"/>
          </p:cNvSpPr>
          <p:nvPr/>
        </p:nvSpPr>
        <p:spPr bwMode="auto">
          <a:xfrm>
            <a:off x="2743200" y="3467405"/>
            <a:ext cx="144780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98"/>
          <p:cNvSpPr>
            <a:spLocks noChangeShapeType="1"/>
          </p:cNvSpPr>
          <p:nvPr/>
        </p:nvSpPr>
        <p:spPr bwMode="auto">
          <a:xfrm>
            <a:off x="3733800" y="1754115"/>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Text Box 99"/>
          <p:cNvSpPr txBox="1">
            <a:spLocks noChangeArrowheads="1"/>
          </p:cNvSpPr>
          <p:nvPr/>
        </p:nvSpPr>
        <p:spPr bwMode="auto">
          <a:xfrm>
            <a:off x="2819400" y="1982715"/>
            <a:ext cx="1112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Scene Tie-Up</a:t>
            </a:r>
          </a:p>
        </p:txBody>
      </p:sp>
      <p:sp>
        <p:nvSpPr>
          <p:cNvPr id="70" name="Rectangle 69"/>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Everything should be made as simple as possible, but not simpler. – A. Einstein</a:t>
            </a:r>
            <a:endParaRPr lang="en-US" sz="1600" dirty="0">
              <a:latin typeface="Arial" panose="020B0604020202020204" pitchFamily="34" charset="0"/>
              <a:cs typeface="Arial" panose="020B0604020202020204" pitchFamily="34" charset="0"/>
            </a:endParaRPr>
          </a:p>
        </p:txBody>
      </p:sp>
      <p:sp>
        <p:nvSpPr>
          <p:cNvPr id="67" name="TextBox 66"/>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93035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Net-Centricity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1222076"/>
            <a:ext cx="8530155" cy="4703249"/>
          </a:xfrm>
        </p:spPr>
        <p:txBody>
          <a:bodyPr>
            <a:normAutofit/>
          </a:bodyPr>
          <a:lstStyle/>
          <a:p>
            <a:r>
              <a:rPr lang="en-US" dirty="0" smtClean="0">
                <a:latin typeface="Arial" panose="020B0604020202020204" pitchFamily="34" charset="0"/>
                <a:cs typeface="Arial" panose="020B0604020202020204" pitchFamily="34" charset="0"/>
              </a:rPr>
              <a:t>Net-centric (NC)</a:t>
            </a:r>
          </a:p>
          <a:p>
            <a:pPr lvl="1"/>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Wikipedia</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Net</a:t>
            </a:r>
            <a:r>
              <a:rPr lang="en-US"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centric</a:t>
            </a:r>
            <a:r>
              <a:rPr lang="en-US" dirty="0" smtClean="0">
                <a:latin typeface="Arial" panose="020B0604020202020204" pitchFamily="34" charset="0"/>
                <a:cs typeface="Arial" panose="020B0604020202020204" pitchFamily="34" charset="0"/>
              </a:rPr>
              <a:t> refers </a:t>
            </a:r>
            <a:r>
              <a:rPr lang="en-US" dirty="0">
                <a:latin typeface="Arial" panose="020B0604020202020204" pitchFamily="34" charset="0"/>
                <a:cs typeface="Arial" panose="020B0604020202020204" pitchFamily="34" charset="0"/>
              </a:rPr>
              <a:t>to participating as a part of a continuously-evolving, complex community of people, devices, information and services interconnected by a communications </a:t>
            </a:r>
            <a:r>
              <a:rPr lang="en-US" b="1" dirty="0">
                <a:latin typeface="Arial" panose="020B0604020202020204" pitchFamily="34" charset="0"/>
                <a:cs typeface="Arial" panose="020B0604020202020204" pitchFamily="34" charset="0"/>
              </a:rPr>
              <a:t>network</a:t>
            </a:r>
            <a:r>
              <a:rPr lang="en-US" dirty="0">
                <a:latin typeface="Arial" panose="020B0604020202020204" pitchFamily="34" charset="0"/>
                <a:cs typeface="Arial" panose="020B0604020202020204" pitchFamily="34" charset="0"/>
              </a:rPr>
              <a:t> to achieve optimal benefit of resources and better synchronization of events and their </a:t>
            </a:r>
            <a:r>
              <a:rPr lang="en-US" dirty="0" smtClean="0">
                <a:latin typeface="Arial" panose="020B0604020202020204" pitchFamily="34" charset="0"/>
                <a:cs typeface="Arial" panose="020B0604020202020204" pitchFamily="34" charset="0"/>
              </a:rPr>
              <a:t>consequences.</a:t>
            </a:r>
            <a:endParaRPr lang="en-US" dirty="0">
              <a:latin typeface="Arial" panose="020B0604020202020204" pitchFamily="34" charset="0"/>
              <a:cs typeface="Arial" panose="020B0604020202020204" pitchFamily="34" charset="0"/>
            </a:endParaRPr>
          </a:p>
          <a:p>
            <a:pPr>
              <a:spcBef>
                <a:spcPts val="1800"/>
              </a:spcBef>
            </a:pPr>
            <a:r>
              <a:rPr lang="en-US" dirty="0" smtClean="0">
                <a:latin typeface="Arial" panose="020B0604020202020204" pitchFamily="34" charset="0"/>
                <a:cs typeface="Arial" panose="020B0604020202020204" pitchFamily="34" charset="0"/>
              </a:rPr>
              <a:t>You say </a:t>
            </a:r>
            <a:r>
              <a:rPr lang="en-US" i="1" dirty="0" smtClean="0">
                <a:latin typeface="Arial" panose="020B0604020202020204" pitchFamily="34" charset="0"/>
                <a:cs typeface="Arial" panose="020B0604020202020204" pitchFamily="34" charset="0"/>
              </a:rPr>
              <a:t>net-centric</a:t>
            </a:r>
            <a:r>
              <a:rPr lang="en-US" dirty="0" smtClean="0">
                <a:latin typeface="Arial" panose="020B0604020202020204" pitchFamily="34" charset="0"/>
                <a:cs typeface="Arial" panose="020B0604020202020204" pitchFamily="34" charset="0"/>
              </a:rPr>
              <a:t> I say </a:t>
            </a:r>
            <a:r>
              <a:rPr lang="en-US" i="1" dirty="0" smtClean="0">
                <a:latin typeface="Arial" panose="020B0604020202020204" pitchFamily="34" charset="0"/>
                <a:cs typeface="Arial" panose="020B0604020202020204" pitchFamily="34" charset="0"/>
              </a:rPr>
              <a:t>net-ready (NR)</a:t>
            </a:r>
          </a:p>
          <a:p>
            <a:pPr lvl="1"/>
            <a:r>
              <a:rPr lang="en-US" dirty="0" smtClean="0">
                <a:latin typeface="Arial" panose="020B0604020202020204" pitchFamily="34" charset="0"/>
                <a:cs typeface="Arial" panose="020B0604020202020204" pitchFamily="34" charset="0"/>
              </a:rPr>
              <a:t>It’s the same thing: NR is defined in terms of NC</a:t>
            </a:r>
          </a:p>
          <a:p>
            <a:pPr>
              <a:spcBef>
                <a:spcPts val="1800"/>
              </a:spcBef>
            </a:pPr>
            <a:r>
              <a:rPr lang="en-US" dirty="0" smtClean="0">
                <a:latin typeface="Arial" panose="020B0604020202020204" pitchFamily="34" charset="0"/>
                <a:cs typeface="Arial" panose="020B0604020202020204" pitchFamily="34" charset="0"/>
              </a:rPr>
              <a:t>The NR Key Performance Parameter (KPP) </a:t>
            </a:r>
          </a:p>
          <a:p>
            <a:pPr lvl="1"/>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Wikipedia) The </a:t>
            </a:r>
            <a:r>
              <a:rPr lang="en-US" dirty="0">
                <a:latin typeface="Arial" panose="020B0604020202020204" pitchFamily="34" charset="0"/>
                <a:cs typeface="Arial" panose="020B0604020202020204" pitchFamily="34" charset="0"/>
              </a:rPr>
              <a:t>NR </a:t>
            </a:r>
            <a:r>
              <a:rPr lang="en-US" b="1" dirty="0">
                <a:latin typeface="Arial" panose="020B0604020202020204" pitchFamily="34" charset="0"/>
                <a:cs typeface="Arial" panose="020B0604020202020204" pitchFamily="34" charset="0"/>
              </a:rPr>
              <a:t>KPP</a:t>
            </a:r>
            <a:r>
              <a:rPr lang="en-US" dirty="0">
                <a:latin typeface="Arial" panose="020B0604020202020204" pitchFamily="34" charset="0"/>
                <a:cs typeface="Arial" panose="020B0604020202020204" pitchFamily="34" charset="0"/>
              </a:rPr>
              <a:t> identifies operational, </a:t>
            </a:r>
            <a:r>
              <a:rPr lang="en-US" b="1" dirty="0">
                <a:latin typeface="Arial" panose="020B0604020202020204" pitchFamily="34" charset="0"/>
                <a:cs typeface="Arial" panose="020B0604020202020204" pitchFamily="34" charset="0"/>
              </a:rPr>
              <a:t>net</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centric</a:t>
            </a:r>
            <a:r>
              <a:rPr lang="en-US" dirty="0">
                <a:latin typeface="Arial" panose="020B0604020202020204" pitchFamily="34" charset="0"/>
                <a:cs typeface="Arial" panose="020B0604020202020204" pitchFamily="34" charset="0"/>
              </a:rPr>
              <a:t> requirements in terms of threshold and objective values for </a:t>
            </a:r>
            <a:r>
              <a:rPr lang="en-US" dirty="0" smtClean="0">
                <a:latin typeface="Arial" panose="020B0604020202020204" pitchFamily="34" charset="0"/>
                <a:cs typeface="Arial" panose="020B0604020202020204" pitchFamily="34" charset="0"/>
              </a:rPr>
              <a:t>Measures of Effectivity (MOE) / Measures of Performance (MOP). </a:t>
            </a:r>
            <a:r>
              <a:rPr lang="en-US" dirty="0">
                <a:latin typeface="Arial" panose="020B0604020202020204" pitchFamily="34" charset="0"/>
                <a:cs typeface="Arial" panose="020B0604020202020204" pitchFamily="34" charset="0"/>
              </a:rPr>
              <a:t>The NR </a:t>
            </a:r>
            <a:r>
              <a:rPr lang="en-US" b="1" dirty="0">
                <a:latin typeface="Arial" panose="020B0604020202020204" pitchFamily="34" charset="0"/>
                <a:cs typeface="Arial" panose="020B0604020202020204" pitchFamily="34" charset="0"/>
              </a:rPr>
              <a:t>KPP</a:t>
            </a:r>
            <a:r>
              <a:rPr lang="en-US" dirty="0">
                <a:latin typeface="Arial" panose="020B0604020202020204" pitchFamily="34" charset="0"/>
                <a:cs typeface="Arial" panose="020B0604020202020204" pitchFamily="34" charset="0"/>
              </a:rPr>
              <a:t> covers all communication, computing, and EM spectrum requirements involving information elements among producer, sender, receiver, and </a:t>
            </a:r>
            <a:r>
              <a:rPr lang="en-US" dirty="0" smtClean="0">
                <a:latin typeface="Arial" panose="020B0604020202020204" pitchFamily="34" charset="0"/>
                <a:cs typeface="Arial" panose="020B0604020202020204" pitchFamily="34" charset="0"/>
              </a:rPr>
              <a:t>consumer. </a:t>
            </a:r>
          </a:p>
          <a:p>
            <a:pPr lvl="1"/>
            <a:r>
              <a:rPr lang="en-US" dirty="0" smtClean="0">
                <a:latin typeface="Arial" panose="020B0604020202020204" pitchFamily="34" charset="0"/>
                <a:cs typeface="Arial" panose="020B0604020202020204" pitchFamily="34" charset="0"/>
              </a:rPr>
              <a:t>i.e., What a program office </a:t>
            </a:r>
            <a:r>
              <a:rPr lang="en-US" b="1" dirty="0" smtClean="0">
                <a:latin typeface="Arial" panose="020B0604020202020204" pitchFamily="34" charset="0"/>
                <a:cs typeface="Arial" panose="020B0604020202020204" pitchFamily="34" charset="0"/>
              </a:rPr>
              <a:t>requires in terms of </a:t>
            </a:r>
            <a:r>
              <a:rPr lang="en-US" dirty="0" smtClean="0">
                <a:latin typeface="Arial" panose="020B0604020202020204" pitchFamily="34" charset="0"/>
                <a:cs typeface="Arial" panose="020B0604020202020204" pitchFamily="34" charset="0"/>
              </a:rPr>
              <a:t>effectively integrating </a:t>
            </a:r>
            <a:r>
              <a:rPr lang="en-US" b="1" dirty="0" smtClean="0">
                <a:latin typeface="Arial" panose="020B0604020202020204" pitchFamily="34" charset="0"/>
                <a:cs typeface="Arial" panose="020B0604020202020204" pitchFamily="34" charset="0"/>
              </a:rPr>
              <a:t>network-based connectivity </a:t>
            </a:r>
            <a:r>
              <a:rPr lang="en-US" dirty="0" smtClean="0">
                <a:latin typeface="Arial" panose="020B0604020202020204" pitchFamily="34" charset="0"/>
                <a:cs typeface="Arial" panose="020B0604020202020204" pitchFamily="34" charset="0"/>
              </a:rPr>
              <a:t>into a system</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sp>
        <p:nvSpPr>
          <p:cNvPr id="8" name="Rectangle 7"/>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Net-centricity helps produce more-interoperable systems</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69911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a:t>
            </a:r>
            <a:r>
              <a:rPr lang="en-US" i="1" dirty="0" smtClean="0">
                <a:latin typeface="Arial" panose="020B0604020202020204" pitchFamily="34" charset="0"/>
                <a:cs typeface="Arial" panose="020B0604020202020204" pitchFamily="34" charset="0"/>
              </a:rPr>
              <a:t>isn’t</a:t>
            </a:r>
            <a:r>
              <a:rPr lang="en-US" dirty="0" smtClean="0">
                <a:latin typeface="Arial" panose="020B0604020202020204" pitchFamily="34" charset="0"/>
                <a:cs typeface="Arial" panose="020B0604020202020204" pitchFamily="34" charset="0"/>
              </a:rPr>
              <a:t> Interoperability?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1222076"/>
            <a:ext cx="8530155" cy="5207014"/>
          </a:xfrm>
        </p:spPr>
        <p:txBody>
          <a:bodyPr>
            <a:normAutofit/>
          </a:bodyPr>
          <a:lstStyle/>
          <a:p>
            <a:pPr>
              <a:spcBef>
                <a:spcPts val="1200"/>
              </a:spcBef>
            </a:pPr>
            <a:r>
              <a:rPr lang="en-US" dirty="0" smtClean="0">
                <a:latin typeface="Arial" panose="020B0604020202020204" pitchFamily="34" charset="0"/>
                <a:cs typeface="Arial" panose="020B0604020202020204" pitchFamily="34" charset="0"/>
              </a:rPr>
              <a:t>Does NC guarantee Interoperability?</a:t>
            </a:r>
          </a:p>
          <a:p>
            <a:pPr lvl="1"/>
            <a:r>
              <a:rPr lang="en-US" b="1" dirty="0" smtClean="0">
                <a:latin typeface="Arial" panose="020B0604020202020204" pitchFamily="34" charset="0"/>
                <a:cs typeface="Arial" panose="020B0604020202020204" pitchFamily="34" charset="0"/>
              </a:rPr>
              <a:t>No.</a:t>
            </a:r>
            <a:r>
              <a:rPr lang="en-US" dirty="0" smtClean="0">
                <a:latin typeface="Arial" panose="020B0604020202020204" pitchFamily="34" charset="0"/>
                <a:cs typeface="Arial" panose="020B0604020202020204" pitchFamily="34" charset="0"/>
              </a:rPr>
              <a:t> One can have two net-centric systems or components that don’t interoperate well at all</a:t>
            </a:r>
          </a:p>
          <a:p>
            <a:pPr lvl="2"/>
            <a:r>
              <a:rPr lang="en-US" dirty="0" smtClean="0">
                <a:latin typeface="Arial" panose="020B0604020202020204" pitchFamily="34" charset="0"/>
                <a:cs typeface="Arial" panose="020B0604020202020204" pitchFamily="34" charset="0"/>
              </a:rPr>
              <a:t>Different networks, different protocols, different message sets, badly programmed behavior</a:t>
            </a:r>
          </a:p>
          <a:p>
            <a:pPr lvl="2"/>
            <a:r>
              <a:rPr lang="en-US" dirty="0" smtClean="0">
                <a:latin typeface="Arial" panose="020B0604020202020204" pitchFamily="34" charset="0"/>
                <a:cs typeface="Arial" panose="020B0604020202020204" pitchFamily="34" charset="0"/>
              </a:rPr>
              <a:t>The system in the previous graphic was net-centric – the connections in the yellow box were all networks</a:t>
            </a:r>
          </a:p>
          <a:p>
            <a:pPr lvl="2"/>
            <a:r>
              <a:rPr lang="en-US" dirty="0" smtClean="0">
                <a:latin typeface="Arial" panose="020B0604020202020204" pitchFamily="34" charset="0"/>
                <a:cs typeface="Arial" panose="020B0604020202020204" pitchFamily="34" charset="0"/>
              </a:rPr>
              <a:t>But it is STILL striving to become fully interoperable 10 years after initial field testing</a:t>
            </a:r>
          </a:p>
          <a:p>
            <a:pPr>
              <a:spcBef>
                <a:spcPts val="1200"/>
              </a:spcBef>
            </a:pPr>
            <a:endParaRPr lang="en-US" sz="2400" dirty="0" smtClean="0">
              <a:latin typeface="Arial" panose="020B0604020202020204" pitchFamily="34" charset="0"/>
              <a:cs typeface="Arial" panose="020B0604020202020204" pitchFamily="34" charset="0"/>
            </a:endParaRPr>
          </a:p>
          <a:p>
            <a:pPr>
              <a:spcBef>
                <a:spcPts val="1200"/>
              </a:spcBef>
            </a:pPr>
            <a:r>
              <a:rPr lang="en-US" dirty="0" smtClean="0">
                <a:latin typeface="Arial" panose="020B0604020202020204" pitchFamily="34" charset="0"/>
                <a:cs typeface="Arial" panose="020B0604020202020204" pitchFamily="34" charset="0"/>
              </a:rPr>
              <a:t>Are all Interoperable systems NC?</a:t>
            </a:r>
          </a:p>
          <a:p>
            <a:pPr lvl="1"/>
            <a:r>
              <a:rPr lang="en-US" b="1" dirty="0" smtClean="0">
                <a:latin typeface="Arial" panose="020B0604020202020204" pitchFamily="34" charset="0"/>
                <a:cs typeface="Arial" panose="020B0604020202020204" pitchFamily="34" charset="0"/>
              </a:rPr>
              <a:t>No. </a:t>
            </a:r>
            <a:r>
              <a:rPr lang="en-US" dirty="0" smtClean="0">
                <a:latin typeface="Arial" panose="020B0604020202020204" pitchFamily="34" charset="0"/>
                <a:cs typeface="Arial" panose="020B0604020202020204" pitchFamily="34" charset="0"/>
              </a:rPr>
              <a:t>There are plenty of non-NC systems that do interoperate</a:t>
            </a:r>
          </a:p>
          <a:p>
            <a:pPr lvl="1"/>
            <a:r>
              <a:rPr lang="en-US" dirty="0" smtClean="0">
                <a:latin typeface="Arial" panose="020B0604020202020204" pitchFamily="34" charset="0"/>
                <a:cs typeface="Arial" panose="020B0604020202020204" pitchFamily="34" charset="0"/>
              </a:rPr>
              <a:t>Including all those that pre-dated networks</a:t>
            </a:r>
          </a:p>
        </p:txBody>
      </p:sp>
      <p:sp>
        <p:nvSpPr>
          <p:cNvPr id="6" name="Slide Number Placeholder 5"/>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
        <p:nvSpPr>
          <p:cNvPr id="5" name="Oval Callout 4"/>
          <p:cNvSpPr/>
          <p:nvPr/>
        </p:nvSpPr>
        <p:spPr>
          <a:xfrm>
            <a:off x="4341570" y="3745769"/>
            <a:ext cx="1335822" cy="382218"/>
          </a:xfrm>
          <a:prstGeom prst="wedgeEllipseCallout">
            <a:avLst>
              <a:gd name="adj1" fmla="val 30634"/>
              <a:gd name="adj2" fmla="val 85503"/>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To whom am I speaking?</a:t>
            </a:r>
            <a:endParaRPr lang="en-US" sz="900" b="1" dirty="0"/>
          </a:p>
        </p:txBody>
      </p:sp>
      <p:sp>
        <p:nvSpPr>
          <p:cNvPr id="9" name="Oval Callout 8"/>
          <p:cNvSpPr/>
          <p:nvPr/>
        </p:nvSpPr>
        <p:spPr>
          <a:xfrm>
            <a:off x="7312868" y="3838373"/>
            <a:ext cx="1534162" cy="382218"/>
          </a:xfrm>
          <a:prstGeom prst="wedgeEllipseCallout">
            <a:avLst>
              <a:gd name="adj1" fmla="val -35169"/>
              <a:gd name="adj2" fmla="val 671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No thanks; just had an orange.</a:t>
            </a:r>
            <a:endParaRPr lang="en-US" sz="900" b="1" dirty="0"/>
          </a:p>
        </p:txBody>
      </p:sp>
      <p:pic>
        <p:nvPicPr>
          <p:cNvPr id="10" name="Picture 9"/>
          <p:cNvPicPr>
            <a:picLocks noChangeAspect="1"/>
          </p:cNvPicPr>
          <p:nvPr/>
        </p:nvPicPr>
        <p:blipFill>
          <a:blip r:embed="rId3"/>
          <a:stretch>
            <a:fillRect/>
          </a:stretch>
        </p:blipFill>
        <p:spPr>
          <a:xfrm>
            <a:off x="5361465" y="4180663"/>
            <a:ext cx="294350" cy="294495"/>
          </a:xfrm>
          <a:prstGeom prst="rect">
            <a:avLst/>
          </a:prstGeom>
        </p:spPr>
      </p:pic>
      <p:pic>
        <p:nvPicPr>
          <p:cNvPr id="12" name="Picture 11"/>
          <p:cNvPicPr>
            <a:picLocks noChangeAspect="1"/>
          </p:cNvPicPr>
          <p:nvPr/>
        </p:nvPicPr>
        <p:blipFill>
          <a:blip r:embed="rId4"/>
          <a:stretch>
            <a:fillRect/>
          </a:stretch>
        </p:blipFill>
        <p:spPr>
          <a:xfrm>
            <a:off x="6967955" y="4048684"/>
            <a:ext cx="512556" cy="503133"/>
          </a:xfrm>
          <a:prstGeom prst="rect">
            <a:avLst/>
          </a:prstGeom>
        </p:spPr>
      </p:pic>
      <p:pic>
        <p:nvPicPr>
          <p:cNvPr id="15" name="Picture 14"/>
          <p:cNvPicPr>
            <a:picLocks noChangeAspect="1"/>
          </p:cNvPicPr>
          <p:nvPr/>
        </p:nvPicPr>
        <p:blipFill>
          <a:blip r:embed="rId5"/>
          <a:stretch>
            <a:fillRect/>
          </a:stretch>
        </p:blipFill>
        <p:spPr>
          <a:xfrm>
            <a:off x="5889628" y="4048684"/>
            <a:ext cx="222389" cy="474663"/>
          </a:xfrm>
          <a:prstGeom prst="rect">
            <a:avLst/>
          </a:prstGeom>
        </p:spPr>
      </p:pic>
      <p:pic>
        <p:nvPicPr>
          <p:cNvPr id="16" name="Picture 15"/>
          <p:cNvPicPr>
            <a:picLocks noChangeAspect="1"/>
          </p:cNvPicPr>
          <p:nvPr/>
        </p:nvPicPr>
        <p:blipFill>
          <a:blip r:embed="rId6"/>
          <a:stretch>
            <a:fillRect/>
          </a:stretch>
        </p:blipFill>
        <p:spPr>
          <a:xfrm>
            <a:off x="6260383" y="4156379"/>
            <a:ext cx="438737" cy="463176"/>
          </a:xfrm>
          <a:prstGeom prst="rect">
            <a:avLst/>
          </a:prstGeom>
        </p:spPr>
      </p:pic>
      <p:cxnSp>
        <p:nvCxnSpPr>
          <p:cNvPr id="19" name="Elbow Connector 18"/>
          <p:cNvCxnSpPr>
            <a:stCxn id="15" idx="3"/>
          </p:cNvCxnSpPr>
          <p:nvPr/>
        </p:nvCxnSpPr>
        <p:spPr>
          <a:xfrm>
            <a:off x="6112017" y="4286016"/>
            <a:ext cx="148366" cy="1019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0" idx="3"/>
            <a:endCxn id="15" idx="1"/>
          </p:cNvCxnSpPr>
          <p:nvPr/>
        </p:nvCxnSpPr>
        <p:spPr>
          <a:xfrm flipV="1">
            <a:off x="5655815" y="4286016"/>
            <a:ext cx="233813" cy="4189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6" idx="3"/>
            <a:endCxn id="12" idx="1"/>
          </p:cNvCxnSpPr>
          <p:nvPr/>
        </p:nvCxnSpPr>
        <p:spPr>
          <a:xfrm flipV="1">
            <a:off x="6699120" y="4300251"/>
            <a:ext cx="268835" cy="87716"/>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1937" y="5459634"/>
            <a:ext cx="2302433" cy="888146"/>
          </a:xfrm>
          <a:prstGeom prst="rect">
            <a:avLst/>
          </a:prstGeom>
        </p:spPr>
      </p:pic>
      <p:pic>
        <p:nvPicPr>
          <p:cNvPr id="36" name="Picture 35"/>
          <p:cNvPicPr>
            <a:picLocks noChangeAspect="1"/>
          </p:cNvPicPr>
          <p:nvPr/>
        </p:nvPicPr>
        <p:blipFill>
          <a:blip r:embed="rId8"/>
          <a:stretch>
            <a:fillRect/>
          </a:stretch>
        </p:blipFill>
        <p:spPr>
          <a:xfrm>
            <a:off x="7690610" y="5438127"/>
            <a:ext cx="953741" cy="900214"/>
          </a:xfrm>
          <a:prstGeom prst="rect">
            <a:avLst/>
          </a:prstGeom>
        </p:spPr>
      </p:pic>
      <p:sp>
        <p:nvSpPr>
          <p:cNvPr id="37" name="Oval Callout 36"/>
          <p:cNvSpPr/>
          <p:nvPr/>
        </p:nvSpPr>
        <p:spPr>
          <a:xfrm>
            <a:off x="3761312" y="5393447"/>
            <a:ext cx="1997060" cy="504672"/>
          </a:xfrm>
          <a:prstGeom prst="wedgeEllipseCallout">
            <a:avLst>
              <a:gd name="adj1" fmla="val 49134"/>
              <a:gd name="adj2" fmla="val 41458"/>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The SEs are coming! The SEs are coming!</a:t>
            </a:r>
            <a:endParaRPr lang="en-US" sz="900" b="1" dirty="0"/>
          </a:p>
        </p:txBody>
      </p:sp>
      <p:sp>
        <p:nvSpPr>
          <p:cNvPr id="38" name="Oval Callout 37"/>
          <p:cNvSpPr/>
          <p:nvPr/>
        </p:nvSpPr>
        <p:spPr>
          <a:xfrm>
            <a:off x="7759995" y="5055909"/>
            <a:ext cx="1240147" cy="382218"/>
          </a:xfrm>
          <a:prstGeom prst="wedgeEllipseCallout">
            <a:avLst>
              <a:gd name="adj1" fmla="val -11672"/>
              <a:gd name="adj2" fmla="val 80901"/>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Release the hounds</a:t>
            </a:r>
            <a:endParaRPr lang="en-US" sz="900" b="1" dirty="0"/>
          </a:p>
        </p:txBody>
      </p:sp>
      <p:sp>
        <p:nvSpPr>
          <p:cNvPr id="4" name="TextBox 3"/>
          <p:cNvSpPr txBox="1"/>
          <p:nvPr/>
        </p:nvSpPr>
        <p:spPr>
          <a:xfrm>
            <a:off x="4564502" y="4272551"/>
            <a:ext cx="845103" cy="230832"/>
          </a:xfrm>
          <a:prstGeom prst="rect">
            <a:avLst/>
          </a:prstGeom>
          <a:noFill/>
        </p:spPr>
        <p:txBody>
          <a:bodyPr wrap="none" rtlCol="0">
            <a:spAutoFit/>
          </a:bodyPr>
          <a:lstStyle/>
          <a:p>
            <a:r>
              <a:rPr lang="en-US" sz="900" b="1" dirty="0" smtClean="0">
                <a:solidFill>
                  <a:srgbClr val="C00000"/>
                </a:solidFill>
                <a:latin typeface="Arial" pitchFamily="34" charset="0"/>
                <a:cs typeface="Arial" pitchFamily="34" charset="0"/>
              </a:rPr>
              <a:t>New RAZR?</a:t>
            </a:r>
            <a:endParaRPr lang="en-US" sz="900" b="1" dirty="0">
              <a:solidFill>
                <a:srgbClr val="C00000"/>
              </a:solidFill>
              <a:latin typeface="Arial" pitchFamily="34" charset="0"/>
              <a:cs typeface="Arial" pitchFamily="34" charset="0"/>
            </a:endParaRPr>
          </a:p>
        </p:txBody>
      </p:sp>
      <p:sp>
        <p:nvSpPr>
          <p:cNvPr id="22" name="Rectangle 21"/>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Net-centricity is neither necessary nor sufficient to ensure Interoperability…but it helps</a:t>
            </a:r>
            <a:endParaRPr lang="en-US" sz="1600" dirty="0">
              <a:latin typeface="Arial" panose="020B0604020202020204" pitchFamily="34" charset="0"/>
              <a:cs typeface="Arial" panose="020B0604020202020204" pitchFamily="34" charset="0"/>
            </a:endParaRPr>
          </a:p>
        </p:txBody>
      </p:sp>
      <p:sp>
        <p:nvSpPr>
          <p:cNvPr id="21" name="TextBox 20"/>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111782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then, </a:t>
            </a:r>
            <a:r>
              <a:rPr lang="en-US" i="1" dirty="0" smtClean="0">
                <a:latin typeface="Arial" panose="020B0604020202020204" pitchFamily="34" charset="0"/>
                <a:cs typeface="Arial" panose="020B0604020202020204" pitchFamily="34" charset="0"/>
              </a:rPr>
              <a:t>is</a:t>
            </a:r>
            <a:r>
              <a:rPr lang="en-US" dirty="0" smtClean="0">
                <a:latin typeface="Arial" panose="020B0604020202020204" pitchFamily="34" charset="0"/>
                <a:cs typeface="Arial" panose="020B0604020202020204" pitchFamily="34" charset="0"/>
              </a:rPr>
              <a:t> Interoperability?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1047890"/>
            <a:ext cx="4074577" cy="5356134"/>
          </a:xfrm>
        </p:spPr>
        <p:txBody>
          <a:bodyPr>
            <a:noAutofit/>
          </a:bodyPr>
          <a:lstStyle/>
          <a:p>
            <a:pPr>
              <a:spcBef>
                <a:spcPts val="1200"/>
              </a:spcBef>
            </a:pPr>
            <a:r>
              <a:rPr lang="en-US" sz="1600" dirty="0" smtClean="0">
                <a:latin typeface="Arial" panose="020B0604020202020204" pitchFamily="34" charset="0"/>
                <a:cs typeface="Arial" panose="020B0604020202020204" pitchFamily="34" charset="0"/>
              </a:rPr>
              <a:t>Interoperability is, in most basic terms</a:t>
            </a:r>
          </a:p>
          <a:p>
            <a:pPr lvl="1"/>
            <a:r>
              <a:rPr lang="en-US" sz="1400" dirty="0" smtClean="0">
                <a:latin typeface="Arial" panose="020B0604020202020204" pitchFamily="34" charset="0"/>
                <a:cs typeface="Arial" panose="020B0604020202020204" pitchFamily="34" charset="0"/>
              </a:rPr>
              <a:t>The well-defined and correctly used set of all external interfaces in a system</a:t>
            </a:r>
          </a:p>
          <a:p>
            <a:pPr lvl="2">
              <a:spcBef>
                <a:spcPts val="400"/>
              </a:spcBef>
            </a:pPr>
            <a:r>
              <a:rPr lang="en-US" sz="1400" dirty="0" smtClean="0">
                <a:latin typeface="Arial" panose="020B0604020202020204" pitchFamily="34" charset="0"/>
                <a:cs typeface="Arial" panose="020B0604020202020204" pitchFamily="34" charset="0"/>
              </a:rPr>
              <a:t>Connections e.g. networks</a:t>
            </a:r>
          </a:p>
          <a:p>
            <a:pPr lvl="2">
              <a:spcBef>
                <a:spcPts val="400"/>
              </a:spcBef>
            </a:pPr>
            <a:r>
              <a:rPr lang="en-US" sz="1400" dirty="0" smtClean="0">
                <a:latin typeface="Arial" panose="020B0604020202020204" pitchFamily="34" charset="0"/>
                <a:cs typeface="Arial" panose="020B0604020202020204" pitchFamily="34" charset="0"/>
              </a:rPr>
              <a:t>Protocols</a:t>
            </a:r>
          </a:p>
          <a:p>
            <a:pPr lvl="2">
              <a:spcBef>
                <a:spcPts val="400"/>
              </a:spcBef>
            </a:pPr>
            <a:r>
              <a:rPr lang="en-US" sz="1400" dirty="0" smtClean="0">
                <a:latin typeface="Arial" panose="020B0604020202020204" pitchFamily="34" charset="0"/>
                <a:cs typeface="Arial" panose="020B0604020202020204" pitchFamily="34" charset="0"/>
              </a:rPr>
              <a:t>Data Flows</a:t>
            </a:r>
          </a:p>
          <a:p>
            <a:pPr lvl="2">
              <a:spcBef>
                <a:spcPts val="400"/>
              </a:spcBef>
            </a:pPr>
            <a:r>
              <a:rPr lang="en-US" sz="1400" dirty="0" smtClean="0">
                <a:latin typeface="Arial" panose="020B0604020202020204" pitchFamily="34" charset="0"/>
                <a:cs typeface="Arial" panose="020B0604020202020204" pitchFamily="34" charset="0"/>
              </a:rPr>
              <a:t>Expected/documented behavior: When I send this, what happens? What do I get back?</a:t>
            </a:r>
          </a:p>
          <a:p>
            <a:pPr>
              <a:spcBef>
                <a:spcPts val="1200"/>
              </a:spcBef>
            </a:pPr>
            <a:r>
              <a:rPr lang="en-US" sz="1600" dirty="0" smtClean="0">
                <a:latin typeface="Arial" panose="020B0604020202020204" pitchFamily="34" charset="0"/>
                <a:cs typeface="Arial" panose="020B0604020202020204" pitchFamily="34" charset="0"/>
              </a:rPr>
              <a:t>Having most connections be NC is good, but neither necessary nor sufficient</a:t>
            </a:r>
          </a:p>
          <a:p>
            <a:pPr>
              <a:spcBef>
                <a:spcPts val="1200"/>
              </a:spcBef>
            </a:pPr>
            <a:r>
              <a:rPr lang="en-US" sz="1600" dirty="0" smtClean="0">
                <a:latin typeface="Arial" panose="020B0604020202020204" pitchFamily="34" charset="0"/>
                <a:cs typeface="Arial" panose="020B0604020202020204" pitchFamily="34" charset="0"/>
              </a:rPr>
              <a:t>Using MIL or industry standards is good, but </a:t>
            </a:r>
            <a:r>
              <a:rPr lang="en-US" sz="1600" dirty="0">
                <a:latin typeface="Arial" panose="020B0604020202020204" pitchFamily="34" charset="0"/>
                <a:cs typeface="Arial" panose="020B0604020202020204" pitchFamily="34" charset="0"/>
              </a:rPr>
              <a:t>neither necessary nor sufficient </a:t>
            </a:r>
            <a:endParaRPr lang="en-US" sz="1600" dirty="0" smtClean="0">
              <a:latin typeface="Arial" panose="020B0604020202020204" pitchFamily="34" charset="0"/>
              <a:cs typeface="Arial" panose="020B0604020202020204" pitchFamily="34" charset="0"/>
            </a:endParaRPr>
          </a:p>
          <a:p>
            <a:pPr>
              <a:spcBef>
                <a:spcPts val="1200"/>
              </a:spcBef>
            </a:pPr>
            <a:r>
              <a:rPr lang="en-US" sz="1600" dirty="0" smtClean="0">
                <a:latin typeface="Arial" panose="020B0604020202020204" pitchFamily="34" charset="0"/>
                <a:cs typeface="Arial" panose="020B0604020202020204" pitchFamily="34" charset="0"/>
              </a:rPr>
              <a:t>The physical &amp; message interface itself is only the </a:t>
            </a:r>
            <a:r>
              <a:rPr lang="en-US" sz="1600" b="1" i="1" dirty="0" smtClean="0">
                <a:latin typeface="Arial" panose="020B0604020202020204" pitchFamily="34" charset="0"/>
                <a:cs typeface="Arial" panose="020B0604020202020204" pitchFamily="34" charset="0"/>
              </a:rPr>
              <a:t>starting point</a:t>
            </a:r>
          </a:p>
          <a:p>
            <a:pPr lvl="1"/>
            <a:r>
              <a:rPr lang="en-US" sz="1400" dirty="0" smtClean="0">
                <a:latin typeface="Arial" panose="020B0604020202020204" pitchFamily="34" charset="0"/>
                <a:cs typeface="Arial" panose="020B0604020202020204" pitchFamily="34" charset="0"/>
              </a:rPr>
              <a:t>It’s not sufficient to just be able to send data each way</a:t>
            </a:r>
          </a:p>
          <a:p>
            <a:pPr lvl="1"/>
            <a:r>
              <a:rPr lang="en-US" sz="1400" dirty="0" smtClean="0">
                <a:latin typeface="Arial" panose="020B0604020202020204" pitchFamily="34" charset="0"/>
                <a:cs typeface="Arial" panose="020B0604020202020204" pitchFamily="34" charset="0"/>
              </a:rPr>
              <a:t>Must </a:t>
            </a:r>
            <a:r>
              <a:rPr lang="en-US" sz="1400" b="1" dirty="0" smtClean="0">
                <a:solidFill>
                  <a:srgbClr val="C00000"/>
                </a:solidFill>
                <a:latin typeface="Arial" panose="020B0604020202020204" pitchFamily="34" charset="0"/>
                <a:cs typeface="Arial" panose="020B0604020202020204" pitchFamily="34" charset="0"/>
              </a:rPr>
              <a:t>process it properly</a:t>
            </a:r>
          </a:p>
        </p:txBody>
      </p:sp>
      <p:sp>
        <p:nvSpPr>
          <p:cNvPr id="6" name="Slide Number Placeholder 5"/>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775" y="1163105"/>
            <a:ext cx="4724977" cy="2946161"/>
          </a:xfrm>
          <a:prstGeom prst="rect">
            <a:avLst/>
          </a:prstGeom>
        </p:spPr>
      </p:pic>
      <p:sp>
        <p:nvSpPr>
          <p:cNvPr id="4" name="TextBox 3"/>
          <p:cNvSpPr txBox="1"/>
          <p:nvPr/>
        </p:nvSpPr>
        <p:spPr>
          <a:xfrm>
            <a:off x="6573863" y="4120290"/>
            <a:ext cx="2568332" cy="184666"/>
          </a:xfrm>
          <a:prstGeom prst="rect">
            <a:avLst/>
          </a:prstGeom>
          <a:noFill/>
        </p:spPr>
        <p:txBody>
          <a:bodyPr wrap="none" rtlCol="0">
            <a:spAutoFit/>
          </a:bodyPr>
          <a:lstStyle/>
          <a:p>
            <a:r>
              <a:rPr lang="en-US" sz="600" dirty="0">
                <a:latin typeface="Arial" pitchFamily="34" charset="0"/>
                <a:cs typeface="Arial" pitchFamily="34" charset="0"/>
              </a:rPr>
              <a:t>Ref</a:t>
            </a:r>
            <a:r>
              <a:rPr lang="en-US" sz="600" dirty="0" smtClean="0">
                <a:latin typeface="Arial" pitchFamily="34" charset="0"/>
                <a:cs typeface="Arial" pitchFamily="34" charset="0"/>
              </a:rPr>
              <a:t>: UCI website @ https</a:t>
            </a:r>
            <a:r>
              <a:rPr lang="en-US" sz="600" dirty="0">
                <a:latin typeface="Arial" pitchFamily="34" charset="0"/>
                <a:cs typeface="Arial" pitchFamily="34" charset="0"/>
              </a:rPr>
              <a:t>://www.vdl.afrl.af.mil/programs/uci/about.php</a:t>
            </a:r>
          </a:p>
        </p:txBody>
      </p:sp>
      <p:sp>
        <p:nvSpPr>
          <p:cNvPr id="11" name="TextBox 10"/>
          <p:cNvSpPr txBox="1"/>
          <p:nvPr/>
        </p:nvSpPr>
        <p:spPr>
          <a:xfrm>
            <a:off x="4418380" y="4465935"/>
            <a:ext cx="4628372" cy="1302921"/>
          </a:xfrm>
          <a:prstGeom prst="rect">
            <a:avLst/>
          </a:prstGeom>
          <a:solidFill>
            <a:schemeClr val="bg1"/>
          </a:solidFill>
          <a:ln>
            <a:noFill/>
          </a:ln>
          <a:effectLst>
            <a:glow rad="63500">
              <a:schemeClr val="accent5">
                <a:satMod val="175000"/>
                <a:alpha val="40000"/>
              </a:schemeClr>
            </a:glo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00" dirty="0">
                <a:solidFill>
                  <a:srgbClr val="0033CC"/>
                </a:solidFill>
                <a:latin typeface="Arial" panose="020B0604020202020204" pitchFamily="34" charset="0"/>
                <a:cs typeface="Arial" panose="020B0604020202020204" pitchFamily="34" charset="0"/>
              </a:rPr>
              <a:t>An OV-1 Diagram (high-level System Connectivity diagram) for a notional multi-aircraft battle management system</a:t>
            </a:r>
          </a:p>
          <a:p>
            <a:pPr marL="285750" indent="-285750">
              <a:spcBef>
                <a:spcPts val="400"/>
              </a:spcBef>
              <a:buFont typeface="Arial" panose="020B0604020202020204" pitchFamily="34" charset="0"/>
              <a:buChar char="•"/>
            </a:pPr>
            <a:r>
              <a:rPr lang="en-US" sz="1200" dirty="0">
                <a:solidFill>
                  <a:srgbClr val="0033CC"/>
                </a:solidFill>
                <a:latin typeface="Arial" panose="020B0604020202020204" pitchFamily="34" charset="0"/>
                <a:cs typeface="Arial" panose="020B0604020202020204" pitchFamily="34" charset="0"/>
              </a:rPr>
              <a:t>Some systems (of systems) are incredibly complex so full interoperability is both difficult and absolutely essential</a:t>
            </a:r>
          </a:p>
          <a:p>
            <a:pPr marL="285750" indent="-285750">
              <a:spcBef>
                <a:spcPts val="400"/>
              </a:spcBef>
              <a:buFont typeface="Arial" panose="020B0604020202020204" pitchFamily="34" charset="0"/>
              <a:buChar char="•"/>
            </a:pPr>
            <a:r>
              <a:rPr lang="en-US" sz="1200" dirty="0">
                <a:solidFill>
                  <a:srgbClr val="0033CC"/>
                </a:solidFill>
                <a:latin typeface="Arial" panose="020B0604020202020204" pitchFamily="34" charset="0"/>
                <a:cs typeface="Arial" panose="020B0604020202020204" pitchFamily="34" charset="0"/>
              </a:rPr>
              <a:t>Repeat after me: Do </a:t>
            </a:r>
            <a:r>
              <a:rPr lang="en-US" sz="1200" i="1" dirty="0">
                <a:solidFill>
                  <a:srgbClr val="0033CC"/>
                </a:solidFill>
                <a:latin typeface="Arial" panose="020B0604020202020204" pitchFamily="34" charset="0"/>
                <a:cs typeface="Arial" panose="020B0604020202020204" pitchFamily="34" charset="0"/>
              </a:rPr>
              <a:t>not </a:t>
            </a:r>
            <a:r>
              <a:rPr lang="en-US" sz="1200" dirty="0">
                <a:solidFill>
                  <a:srgbClr val="0033CC"/>
                </a:solidFill>
                <a:latin typeface="Arial" panose="020B0604020202020204" pitchFamily="34" charset="0"/>
                <a:cs typeface="Arial" panose="020B0604020202020204" pitchFamily="34" charset="0"/>
              </a:rPr>
              <a:t>drop the bomb on the nursery school!</a:t>
            </a:r>
          </a:p>
        </p:txBody>
      </p:sp>
      <p:sp>
        <p:nvSpPr>
          <p:cNvPr id="10" name="Rectangle 9"/>
          <p:cNvSpPr/>
          <p:nvPr/>
        </p:nvSpPr>
        <p:spPr>
          <a:xfrm>
            <a:off x="464949" y="6354871"/>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Interoperability is a simple concept, essential to achieve, difficult to well-define</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4086256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How Does Interoperability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Relate to </a:t>
            </a:r>
            <a:r>
              <a:rPr lang="en-US" dirty="0" err="1" smtClean="0">
                <a:latin typeface="Arial" panose="020B0604020202020204" pitchFamily="34" charset="0"/>
                <a:cs typeface="Arial" panose="020B0604020202020204" pitchFamily="34" charset="0"/>
              </a:rPr>
              <a:t>SoS</a:t>
            </a:r>
            <a:r>
              <a:rPr lang="en-US" dirty="0" smtClean="0">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2235" y="1222077"/>
            <a:ext cx="4186145" cy="4509294"/>
          </a:xfrm>
        </p:spPr>
        <p:txBody>
          <a:bodyPr>
            <a:noAutofit/>
          </a:bodyPr>
          <a:lstStyle/>
          <a:p>
            <a:pPr>
              <a:spcBef>
                <a:spcPts val="1200"/>
              </a:spcBef>
            </a:pPr>
            <a:r>
              <a:rPr lang="en-US" sz="1800" dirty="0" smtClean="0">
                <a:latin typeface="Arial" panose="020B0604020202020204" pitchFamily="34" charset="0"/>
                <a:cs typeface="Arial" panose="020B0604020202020204" pitchFamily="34" charset="0"/>
              </a:rPr>
              <a:t>System of Systems (</a:t>
            </a:r>
            <a:r>
              <a:rPr lang="en-US" sz="1800" dirty="0" err="1" smtClean="0">
                <a:latin typeface="Arial" panose="020B0604020202020204" pitchFamily="34" charset="0"/>
                <a:cs typeface="Arial" panose="020B0604020202020204" pitchFamily="34" charset="0"/>
              </a:rPr>
              <a:t>SoS</a:t>
            </a:r>
            <a:r>
              <a:rPr lang="en-US" sz="1800" dirty="0" smtClean="0">
                <a:latin typeface="Arial" panose="020B0604020202020204" pitchFamily="34" charset="0"/>
                <a:cs typeface="Arial" panose="020B0604020202020204" pitchFamily="34" charset="0"/>
              </a:rPr>
              <a:t>) means a collaborative set of related systems</a:t>
            </a:r>
          </a:p>
          <a:p>
            <a:pPr lvl="1"/>
            <a:r>
              <a:rPr lang="en-US" sz="1400" dirty="0" smtClean="0">
                <a:latin typeface="Arial" panose="020B0604020202020204" pitchFamily="34" charset="0"/>
                <a:cs typeface="Arial" panose="020B0604020202020204" pitchFamily="34" charset="0"/>
              </a:rPr>
              <a:t>Each </a:t>
            </a:r>
            <a:r>
              <a:rPr lang="en-US" sz="1400" b="1" dirty="0" smtClean="0">
                <a:latin typeface="Arial" panose="020B0604020202020204" pitchFamily="34" charset="0"/>
                <a:cs typeface="Arial" panose="020B0604020202020204" pitchFamily="34" charset="0"/>
              </a:rPr>
              <a:t>individual system </a:t>
            </a:r>
            <a:r>
              <a:rPr lang="en-US" sz="1400" dirty="0" smtClean="0">
                <a:latin typeface="Arial" panose="020B0604020202020204" pitchFamily="34" charset="0"/>
                <a:cs typeface="Arial" panose="020B0604020202020204" pitchFamily="34" charset="0"/>
              </a:rPr>
              <a:t>has its own contract, spec, development cycle, etc.</a:t>
            </a:r>
          </a:p>
          <a:p>
            <a:pPr lvl="1"/>
            <a:r>
              <a:rPr lang="en-US" sz="1400" dirty="0">
                <a:latin typeface="Arial" panose="020B0604020202020204" pitchFamily="34" charset="0"/>
                <a:cs typeface="Arial" panose="020B0604020202020204" pitchFamily="34" charset="0"/>
              </a:rPr>
              <a:t>e</a:t>
            </a:r>
            <a:r>
              <a:rPr lang="en-US" sz="1400" dirty="0" smtClean="0">
                <a:latin typeface="Arial" panose="020B0604020202020204" pitchFamily="34" charset="0"/>
                <a:cs typeface="Arial" panose="020B0604020202020204" pitchFamily="34" charset="0"/>
              </a:rPr>
              <a:t>.g., each system in the diagram is a separately contracted complex system with its own segments, subsystems, and components</a:t>
            </a:r>
          </a:p>
          <a:p>
            <a:pPr lvl="1"/>
            <a:r>
              <a:rPr lang="en-US" sz="1400" dirty="0" smtClean="0">
                <a:latin typeface="Arial" panose="020B0604020202020204" pitchFamily="34" charset="0"/>
                <a:cs typeface="Arial" panose="020B0604020202020204" pitchFamily="34" charset="0"/>
              </a:rPr>
              <a:t>But when these systems need to collaborate, or </a:t>
            </a:r>
            <a:r>
              <a:rPr lang="en-US" sz="1400" b="1" dirty="0" smtClean="0">
                <a:latin typeface="Arial" panose="020B0604020202020204" pitchFamily="34" charset="0"/>
                <a:cs typeface="Arial" panose="020B0604020202020204" pitchFamily="34" charset="0"/>
              </a:rPr>
              <a:t>interoperate</a:t>
            </a:r>
            <a:r>
              <a:rPr lang="en-US" sz="1400" dirty="0" smtClean="0">
                <a:latin typeface="Arial" panose="020B0604020202020204" pitchFamily="34" charset="0"/>
                <a:cs typeface="Arial" panose="020B0604020202020204" pitchFamily="34" charset="0"/>
              </a:rPr>
              <a:t>, it’s a </a:t>
            </a:r>
            <a:r>
              <a:rPr lang="en-US" sz="1400" b="1" dirty="0" smtClean="0">
                <a:latin typeface="Arial" panose="020B0604020202020204" pitchFamily="34" charset="0"/>
                <a:cs typeface="Arial" panose="020B0604020202020204" pitchFamily="34" charset="0"/>
              </a:rPr>
              <a:t>system of systems</a:t>
            </a:r>
          </a:p>
          <a:p>
            <a:pPr lvl="1"/>
            <a:r>
              <a:rPr lang="en-US" sz="1400" dirty="0" smtClean="0">
                <a:latin typeface="Arial" panose="020B0604020202020204" pitchFamily="34" charset="0"/>
                <a:cs typeface="Arial" panose="020B0604020202020204" pitchFamily="34" charset="0"/>
              </a:rPr>
              <a:t>Sometimes called an </a:t>
            </a:r>
            <a:r>
              <a:rPr lang="en-US" sz="1400" b="1" dirty="0" smtClean="0">
                <a:latin typeface="Arial" panose="020B0604020202020204" pitchFamily="34" charset="0"/>
                <a:cs typeface="Arial" panose="020B0604020202020204" pitchFamily="34" charset="0"/>
              </a:rPr>
              <a:t>enterprise</a:t>
            </a:r>
            <a:r>
              <a:rPr lang="en-US" sz="1400" dirty="0" smtClean="0">
                <a:latin typeface="Arial" panose="020B0604020202020204" pitchFamily="34" charset="0"/>
                <a:cs typeface="Arial" panose="020B0604020202020204" pitchFamily="34" charset="0"/>
              </a:rPr>
              <a:t>, but that term is overloaded, too</a:t>
            </a:r>
          </a:p>
          <a:p>
            <a:pPr>
              <a:spcBef>
                <a:spcPts val="1200"/>
              </a:spcBef>
            </a:pPr>
            <a:r>
              <a:rPr lang="en-US" sz="1800" dirty="0">
                <a:latin typeface="Arial" panose="020B0604020202020204" pitchFamily="34" charset="0"/>
                <a:cs typeface="Arial" panose="020B0604020202020204" pitchFamily="34" charset="0"/>
              </a:rPr>
              <a:t>But </a:t>
            </a:r>
            <a:r>
              <a:rPr lang="en-US" sz="1800" dirty="0" smtClean="0">
                <a:latin typeface="Arial" panose="020B0604020202020204" pitchFamily="34" charset="0"/>
                <a:cs typeface="Arial" panose="020B0604020202020204" pitchFamily="34" charset="0"/>
              </a:rPr>
              <a:t>even individual systems must </a:t>
            </a:r>
            <a:r>
              <a:rPr lang="en-US" sz="1800" dirty="0">
                <a:latin typeface="Arial" panose="020B0604020202020204" pitchFamily="34" charset="0"/>
                <a:cs typeface="Arial" panose="020B0604020202020204" pitchFamily="34" charset="0"/>
              </a:rPr>
              <a:t>have interoperable components</a:t>
            </a:r>
          </a:p>
          <a:p>
            <a:pPr>
              <a:spcBef>
                <a:spcPts val="1200"/>
              </a:spcBef>
            </a:pPr>
            <a:r>
              <a:rPr lang="en-US" sz="1800" dirty="0" smtClean="0">
                <a:latin typeface="Arial" panose="020B0604020202020204" pitchFamily="34" charset="0"/>
                <a:cs typeface="Arial" panose="020B0604020202020204" pitchFamily="34" charset="0"/>
              </a:rPr>
              <a:t>It’s </a:t>
            </a:r>
            <a:r>
              <a:rPr lang="en-US" sz="1800" dirty="0">
                <a:latin typeface="Arial" panose="020B0604020202020204" pitchFamily="34" charset="0"/>
                <a:cs typeface="Arial" panose="020B0604020202020204" pitchFamily="34" charset="0"/>
              </a:rPr>
              <a:t>a matter of scale and </a:t>
            </a:r>
            <a:r>
              <a:rPr lang="en-US" sz="1800" dirty="0" smtClean="0">
                <a:latin typeface="Arial" panose="020B0604020202020204" pitchFamily="34" charset="0"/>
                <a:cs typeface="Arial" panose="020B0604020202020204" pitchFamily="34" charset="0"/>
              </a:rPr>
              <a:t>context</a:t>
            </a: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2" y="2285777"/>
            <a:ext cx="4663383" cy="2907756"/>
          </a:xfrm>
          <a:prstGeom prst="rect">
            <a:avLst/>
          </a:prstGeom>
        </p:spPr>
      </p:pic>
      <p:sp>
        <p:nvSpPr>
          <p:cNvPr id="4" name="Oval Callout 3"/>
          <p:cNvSpPr/>
          <p:nvPr/>
        </p:nvSpPr>
        <p:spPr>
          <a:xfrm>
            <a:off x="6434643" y="1683891"/>
            <a:ext cx="1175238" cy="430680"/>
          </a:xfrm>
          <a:prstGeom prst="wedgeEllipseCallout">
            <a:avLst>
              <a:gd name="adj1" fmla="val -22560"/>
              <a:gd name="adj2" fmla="val 145616"/>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9" name="Oval Callout 8"/>
          <p:cNvSpPr/>
          <p:nvPr/>
        </p:nvSpPr>
        <p:spPr>
          <a:xfrm>
            <a:off x="7747458" y="1536692"/>
            <a:ext cx="1148265" cy="382089"/>
          </a:xfrm>
          <a:prstGeom prst="wedgeEllipseCallout">
            <a:avLst>
              <a:gd name="adj1" fmla="val 10870"/>
              <a:gd name="adj2" fmla="val 226895"/>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10" name="Oval Callout 9"/>
          <p:cNvSpPr/>
          <p:nvPr/>
        </p:nvSpPr>
        <p:spPr>
          <a:xfrm>
            <a:off x="4802431" y="1662370"/>
            <a:ext cx="1152150" cy="430334"/>
          </a:xfrm>
          <a:prstGeom prst="wedgeEllipseCallout">
            <a:avLst>
              <a:gd name="adj1" fmla="val -23308"/>
              <a:gd name="adj2" fmla="val 117035"/>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11" name="Oval Callout 10"/>
          <p:cNvSpPr/>
          <p:nvPr/>
        </p:nvSpPr>
        <p:spPr>
          <a:xfrm>
            <a:off x="7747458" y="5509451"/>
            <a:ext cx="1149088" cy="443840"/>
          </a:xfrm>
          <a:prstGeom prst="wedgeEllipseCallout">
            <a:avLst>
              <a:gd name="adj1" fmla="val -14186"/>
              <a:gd name="adj2" fmla="val -149053"/>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12" name="Oval Callout 11"/>
          <p:cNvSpPr/>
          <p:nvPr/>
        </p:nvSpPr>
        <p:spPr>
          <a:xfrm>
            <a:off x="4948608" y="5456122"/>
            <a:ext cx="1113745" cy="497169"/>
          </a:xfrm>
          <a:prstGeom prst="wedgeEllipseCallout">
            <a:avLst>
              <a:gd name="adj1" fmla="val -2289"/>
              <a:gd name="adj2" fmla="val -382189"/>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5" name="Oval 4"/>
          <p:cNvSpPr/>
          <p:nvPr/>
        </p:nvSpPr>
        <p:spPr>
          <a:xfrm rot="1538871">
            <a:off x="5735180" y="2482989"/>
            <a:ext cx="1217521" cy="250329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Callout 12"/>
          <p:cNvSpPr/>
          <p:nvPr/>
        </p:nvSpPr>
        <p:spPr>
          <a:xfrm>
            <a:off x="6300225" y="5464465"/>
            <a:ext cx="1176609" cy="384050"/>
          </a:xfrm>
          <a:prstGeom prst="wedgeEllipseCallout">
            <a:avLst>
              <a:gd name="adj1" fmla="val 51331"/>
              <a:gd name="adj2" fmla="val -516404"/>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14" name="Oval 13"/>
          <p:cNvSpPr/>
          <p:nvPr/>
        </p:nvSpPr>
        <p:spPr>
          <a:xfrm rot="5400000">
            <a:off x="6427442" y="3016451"/>
            <a:ext cx="551514" cy="380265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Callout 14"/>
          <p:cNvSpPr/>
          <p:nvPr/>
        </p:nvSpPr>
        <p:spPr>
          <a:xfrm>
            <a:off x="6934200" y="1169696"/>
            <a:ext cx="1148265" cy="382089"/>
          </a:xfrm>
          <a:prstGeom prst="wedgeEllipseCallout">
            <a:avLst>
              <a:gd name="adj1" fmla="val 23122"/>
              <a:gd name="adj2" fmla="val 31433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16" name="Oval Callout 15"/>
          <p:cNvSpPr/>
          <p:nvPr/>
        </p:nvSpPr>
        <p:spPr>
          <a:xfrm>
            <a:off x="7994912" y="6173143"/>
            <a:ext cx="1149088" cy="443840"/>
          </a:xfrm>
          <a:prstGeom prst="wedgeEllipseCallout">
            <a:avLst>
              <a:gd name="adj1" fmla="val -413"/>
              <a:gd name="adj2" fmla="val -67202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33CC"/>
                </a:solidFill>
              </a:rPr>
              <a:t>System</a:t>
            </a:r>
            <a:endParaRPr lang="en-US" sz="1400" dirty="0">
              <a:solidFill>
                <a:srgbClr val="0033CC"/>
              </a:solidFill>
            </a:endParaRPr>
          </a:p>
        </p:txBody>
      </p:sp>
      <p:sp>
        <p:nvSpPr>
          <p:cNvPr id="18" name="Oval 17"/>
          <p:cNvSpPr/>
          <p:nvPr/>
        </p:nvSpPr>
        <p:spPr>
          <a:xfrm rot="20828278">
            <a:off x="7759222" y="2502959"/>
            <a:ext cx="517975" cy="21251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846715" y="6336268"/>
            <a:ext cx="7094684"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smtClean="0">
                <a:latin typeface="Arial" panose="020B0604020202020204" pitchFamily="34" charset="0"/>
                <a:cs typeface="Arial" panose="020B0604020202020204" pitchFamily="34" charset="0"/>
              </a:rPr>
              <a:t>One man’s </a:t>
            </a:r>
            <a:r>
              <a:rPr lang="en-US" sz="1600" dirty="0" err="1" smtClean="0">
                <a:latin typeface="Arial" panose="020B0604020202020204" pitchFamily="34" charset="0"/>
                <a:cs typeface="Arial" panose="020B0604020202020204" pitchFamily="34" charset="0"/>
              </a:rPr>
              <a:t>SoS</a:t>
            </a:r>
            <a:r>
              <a:rPr lang="en-US" sz="1600" dirty="0" smtClean="0">
                <a:latin typeface="Arial" panose="020B0604020202020204" pitchFamily="34" charset="0"/>
                <a:cs typeface="Arial" panose="020B0604020202020204" pitchFamily="34" charset="0"/>
              </a:rPr>
              <a:t> is another woman’s system is another person’s subsystem</a:t>
            </a:r>
            <a:endParaRPr lang="en-US" sz="1600" dirty="0">
              <a:latin typeface="Arial" panose="020B0604020202020204" pitchFamily="34" charset="0"/>
              <a:cs typeface="Arial" panose="020B0604020202020204" pitchFamily="34" charset="0"/>
            </a:endParaRPr>
          </a:p>
        </p:txBody>
      </p:sp>
      <p:sp>
        <p:nvSpPr>
          <p:cNvPr id="19" name="TextBox 18"/>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73596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When Do Interoperability Engineers Engage in a System’s or </a:t>
            </a:r>
            <a:r>
              <a:rPr lang="en-US" dirty="0" err="1" smtClean="0">
                <a:latin typeface="Arial" panose="020B0604020202020204" pitchFamily="34" charset="0"/>
                <a:cs typeface="Arial" panose="020B0604020202020204" pitchFamily="34" charset="0"/>
              </a:rPr>
              <a:t>SoS’s</a:t>
            </a:r>
            <a:r>
              <a:rPr lang="en-US" dirty="0" smtClean="0">
                <a:latin typeface="Arial" panose="020B0604020202020204" pitchFamily="34" charset="0"/>
                <a:cs typeface="Arial" panose="020B0604020202020204" pitchFamily="34" charset="0"/>
              </a:rPr>
              <a:t> Development?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1201510"/>
            <a:ext cx="8530155" cy="5294115"/>
          </a:xfrm>
        </p:spPr>
        <p:txBody>
          <a:bodyPr>
            <a:noAutofit/>
          </a:bodyPr>
          <a:lstStyle/>
          <a:p>
            <a:r>
              <a:rPr lang="en-US" sz="1800" dirty="0" smtClean="0">
                <a:latin typeface="Arial" panose="020B0604020202020204" pitchFamily="34" charset="0"/>
                <a:cs typeface="Arial" panose="020B0604020202020204" pitchFamily="34" charset="0"/>
              </a:rPr>
              <a:t>Throughout the process</a:t>
            </a:r>
          </a:p>
          <a:p>
            <a:pPr lvl="1">
              <a:spcBef>
                <a:spcPts val="400"/>
              </a:spcBef>
            </a:pPr>
            <a:r>
              <a:rPr lang="en-US" b="1" dirty="0" smtClean="0">
                <a:latin typeface="Arial" panose="020B0604020202020204" pitchFamily="34" charset="0"/>
                <a:cs typeface="Arial" panose="020B0604020202020204" pitchFamily="34" charset="0"/>
              </a:rPr>
              <a:t>Before the beginning</a:t>
            </a:r>
          </a:p>
          <a:p>
            <a:pPr lvl="2">
              <a:spcBef>
                <a:spcPts val="400"/>
              </a:spcBef>
            </a:pPr>
            <a:r>
              <a:rPr lang="en-US" sz="1400" dirty="0" smtClean="0">
                <a:latin typeface="Arial" panose="020B0604020202020204" pitchFamily="34" charset="0"/>
                <a:cs typeface="Arial" panose="020B0604020202020204" pitchFamily="34" charset="0"/>
              </a:rPr>
              <a:t>Studies, prototypes, proposals,…</a:t>
            </a:r>
          </a:p>
          <a:p>
            <a:pPr lvl="1">
              <a:spcBef>
                <a:spcPts val="400"/>
              </a:spcBef>
            </a:pPr>
            <a:r>
              <a:rPr lang="en-US" b="1" dirty="0" smtClean="0">
                <a:latin typeface="Arial" panose="020B0604020202020204" pitchFamily="34" charset="0"/>
                <a:cs typeface="Arial" panose="020B0604020202020204" pitchFamily="34" charset="0"/>
              </a:rPr>
              <a:t>At the beginning </a:t>
            </a:r>
          </a:p>
          <a:p>
            <a:pPr lvl="2">
              <a:spcBef>
                <a:spcPts val="400"/>
              </a:spcBef>
            </a:pPr>
            <a:r>
              <a:rPr lang="en-US" sz="1400" dirty="0" smtClean="0">
                <a:latin typeface="Arial" panose="020B0604020202020204" pitchFamily="34" charset="0"/>
                <a:cs typeface="Arial" panose="020B0604020202020204" pitchFamily="34" charset="0"/>
              </a:rPr>
              <a:t>Interop </a:t>
            </a:r>
            <a:r>
              <a:rPr lang="en-US" sz="1400" dirty="0" err="1" smtClean="0">
                <a:latin typeface="Arial" panose="020B0604020202020204" pitchFamily="34" charset="0"/>
                <a:cs typeface="Arial" panose="020B0604020202020204" pitchFamily="34" charset="0"/>
              </a:rPr>
              <a:t>rqmts</a:t>
            </a:r>
            <a:r>
              <a:rPr lang="en-US" sz="1400" dirty="0" smtClean="0">
                <a:latin typeface="Arial" panose="020B0604020202020204" pitchFamily="34" charset="0"/>
                <a:cs typeface="Arial" panose="020B0604020202020204" pitchFamily="34" charset="0"/>
              </a:rPr>
              <a:t> in spec, arch design, build-to External ICDs (EICD)</a:t>
            </a:r>
          </a:p>
          <a:p>
            <a:pPr lvl="1">
              <a:spcBef>
                <a:spcPts val="400"/>
              </a:spcBef>
            </a:pPr>
            <a:r>
              <a:rPr lang="en-US" b="1" dirty="0" smtClean="0">
                <a:latin typeface="Arial" panose="020B0604020202020204" pitchFamily="34" charset="0"/>
                <a:cs typeface="Arial" panose="020B0604020202020204" pitchFamily="34" charset="0"/>
              </a:rPr>
              <a:t>In the middle</a:t>
            </a:r>
          </a:p>
          <a:p>
            <a:pPr lvl="2">
              <a:spcBef>
                <a:spcPts val="400"/>
              </a:spcBef>
            </a:pPr>
            <a:r>
              <a:rPr lang="en-US" sz="1400" dirty="0" smtClean="0">
                <a:latin typeface="Arial" panose="020B0604020202020204" pitchFamily="34" charset="0"/>
                <a:cs typeface="Arial" panose="020B0604020202020204" pitchFamily="34" charset="0"/>
              </a:rPr>
              <a:t>Develop test-to EICDs, interop test plans for I&amp;T, FAT, SAT, DT, FT, OT</a:t>
            </a:r>
          </a:p>
          <a:p>
            <a:pPr lvl="1">
              <a:spcBef>
                <a:spcPts val="400"/>
              </a:spcBef>
            </a:pPr>
            <a:r>
              <a:rPr lang="en-US" b="1" dirty="0" smtClean="0">
                <a:latin typeface="Arial" panose="020B0604020202020204" pitchFamily="34" charset="0"/>
                <a:cs typeface="Arial" panose="020B0604020202020204" pitchFamily="34" charset="0"/>
              </a:rPr>
              <a:t>At the end</a:t>
            </a:r>
          </a:p>
          <a:p>
            <a:pPr lvl="2">
              <a:spcBef>
                <a:spcPts val="400"/>
              </a:spcBef>
            </a:pPr>
            <a:r>
              <a:rPr lang="en-US" sz="1400" dirty="0" smtClean="0">
                <a:latin typeface="Arial" panose="020B0604020202020204" pitchFamily="34" charset="0"/>
                <a:cs typeface="Arial" panose="020B0604020202020204" pitchFamily="34" charset="0"/>
              </a:rPr>
              <a:t>Lab test, DT, OT, as-built EICDs</a:t>
            </a:r>
          </a:p>
          <a:p>
            <a:pPr lvl="1">
              <a:spcBef>
                <a:spcPts val="400"/>
              </a:spcBef>
            </a:pPr>
            <a:r>
              <a:rPr lang="en-US" b="1" dirty="0" smtClean="0">
                <a:latin typeface="Arial" panose="020B0604020202020204" pitchFamily="34" charset="0"/>
                <a:cs typeface="Arial" panose="020B0604020202020204" pitchFamily="34" charset="0"/>
              </a:rPr>
              <a:t>After the end</a:t>
            </a:r>
          </a:p>
          <a:p>
            <a:pPr lvl="2">
              <a:spcBef>
                <a:spcPts val="400"/>
              </a:spcBef>
            </a:pPr>
            <a:r>
              <a:rPr lang="en-US" sz="1400" dirty="0" smtClean="0">
                <a:latin typeface="Arial" panose="020B0604020202020204" pitchFamily="34" charset="0"/>
                <a:cs typeface="Arial" panose="020B0604020202020204" pitchFamily="34" charset="0"/>
              </a:rPr>
              <a:t>DT, OT, O&amp;M/Sustainment, ECPs</a:t>
            </a:r>
          </a:p>
          <a:p>
            <a:pPr lvl="1">
              <a:spcBef>
                <a:spcPts val="400"/>
              </a:spcBef>
            </a:pPr>
            <a:r>
              <a:rPr lang="en-US" dirty="0" smtClean="0">
                <a:latin typeface="Arial" panose="020B0604020202020204" pitchFamily="34" charset="0"/>
                <a:cs typeface="Arial" panose="020B0604020202020204" pitchFamily="34" charset="0"/>
              </a:rPr>
              <a:t>And of course those </a:t>
            </a:r>
            <a:r>
              <a:rPr lang="en-US" dirty="0" err="1" smtClean="0">
                <a:latin typeface="Arial" panose="020B0604020202020204" pitchFamily="34" charset="0"/>
                <a:cs typeface="Arial" panose="020B0604020202020204" pitchFamily="34" charset="0"/>
              </a:rPr>
              <a:t>administrivia</a:t>
            </a:r>
            <a:r>
              <a:rPr lang="en-US" dirty="0" smtClean="0">
                <a:latin typeface="Arial" panose="020B0604020202020204" pitchFamily="34" charset="0"/>
                <a:cs typeface="Arial" panose="020B0604020202020204" pitchFamily="34" charset="0"/>
              </a:rPr>
              <a:t> tasks that permeate the development cycle</a:t>
            </a:r>
          </a:p>
          <a:p>
            <a:pPr lvl="2">
              <a:spcBef>
                <a:spcPts val="400"/>
              </a:spcBef>
            </a:pPr>
            <a:r>
              <a:rPr lang="en-US" sz="1400" dirty="0" smtClean="0">
                <a:latin typeface="Arial" panose="020B0604020202020204" pitchFamily="34" charset="0"/>
                <a:cs typeface="Arial" panose="020B0604020202020204" pitchFamily="34" charset="0"/>
              </a:rPr>
              <a:t>Risks, schedules, briefings, etc.</a:t>
            </a:r>
            <a:endParaRPr lang="en-US" sz="1400" dirty="0">
              <a:latin typeface="Arial" panose="020B0604020202020204" pitchFamily="34" charset="0"/>
              <a:cs typeface="Arial" panose="020B0604020202020204" pitchFamily="34" charset="0"/>
            </a:endParaRPr>
          </a:p>
          <a:p>
            <a:pPr>
              <a:spcBef>
                <a:spcPts val="1200"/>
              </a:spcBef>
            </a:pPr>
            <a:r>
              <a:rPr lang="en-US" sz="1800" dirty="0" smtClean="0">
                <a:latin typeface="Arial" panose="020B0604020202020204" pitchFamily="34" charset="0"/>
                <a:cs typeface="Arial" panose="020B0604020202020204" pitchFamily="34" charset="0"/>
              </a:rPr>
              <a:t>The later you engage as an Interop Engineer, the harder your job will be</a:t>
            </a:r>
          </a:p>
          <a:p>
            <a:pPr lvl="1">
              <a:spcBef>
                <a:spcPts val="400"/>
              </a:spcBef>
            </a:pPr>
            <a:r>
              <a:rPr lang="en-US" dirty="0" smtClean="0">
                <a:latin typeface="Arial" panose="020B0604020202020204" pitchFamily="34" charset="0"/>
                <a:cs typeface="Arial" panose="020B0604020202020204" pitchFamily="34" charset="0"/>
              </a:rPr>
              <a:t>Rework abounds!</a:t>
            </a:r>
          </a:p>
          <a:p>
            <a:pPr lvl="1">
              <a:spcBef>
                <a:spcPts val="400"/>
              </a:spcBef>
            </a:pPr>
            <a:r>
              <a:rPr lang="en-US" b="1" dirty="0" smtClean="0">
                <a:latin typeface="Arial" panose="020B0604020202020204" pitchFamily="34" charset="0"/>
                <a:cs typeface="Arial" panose="020B0604020202020204" pitchFamily="34" charset="0"/>
              </a:rPr>
              <a:t>Engage as soon as possible </a:t>
            </a:r>
            <a:r>
              <a:rPr lang="en-US" dirty="0" smtClean="0">
                <a:latin typeface="Arial" panose="020B0604020202020204" pitchFamily="34" charset="0"/>
                <a:cs typeface="Arial" panose="020B0604020202020204" pitchFamily="34" charset="0"/>
              </a:rPr>
              <a:t>and start solving the interop problems before they become problems</a:t>
            </a:r>
          </a:p>
        </p:txBody>
      </p:sp>
      <p:sp>
        <p:nvSpPr>
          <p:cNvPr id="6" name="Slide Number Placeholder 5"/>
          <p:cNvSpPr>
            <a:spLocks noGrp="1"/>
          </p:cNvSpPr>
          <p:nvPr>
            <p:ph type="sldNum" sz="quarter" idx="11"/>
          </p:nvPr>
        </p:nvSpPr>
        <p:spPr>
          <a:xfrm>
            <a:off x="42476" y="6571590"/>
            <a:ext cx="288168" cy="297651"/>
          </a:xfrm>
        </p:spPr>
        <p:txBody>
          <a:bodyPr/>
          <a:lstStyle/>
          <a:p>
            <a:fld id="{F6EFC63E-F8D9-44BB-A462-AC735E845F95}"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6415440" y="3311907"/>
            <a:ext cx="2150680" cy="954107"/>
          </a:xfrm>
          <a:prstGeom prst="rect">
            <a:avLst/>
          </a:prstGeom>
          <a:solidFill>
            <a:srgbClr val="FFFFCC"/>
          </a:solidFill>
          <a:effectLst>
            <a:glow rad="101600">
              <a:schemeClr val="accent5">
                <a:satMod val="175000"/>
                <a:alpha val="40000"/>
              </a:schemeClr>
            </a:glow>
          </a:effectLst>
        </p:spPr>
        <p:txBody>
          <a:bodyPr wrap="square" rtlCol="0">
            <a:spAutoFit/>
          </a:bodyPr>
          <a:lstStyle/>
          <a:p>
            <a:r>
              <a:rPr lang="en-US" sz="1400" dirty="0">
                <a:solidFill>
                  <a:srgbClr val="0033CC"/>
                </a:solidFill>
                <a:latin typeface="Arial" panose="020B0604020202020204" pitchFamily="34" charset="0"/>
                <a:cs typeface="Arial" panose="020B0604020202020204" pitchFamily="34" charset="0"/>
              </a:rPr>
              <a:t>Note the presence of the EICD – it’s importance cannot be </a:t>
            </a:r>
            <a:r>
              <a:rPr lang="en-US" sz="1400" dirty="0" smtClean="0">
                <a:solidFill>
                  <a:srgbClr val="0033CC"/>
                </a:solidFill>
                <a:latin typeface="Arial" panose="020B0604020202020204" pitchFamily="34" charset="0"/>
                <a:cs typeface="Arial" panose="020B0604020202020204" pitchFamily="34" charset="0"/>
              </a:rPr>
              <a:t>overstated.</a:t>
            </a:r>
          </a:p>
          <a:p>
            <a:r>
              <a:rPr lang="en-US" sz="1400" dirty="0" smtClean="0">
                <a:solidFill>
                  <a:srgbClr val="0033CC"/>
                </a:solidFill>
                <a:latin typeface="Arial" panose="020B0604020202020204" pitchFamily="34" charset="0"/>
                <a:cs typeface="Arial" panose="020B0604020202020204" pitchFamily="34" charset="0"/>
              </a:rPr>
              <a:t>(More on EICD later)</a:t>
            </a:r>
            <a:endParaRPr lang="en-US" sz="1400" dirty="0">
              <a:solidFill>
                <a:srgbClr val="0033CC"/>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flipV="1">
            <a:off x="6261820" y="2660903"/>
            <a:ext cx="1766630" cy="651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58990" y="3198570"/>
            <a:ext cx="3418046" cy="371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072735" y="3697835"/>
            <a:ext cx="2304302" cy="2517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4949" y="6336268"/>
            <a:ext cx="823735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600" dirty="0" err="1" smtClean="0">
                <a:latin typeface="Arial" panose="020B0604020202020204" pitchFamily="34" charset="0"/>
                <a:cs typeface="Arial" panose="020B0604020202020204" pitchFamily="34" charset="0"/>
              </a:rPr>
              <a:t>SoS</a:t>
            </a:r>
            <a:r>
              <a:rPr lang="en-US" sz="1600" dirty="0" smtClean="0">
                <a:latin typeface="Arial" panose="020B0604020202020204" pitchFamily="34" charset="0"/>
                <a:cs typeface="Arial" panose="020B0604020202020204" pitchFamily="34" charset="0"/>
              </a:rPr>
              <a:t>/Interop Engineers play a vital </a:t>
            </a:r>
            <a:r>
              <a:rPr lang="en-US" sz="1600" dirty="0" smtClean="0">
                <a:latin typeface="Arial" panose="020B0604020202020204" pitchFamily="34" charset="0"/>
                <a:cs typeface="Arial" panose="020B0604020202020204" pitchFamily="34" charset="0"/>
              </a:rPr>
              <a:t>role(s</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throughout </a:t>
            </a:r>
            <a:r>
              <a:rPr lang="en-US" sz="1600" dirty="0" smtClean="0">
                <a:latin typeface="Arial" panose="020B0604020202020204" pitchFamily="34" charset="0"/>
                <a:cs typeface="Arial" panose="020B0604020202020204" pitchFamily="34" charset="0"/>
              </a:rPr>
              <a:t>the developmental cycle</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7191020" y="6679423"/>
            <a:ext cx="1951175" cy="184666"/>
          </a:xfrm>
          <a:prstGeom prst="rect">
            <a:avLst/>
          </a:prstGeom>
          <a:noFill/>
        </p:spPr>
        <p:txBody>
          <a:bodyPr wrap="none" rtlCol="0">
            <a:spAutoFit/>
          </a:bodyPr>
          <a:lstStyle/>
          <a:p>
            <a:r>
              <a:rPr lang="en-US" sz="600" dirty="0" smtClean="0">
                <a:latin typeface="Arial" pitchFamily="34" charset="0"/>
                <a:cs typeface="Arial" pitchFamily="34" charset="0"/>
              </a:rPr>
              <a:t>Approved for Public Release: NG17-2172, 11/20/17</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597209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AS PowerPoint Template (073113)">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8601E9FAC9E049840380CCF74D0E93" ma:contentTypeVersion="0" ma:contentTypeDescription="Create a new document." ma:contentTypeScope="" ma:versionID="5debf592853148818b29e6df0b6f796f">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49F55-4C34-4DA0-8DDB-ADC82522A95C}">
  <ds:schemaRef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8263DC08-3168-4B4F-AC92-3A1CFD714B96}">
  <ds:schemaRefs>
    <ds:schemaRef ds:uri="http://schemas.microsoft.com/sharepoint/v3/contenttype/forms"/>
  </ds:schemaRefs>
</ds:datastoreItem>
</file>

<file path=customXml/itemProps3.xml><?xml version="1.0" encoding="utf-8"?>
<ds:datastoreItem xmlns:ds="http://schemas.openxmlformats.org/officeDocument/2006/customXml" ds:itemID="{B7749716-02B6-486F-AD08-8D692F545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17101</TotalTime>
  <Words>3223</Words>
  <Application>Microsoft Office PowerPoint</Application>
  <PresentationFormat>On-screen Show (4:3)</PresentationFormat>
  <Paragraphs>588</Paragraphs>
  <Slides>26</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Arial Narrow</vt:lpstr>
      <vt:lpstr>Book Antiqua</vt:lpstr>
      <vt:lpstr>Calibri</vt:lpstr>
      <vt:lpstr>Courier New</vt:lpstr>
      <vt:lpstr>Tahoma</vt:lpstr>
      <vt:lpstr>Times New Roman</vt:lpstr>
      <vt:lpstr>AS PowerPoint Template (073113)</vt:lpstr>
      <vt:lpstr>Clip</vt:lpstr>
      <vt:lpstr>Interoperability and System-of-Systems Engineering in Unmanned Aircraft Systems</vt:lpstr>
      <vt:lpstr>Outline</vt:lpstr>
      <vt:lpstr>Bio</vt:lpstr>
      <vt:lpstr>A Typical Unmanned Aircraft System (UAS) of Systems (SoS) Interface Diagram: Many Interfaces! </vt:lpstr>
      <vt:lpstr>Net-Centricity</vt:lpstr>
      <vt:lpstr>What isn’t Interoperability?</vt:lpstr>
      <vt:lpstr>What, then, is Interoperability?</vt:lpstr>
      <vt:lpstr>How Does Interoperability Relate to SoS?</vt:lpstr>
      <vt:lpstr>When Do Interoperability Engineers Engage in a System’s or SoS’s Development?</vt:lpstr>
      <vt:lpstr>Top-down or Bottom-up Development?</vt:lpstr>
      <vt:lpstr>A normal-world example of outside-in integration</vt:lpstr>
      <vt:lpstr>Interoperability-Related Standards So you say you need a “standard”? Here, have a dozen or so!</vt:lpstr>
      <vt:lpstr>Beyond Standards</vt:lpstr>
      <vt:lpstr>The External Interface Control Doc (EICD)</vt:lpstr>
      <vt:lpstr>Typical EICD Content</vt:lpstr>
      <vt:lpstr>EICD Table Fictional Example</vt:lpstr>
      <vt:lpstr>Good Real-life Examples of Bad Interop/SoS Engineering</vt:lpstr>
      <vt:lpstr>Gapfiller Situational Awareness (1 of 2)</vt:lpstr>
      <vt:lpstr>Gapfiller Situational Awareness (2 of 2)</vt:lpstr>
      <vt:lpstr>“It’s Not My Problem”</vt:lpstr>
      <vt:lpstr>A (Notional &amp; Partial) Hierarchy of a Systems of Systems of Systems of Systems…</vt:lpstr>
      <vt:lpstr>Summary</vt:lpstr>
      <vt:lpstr>Questions?</vt:lpstr>
      <vt:lpstr>PowerPoint Presentation</vt:lpstr>
      <vt:lpstr>PowerPoint Presentation</vt:lpstr>
      <vt:lpstr>Notes to Self (not part of briefing)</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Employee Experience (IEE)</dc:title>
  <dc:creator>Desrosiers, Nicole (AS)</dc:creator>
  <cp:lastModifiedBy>Bryson, Richard A [US] (AS)</cp:lastModifiedBy>
  <cp:revision>1070</cp:revision>
  <dcterms:created xsi:type="dcterms:W3CDTF">2015-02-21T22:02:02Z</dcterms:created>
  <dcterms:modified xsi:type="dcterms:W3CDTF">2017-11-20T23:56:02Z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0x010100A58601E9FAC9E049840380CCF74D0E93</vt:lpwstr>
  </property>
</Properties>
</file>