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63"/>
  </p:notesMasterIdLst>
  <p:sldIdLst>
    <p:sldId id="256" r:id="rId2"/>
    <p:sldId id="257" r:id="rId3"/>
    <p:sldId id="258" r:id="rId4"/>
    <p:sldId id="289" r:id="rId5"/>
    <p:sldId id="293" r:id="rId6"/>
    <p:sldId id="290" r:id="rId7"/>
    <p:sldId id="260" r:id="rId8"/>
    <p:sldId id="259" r:id="rId9"/>
    <p:sldId id="263" r:id="rId10"/>
    <p:sldId id="261" r:id="rId11"/>
    <p:sldId id="262" r:id="rId12"/>
    <p:sldId id="266" r:id="rId13"/>
    <p:sldId id="281" r:id="rId14"/>
    <p:sldId id="291" r:id="rId15"/>
    <p:sldId id="265" r:id="rId16"/>
    <p:sldId id="292" r:id="rId17"/>
    <p:sldId id="294" r:id="rId18"/>
    <p:sldId id="295" r:id="rId19"/>
    <p:sldId id="296" r:id="rId20"/>
    <p:sldId id="273" r:id="rId21"/>
    <p:sldId id="274" r:id="rId22"/>
    <p:sldId id="275" r:id="rId23"/>
    <p:sldId id="297" r:id="rId24"/>
    <p:sldId id="279" r:id="rId25"/>
    <p:sldId id="282" r:id="rId26"/>
    <p:sldId id="299" r:id="rId27"/>
    <p:sldId id="298" r:id="rId28"/>
    <p:sldId id="300" r:id="rId29"/>
    <p:sldId id="301" r:id="rId30"/>
    <p:sldId id="302" r:id="rId31"/>
    <p:sldId id="268" r:id="rId32"/>
    <p:sldId id="303" r:id="rId33"/>
    <p:sldId id="304" r:id="rId34"/>
    <p:sldId id="267" r:id="rId35"/>
    <p:sldId id="276" r:id="rId36"/>
    <p:sldId id="277" r:id="rId37"/>
    <p:sldId id="269" r:id="rId38"/>
    <p:sldId id="305" r:id="rId39"/>
    <p:sldId id="306" r:id="rId40"/>
    <p:sldId id="307" r:id="rId41"/>
    <p:sldId id="280" r:id="rId42"/>
    <p:sldId id="308" r:id="rId43"/>
    <p:sldId id="309" r:id="rId44"/>
    <p:sldId id="310" r:id="rId45"/>
    <p:sldId id="311" r:id="rId46"/>
    <p:sldId id="312" r:id="rId47"/>
    <p:sldId id="270" r:id="rId48"/>
    <p:sldId id="313" r:id="rId49"/>
    <p:sldId id="314" r:id="rId50"/>
    <p:sldId id="315" r:id="rId51"/>
    <p:sldId id="316" r:id="rId52"/>
    <p:sldId id="317" r:id="rId53"/>
    <p:sldId id="318" r:id="rId54"/>
    <p:sldId id="319" r:id="rId55"/>
    <p:sldId id="321" r:id="rId56"/>
    <p:sldId id="320" r:id="rId57"/>
    <p:sldId id="322" r:id="rId58"/>
    <p:sldId id="271" r:id="rId59"/>
    <p:sldId id="323" r:id="rId60"/>
    <p:sldId id="272" r:id="rId61"/>
    <p:sldId id="288" r:id="rId62"/>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48"/>
    <p:restoredTop sz="96136"/>
  </p:normalViewPr>
  <p:slideViewPr>
    <p:cSldViewPr snapToGrid="0">
      <p:cViewPr varScale="1">
        <p:scale>
          <a:sx n="181" d="100"/>
          <a:sy n="181" d="100"/>
        </p:scale>
        <p:origin x="36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19D47F-B98C-1C4E-A593-26BEBDC06895}" type="datetimeFigureOut">
              <a:rPr lang="en-US" smtClean="0"/>
              <a:t>7/14/24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536197-2A03-9F46-AE6A-FECF8AEC4716}" type="slidenum">
              <a:rPr lang="en-US" smtClean="0"/>
              <a:t>‹#›</a:t>
            </a:fld>
            <a:endParaRPr lang="en-US"/>
          </a:p>
        </p:txBody>
      </p:sp>
    </p:spTree>
    <p:extLst>
      <p:ext uri="{BB962C8B-B14F-4D97-AF65-F5344CB8AC3E}">
        <p14:creationId xmlns:p14="http://schemas.microsoft.com/office/powerpoint/2010/main" val="1640905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536197-2A03-9F46-AE6A-FECF8AEC4716}" type="slidenum">
              <a:rPr lang="en-US" smtClean="0"/>
              <a:t>27</a:t>
            </a:fld>
            <a:endParaRPr lang="en-US"/>
          </a:p>
        </p:txBody>
      </p:sp>
    </p:spTree>
    <p:extLst>
      <p:ext uri="{BB962C8B-B14F-4D97-AF65-F5344CB8AC3E}">
        <p14:creationId xmlns:p14="http://schemas.microsoft.com/office/powerpoint/2010/main" val="2386932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536197-2A03-9F46-AE6A-FECF8AEC4716}" type="slidenum">
              <a:rPr lang="en-US" smtClean="0"/>
              <a:t>40</a:t>
            </a:fld>
            <a:endParaRPr lang="en-US"/>
          </a:p>
        </p:txBody>
      </p:sp>
    </p:spTree>
    <p:extLst>
      <p:ext uri="{BB962C8B-B14F-4D97-AF65-F5344CB8AC3E}">
        <p14:creationId xmlns:p14="http://schemas.microsoft.com/office/powerpoint/2010/main" val="3392461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536197-2A03-9F46-AE6A-FECF8AEC4716}" type="slidenum">
              <a:rPr lang="en-US" smtClean="0"/>
              <a:t>55</a:t>
            </a:fld>
            <a:endParaRPr lang="en-US"/>
          </a:p>
        </p:txBody>
      </p:sp>
    </p:spTree>
    <p:extLst>
      <p:ext uri="{BB962C8B-B14F-4D97-AF65-F5344CB8AC3E}">
        <p14:creationId xmlns:p14="http://schemas.microsoft.com/office/powerpoint/2010/main" val="1936595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536197-2A03-9F46-AE6A-FECF8AEC4716}" type="slidenum">
              <a:rPr lang="en-US" smtClean="0"/>
              <a:t>56</a:t>
            </a:fld>
            <a:endParaRPr lang="en-US"/>
          </a:p>
        </p:txBody>
      </p:sp>
    </p:spTree>
    <p:extLst>
      <p:ext uri="{BB962C8B-B14F-4D97-AF65-F5344CB8AC3E}">
        <p14:creationId xmlns:p14="http://schemas.microsoft.com/office/powerpoint/2010/main" val="3072113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1275397"/>
          </a:xfrm>
        </p:spPr>
        <p:txBody>
          <a:bodyPr anchor="b">
            <a:normAutofit/>
          </a:bodyPr>
          <a:lstStyle>
            <a:lvl1pPr algn="ctr">
              <a:defRPr sz="4000" baseline="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E67F027-80A3-F445-B2CD-A9D3D87DDA78}" type="datetime1">
              <a:rPr lang="en-US" smtClean="0"/>
              <a:t>7/14/24</a:t>
            </a:fld>
            <a:endParaRPr lang="en-US"/>
          </a:p>
        </p:txBody>
      </p:sp>
      <p:sp>
        <p:nvSpPr>
          <p:cNvPr id="5" name="Footer Placeholder 4"/>
          <p:cNvSpPr>
            <a:spLocks noGrp="1"/>
          </p:cNvSpPr>
          <p:nvPr>
            <p:ph type="ftr" sz="quarter" idx="11"/>
          </p:nvPr>
        </p:nvSpPr>
        <p:spPr/>
        <p:txBody>
          <a:bodyPr/>
          <a:lstStyle/>
          <a:p>
            <a:r>
              <a:rPr lang="en-US" dirty="0"/>
              <a:t>© 2024, James ter Veen PhD. Unpublished Work, SysML examples from </a:t>
            </a:r>
            <a:r>
              <a:rPr lang="en-US" i="1" spc="40" dirty="0">
                <a:latin typeface="Arial"/>
                <a:cs typeface="Arial"/>
              </a:rPr>
              <a:t>Architecting Spacecraft with </a:t>
            </a:r>
            <a:r>
              <a:rPr lang="en-US" i="1" dirty="0">
                <a:latin typeface="Arial"/>
                <a:cs typeface="Arial"/>
              </a:rPr>
              <a:t>SysML © 2017 All rights reserved</a:t>
            </a:r>
            <a:endParaRPr lang="en-US" dirty="0"/>
          </a:p>
        </p:txBody>
      </p:sp>
      <p:sp>
        <p:nvSpPr>
          <p:cNvPr id="6" name="Slide Number Placeholder 5"/>
          <p:cNvSpPr>
            <a:spLocks noGrp="1"/>
          </p:cNvSpPr>
          <p:nvPr>
            <p:ph type="sldNum" sz="quarter" idx="12"/>
          </p:nvPr>
        </p:nvSpPr>
        <p:spPr/>
        <p:txBody>
          <a:bodyPr/>
          <a:lstStyle/>
          <a:p>
            <a:fld id="{3DE59B39-D009-AB47-A6E7-90AF1BD32FAA}" type="slidenum">
              <a:rPr lang="en-US" smtClean="0"/>
              <a:t>‹#›</a:t>
            </a:fld>
            <a:endParaRPr lang="en-US"/>
          </a:p>
        </p:txBody>
      </p:sp>
    </p:spTree>
    <p:extLst>
      <p:ext uri="{BB962C8B-B14F-4D97-AF65-F5344CB8AC3E}">
        <p14:creationId xmlns:p14="http://schemas.microsoft.com/office/powerpoint/2010/main" val="3522553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31A1BB-F4CE-E44E-85C6-042FE602FA03}" type="datetime1">
              <a:rPr lang="en-US" smtClean="0"/>
              <a:t>7/14/24</a:t>
            </a:fld>
            <a:endParaRPr lang="en-US"/>
          </a:p>
        </p:txBody>
      </p:sp>
      <p:sp>
        <p:nvSpPr>
          <p:cNvPr id="5" name="Footer Placeholder 4"/>
          <p:cNvSpPr>
            <a:spLocks noGrp="1"/>
          </p:cNvSpPr>
          <p:nvPr>
            <p:ph type="ftr" sz="quarter" idx="11"/>
          </p:nvPr>
        </p:nvSpPr>
        <p:spPr/>
        <p:txBody>
          <a:bodyPr/>
          <a:lstStyle/>
          <a:p>
            <a:r>
              <a:rPr lang="en-US" dirty="0"/>
              <a:t>© 2024, James ter Veen PhD. Unpublished Work, SysML examples from </a:t>
            </a:r>
            <a:r>
              <a:rPr lang="en-US" i="1" spc="40" dirty="0">
                <a:latin typeface="Arial"/>
                <a:cs typeface="Arial"/>
              </a:rPr>
              <a:t>Architecting Spacecraft with </a:t>
            </a:r>
            <a:r>
              <a:rPr lang="en-US" i="1" dirty="0">
                <a:latin typeface="Arial"/>
                <a:cs typeface="Arial"/>
              </a:rPr>
              <a:t>SysML © 2017 All rights reserved</a:t>
            </a:r>
            <a:endParaRPr lang="en-US" dirty="0"/>
          </a:p>
        </p:txBody>
      </p:sp>
      <p:sp>
        <p:nvSpPr>
          <p:cNvPr id="6" name="Slide Number Placeholder 5"/>
          <p:cNvSpPr>
            <a:spLocks noGrp="1"/>
          </p:cNvSpPr>
          <p:nvPr>
            <p:ph type="sldNum" sz="quarter" idx="12"/>
          </p:nvPr>
        </p:nvSpPr>
        <p:spPr/>
        <p:txBody>
          <a:bodyPr/>
          <a:lstStyle/>
          <a:p>
            <a:fld id="{3DE59B39-D009-AB47-A6E7-90AF1BD32FAA}" type="slidenum">
              <a:rPr lang="en-US" smtClean="0"/>
              <a:t>‹#›</a:t>
            </a:fld>
            <a:endParaRPr lang="en-US"/>
          </a:p>
        </p:txBody>
      </p:sp>
    </p:spTree>
    <p:extLst>
      <p:ext uri="{BB962C8B-B14F-4D97-AF65-F5344CB8AC3E}">
        <p14:creationId xmlns:p14="http://schemas.microsoft.com/office/powerpoint/2010/main" val="2382148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9F67A7-C35C-F34C-92DE-6C1B21FFE9B2}" type="datetime1">
              <a:rPr lang="en-US" smtClean="0"/>
              <a:t>7/14/24</a:t>
            </a:fld>
            <a:endParaRPr lang="en-US"/>
          </a:p>
        </p:txBody>
      </p:sp>
      <p:sp>
        <p:nvSpPr>
          <p:cNvPr id="5" name="Footer Placeholder 4"/>
          <p:cNvSpPr>
            <a:spLocks noGrp="1"/>
          </p:cNvSpPr>
          <p:nvPr>
            <p:ph type="ftr" sz="quarter" idx="11"/>
          </p:nvPr>
        </p:nvSpPr>
        <p:spPr/>
        <p:txBody>
          <a:bodyPr/>
          <a:lstStyle/>
          <a:p>
            <a:r>
              <a:rPr lang="en-US" dirty="0"/>
              <a:t>© 2024, James ter Veen PhD. Unpublished Work, SysML examples from </a:t>
            </a:r>
            <a:r>
              <a:rPr lang="en-US" i="1" spc="40" dirty="0">
                <a:latin typeface="Arial"/>
                <a:cs typeface="Arial"/>
              </a:rPr>
              <a:t>Architecting Spacecraft with </a:t>
            </a:r>
            <a:r>
              <a:rPr lang="en-US" i="1" dirty="0">
                <a:latin typeface="Arial"/>
                <a:cs typeface="Arial"/>
              </a:rPr>
              <a:t>SysML © 2017 All rights reserved</a:t>
            </a:r>
            <a:endParaRPr lang="en-US" dirty="0"/>
          </a:p>
        </p:txBody>
      </p:sp>
      <p:sp>
        <p:nvSpPr>
          <p:cNvPr id="6" name="Slide Number Placeholder 5"/>
          <p:cNvSpPr>
            <a:spLocks noGrp="1"/>
          </p:cNvSpPr>
          <p:nvPr>
            <p:ph type="sldNum" sz="quarter" idx="12"/>
          </p:nvPr>
        </p:nvSpPr>
        <p:spPr/>
        <p:txBody>
          <a:bodyPr/>
          <a:lstStyle/>
          <a:p>
            <a:fld id="{3DE59B39-D009-AB47-A6E7-90AF1BD32FAA}" type="slidenum">
              <a:rPr lang="en-US" smtClean="0"/>
              <a:t>‹#›</a:t>
            </a:fld>
            <a:endParaRPr lang="en-US"/>
          </a:p>
        </p:txBody>
      </p:sp>
    </p:spTree>
    <p:extLst>
      <p:ext uri="{BB962C8B-B14F-4D97-AF65-F5344CB8AC3E}">
        <p14:creationId xmlns:p14="http://schemas.microsoft.com/office/powerpoint/2010/main" val="2226909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F43E31-EF99-BD48-BA6B-086A5746FAC5}" type="datetime1">
              <a:rPr lang="en-US" smtClean="0"/>
              <a:t>7/14/24</a:t>
            </a:fld>
            <a:endParaRPr lang="en-US"/>
          </a:p>
        </p:txBody>
      </p:sp>
      <p:sp>
        <p:nvSpPr>
          <p:cNvPr id="5" name="Footer Placeholder 4"/>
          <p:cNvSpPr>
            <a:spLocks noGrp="1"/>
          </p:cNvSpPr>
          <p:nvPr>
            <p:ph type="ftr" sz="quarter" idx="11"/>
          </p:nvPr>
        </p:nvSpPr>
        <p:spPr/>
        <p:txBody>
          <a:bodyPr/>
          <a:lstStyle>
            <a:lvl1pPr>
              <a:defRPr sz="800" baseline="0"/>
            </a:lvl1pPr>
          </a:lstStyle>
          <a:p>
            <a:r>
              <a:rPr lang="en-US" dirty="0"/>
              <a:t>© 2024, James ter Veen PhD. Unpublished Work, SysML examples from </a:t>
            </a:r>
            <a:r>
              <a:rPr lang="en-US" i="1" spc="40" dirty="0">
                <a:latin typeface="Arial"/>
                <a:cs typeface="Arial"/>
              </a:rPr>
              <a:t>Architecting Spacecraft with </a:t>
            </a:r>
            <a:r>
              <a:rPr lang="en-US" i="1" dirty="0">
                <a:latin typeface="Arial"/>
                <a:cs typeface="Arial"/>
              </a:rPr>
              <a:t>SysML © 2017 All rights reserved</a:t>
            </a:r>
            <a:endParaRPr lang="en-US" dirty="0"/>
          </a:p>
        </p:txBody>
      </p:sp>
      <p:sp>
        <p:nvSpPr>
          <p:cNvPr id="6" name="Slide Number Placeholder 5"/>
          <p:cNvSpPr>
            <a:spLocks noGrp="1"/>
          </p:cNvSpPr>
          <p:nvPr>
            <p:ph type="sldNum" sz="quarter" idx="12"/>
          </p:nvPr>
        </p:nvSpPr>
        <p:spPr/>
        <p:txBody>
          <a:bodyPr/>
          <a:lstStyle/>
          <a:p>
            <a:fld id="{3DE59B39-D009-AB47-A6E7-90AF1BD32FAA}" type="slidenum">
              <a:rPr lang="en-US" smtClean="0"/>
              <a:t>‹#›</a:t>
            </a:fld>
            <a:endParaRPr lang="en-US"/>
          </a:p>
        </p:txBody>
      </p:sp>
    </p:spTree>
    <p:extLst>
      <p:ext uri="{BB962C8B-B14F-4D97-AF65-F5344CB8AC3E}">
        <p14:creationId xmlns:p14="http://schemas.microsoft.com/office/powerpoint/2010/main" val="3221864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424D0D-5472-744E-BC26-896009E29B0D}" type="datetime1">
              <a:rPr lang="en-US" smtClean="0"/>
              <a:t>7/14/24</a:t>
            </a:fld>
            <a:endParaRPr lang="en-US"/>
          </a:p>
        </p:txBody>
      </p:sp>
      <p:sp>
        <p:nvSpPr>
          <p:cNvPr id="5" name="Footer Placeholder 4"/>
          <p:cNvSpPr>
            <a:spLocks noGrp="1"/>
          </p:cNvSpPr>
          <p:nvPr>
            <p:ph type="ftr" sz="quarter" idx="11"/>
          </p:nvPr>
        </p:nvSpPr>
        <p:spPr/>
        <p:txBody>
          <a:bodyPr/>
          <a:lstStyle/>
          <a:p>
            <a:r>
              <a:rPr lang="en-US" dirty="0"/>
              <a:t>© 2024, James ter Veen PhD. Unpublished Work, SysML examples from </a:t>
            </a:r>
            <a:r>
              <a:rPr lang="en-US" i="1" spc="40" dirty="0">
                <a:latin typeface="Arial"/>
                <a:cs typeface="Arial"/>
              </a:rPr>
              <a:t>Architecting Spacecraft with </a:t>
            </a:r>
            <a:r>
              <a:rPr lang="en-US" i="1" dirty="0">
                <a:latin typeface="Arial"/>
                <a:cs typeface="Arial"/>
              </a:rPr>
              <a:t>SysML © 2017 All rights reserved</a:t>
            </a:r>
            <a:endParaRPr lang="en-US" dirty="0"/>
          </a:p>
        </p:txBody>
      </p:sp>
      <p:sp>
        <p:nvSpPr>
          <p:cNvPr id="6" name="Slide Number Placeholder 5"/>
          <p:cNvSpPr>
            <a:spLocks noGrp="1"/>
          </p:cNvSpPr>
          <p:nvPr>
            <p:ph type="sldNum" sz="quarter" idx="12"/>
          </p:nvPr>
        </p:nvSpPr>
        <p:spPr/>
        <p:txBody>
          <a:bodyPr/>
          <a:lstStyle/>
          <a:p>
            <a:fld id="{3DE59B39-D009-AB47-A6E7-90AF1BD32FAA}" type="slidenum">
              <a:rPr lang="en-US" smtClean="0"/>
              <a:t>‹#›</a:t>
            </a:fld>
            <a:endParaRPr lang="en-US"/>
          </a:p>
        </p:txBody>
      </p:sp>
    </p:spTree>
    <p:extLst>
      <p:ext uri="{BB962C8B-B14F-4D97-AF65-F5344CB8AC3E}">
        <p14:creationId xmlns:p14="http://schemas.microsoft.com/office/powerpoint/2010/main" val="3060503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9DAF00-0285-664E-8B0D-A8CE1D20901A}" type="datetime1">
              <a:rPr lang="en-US" smtClean="0"/>
              <a:t>7/14/24</a:t>
            </a:fld>
            <a:endParaRPr lang="en-US"/>
          </a:p>
        </p:txBody>
      </p:sp>
      <p:sp>
        <p:nvSpPr>
          <p:cNvPr id="6" name="Footer Placeholder 5"/>
          <p:cNvSpPr>
            <a:spLocks noGrp="1"/>
          </p:cNvSpPr>
          <p:nvPr>
            <p:ph type="ftr" sz="quarter" idx="11"/>
          </p:nvPr>
        </p:nvSpPr>
        <p:spPr/>
        <p:txBody>
          <a:bodyPr/>
          <a:lstStyle/>
          <a:p>
            <a:r>
              <a:rPr lang="en-US" dirty="0"/>
              <a:t>© 2024, James ter Veen PhD. Unpublished Work, SysML examples from </a:t>
            </a:r>
            <a:r>
              <a:rPr lang="en-US" i="1" spc="40" dirty="0">
                <a:latin typeface="Arial"/>
                <a:cs typeface="Arial"/>
              </a:rPr>
              <a:t>Architecting Spacecraft with </a:t>
            </a:r>
            <a:r>
              <a:rPr lang="en-US" i="1" dirty="0">
                <a:latin typeface="Arial"/>
                <a:cs typeface="Arial"/>
              </a:rPr>
              <a:t>SysML © 2017 All rights reserved</a:t>
            </a:r>
            <a:endParaRPr lang="en-US" dirty="0"/>
          </a:p>
        </p:txBody>
      </p:sp>
      <p:sp>
        <p:nvSpPr>
          <p:cNvPr id="7" name="Slide Number Placeholder 6"/>
          <p:cNvSpPr>
            <a:spLocks noGrp="1"/>
          </p:cNvSpPr>
          <p:nvPr>
            <p:ph type="sldNum" sz="quarter" idx="12"/>
          </p:nvPr>
        </p:nvSpPr>
        <p:spPr/>
        <p:txBody>
          <a:bodyPr/>
          <a:lstStyle/>
          <a:p>
            <a:fld id="{3DE59B39-D009-AB47-A6E7-90AF1BD32FAA}" type="slidenum">
              <a:rPr lang="en-US" smtClean="0"/>
              <a:t>‹#›</a:t>
            </a:fld>
            <a:endParaRPr lang="en-US"/>
          </a:p>
        </p:txBody>
      </p:sp>
    </p:spTree>
    <p:extLst>
      <p:ext uri="{BB962C8B-B14F-4D97-AF65-F5344CB8AC3E}">
        <p14:creationId xmlns:p14="http://schemas.microsoft.com/office/powerpoint/2010/main" val="2917255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73D415-6B76-4849-ABF5-C17249389D03}" type="datetime1">
              <a:rPr lang="en-US" smtClean="0"/>
              <a:t>7/14/24</a:t>
            </a:fld>
            <a:endParaRPr lang="en-US"/>
          </a:p>
        </p:txBody>
      </p:sp>
      <p:sp>
        <p:nvSpPr>
          <p:cNvPr id="8" name="Footer Placeholder 7"/>
          <p:cNvSpPr>
            <a:spLocks noGrp="1"/>
          </p:cNvSpPr>
          <p:nvPr>
            <p:ph type="ftr" sz="quarter" idx="11"/>
          </p:nvPr>
        </p:nvSpPr>
        <p:spPr/>
        <p:txBody>
          <a:bodyPr/>
          <a:lstStyle/>
          <a:p>
            <a:r>
              <a:rPr lang="en-US" dirty="0"/>
              <a:t>© 2024, James ter Veen PhD. Unpublished Work, SysML examples from </a:t>
            </a:r>
            <a:r>
              <a:rPr lang="en-US" i="1" spc="40" dirty="0">
                <a:latin typeface="Arial"/>
                <a:cs typeface="Arial"/>
              </a:rPr>
              <a:t>Architecting Spacecraft with </a:t>
            </a:r>
            <a:r>
              <a:rPr lang="en-US" i="1" dirty="0">
                <a:latin typeface="Arial"/>
                <a:cs typeface="Arial"/>
              </a:rPr>
              <a:t>SysML © 2017 All rights reserved</a:t>
            </a:r>
            <a:endParaRPr lang="en-US" dirty="0"/>
          </a:p>
        </p:txBody>
      </p:sp>
      <p:sp>
        <p:nvSpPr>
          <p:cNvPr id="9" name="Slide Number Placeholder 8"/>
          <p:cNvSpPr>
            <a:spLocks noGrp="1"/>
          </p:cNvSpPr>
          <p:nvPr>
            <p:ph type="sldNum" sz="quarter" idx="12"/>
          </p:nvPr>
        </p:nvSpPr>
        <p:spPr/>
        <p:txBody>
          <a:bodyPr/>
          <a:lstStyle/>
          <a:p>
            <a:fld id="{3DE59B39-D009-AB47-A6E7-90AF1BD32FAA}" type="slidenum">
              <a:rPr lang="en-US" smtClean="0"/>
              <a:t>‹#›</a:t>
            </a:fld>
            <a:endParaRPr lang="en-US"/>
          </a:p>
        </p:txBody>
      </p:sp>
    </p:spTree>
    <p:extLst>
      <p:ext uri="{BB962C8B-B14F-4D97-AF65-F5344CB8AC3E}">
        <p14:creationId xmlns:p14="http://schemas.microsoft.com/office/powerpoint/2010/main" val="2733652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660DD5A-7174-B744-B741-DC2BDE691D34}" type="datetime1">
              <a:rPr lang="en-US" smtClean="0"/>
              <a:t>7/14/24</a:t>
            </a:fld>
            <a:endParaRPr lang="en-US"/>
          </a:p>
        </p:txBody>
      </p:sp>
      <p:sp>
        <p:nvSpPr>
          <p:cNvPr id="4" name="Footer Placeholder 3"/>
          <p:cNvSpPr>
            <a:spLocks noGrp="1"/>
          </p:cNvSpPr>
          <p:nvPr>
            <p:ph type="ftr" sz="quarter" idx="11"/>
          </p:nvPr>
        </p:nvSpPr>
        <p:spPr/>
        <p:txBody>
          <a:bodyPr/>
          <a:lstStyle/>
          <a:p>
            <a:r>
              <a:rPr lang="en-US" dirty="0"/>
              <a:t>© 2024, James ter Veen PhD. Unpublished Work, SysML examples from </a:t>
            </a:r>
            <a:r>
              <a:rPr lang="en-US" i="1" spc="40" dirty="0">
                <a:latin typeface="Arial"/>
                <a:cs typeface="Arial"/>
              </a:rPr>
              <a:t>Architecting Spacecraft with </a:t>
            </a:r>
            <a:r>
              <a:rPr lang="en-US" i="1" dirty="0">
                <a:latin typeface="Arial"/>
                <a:cs typeface="Arial"/>
              </a:rPr>
              <a:t>SysML © 2017 All rights reserved</a:t>
            </a:r>
            <a:endParaRPr lang="en-US" dirty="0"/>
          </a:p>
        </p:txBody>
      </p:sp>
      <p:sp>
        <p:nvSpPr>
          <p:cNvPr id="5" name="Slide Number Placeholder 4"/>
          <p:cNvSpPr>
            <a:spLocks noGrp="1"/>
          </p:cNvSpPr>
          <p:nvPr>
            <p:ph type="sldNum" sz="quarter" idx="12"/>
          </p:nvPr>
        </p:nvSpPr>
        <p:spPr/>
        <p:txBody>
          <a:bodyPr/>
          <a:lstStyle/>
          <a:p>
            <a:fld id="{3DE59B39-D009-AB47-A6E7-90AF1BD32FAA}" type="slidenum">
              <a:rPr lang="en-US" smtClean="0"/>
              <a:t>‹#›</a:t>
            </a:fld>
            <a:endParaRPr lang="en-US"/>
          </a:p>
        </p:txBody>
      </p:sp>
    </p:spTree>
    <p:extLst>
      <p:ext uri="{BB962C8B-B14F-4D97-AF65-F5344CB8AC3E}">
        <p14:creationId xmlns:p14="http://schemas.microsoft.com/office/powerpoint/2010/main" val="2989044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A74648-64FE-FF4E-A0A5-820357C761DF}" type="datetime1">
              <a:rPr lang="en-US" smtClean="0"/>
              <a:t>7/14/24</a:t>
            </a:fld>
            <a:endParaRPr lang="en-US"/>
          </a:p>
        </p:txBody>
      </p:sp>
      <p:sp>
        <p:nvSpPr>
          <p:cNvPr id="3" name="Footer Placeholder 2"/>
          <p:cNvSpPr>
            <a:spLocks noGrp="1"/>
          </p:cNvSpPr>
          <p:nvPr>
            <p:ph type="ftr" sz="quarter" idx="11"/>
          </p:nvPr>
        </p:nvSpPr>
        <p:spPr/>
        <p:txBody>
          <a:bodyPr/>
          <a:lstStyle/>
          <a:p>
            <a:r>
              <a:rPr lang="en-US" dirty="0"/>
              <a:t>© 2024, James ter Veen PhD. Unpublished Work, SysML examples from </a:t>
            </a:r>
            <a:r>
              <a:rPr lang="en-US" i="1" spc="40" dirty="0">
                <a:latin typeface="Arial"/>
                <a:cs typeface="Arial"/>
              </a:rPr>
              <a:t>Architecting Spacecraft with </a:t>
            </a:r>
            <a:r>
              <a:rPr lang="en-US" i="1" dirty="0">
                <a:latin typeface="Arial"/>
                <a:cs typeface="Arial"/>
              </a:rPr>
              <a:t>SysML © 2017 All rights reserved</a:t>
            </a:r>
            <a:endParaRPr lang="en-US" dirty="0"/>
          </a:p>
        </p:txBody>
      </p:sp>
      <p:sp>
        <p:nvSpPr>
          <p:cNvPr id="4" name="Slide Number Placeholder 3"/>
          <p:cNvSpPr>
            <a:spLocks noGrp="1"/>
          </p:cNvSpPr>
          <p:nvPr>
            <p:ph type="sldNum" sz="quarter" idx="12"/>
          </p:nvPr>
        </p:nvSpPr>
        <p:spPr/>
        <p:txBody>
          <a:bodyPr/>
          <a:lstStyle/>
          <a:p>
            <a:fld id="{3DE59B39-D009-AB47-A6E7-90AF1BD32FAA}" type="slidenum">
              <a:rPr lang="en-US" smtClean="0"/>
              <a:t>‹#›</a:t>
            </a:fld>
            <a:endParaRPr lang="en-US"/>
          </a:p>
        </p:txBody>
      </p:sp>
    </p:spTree>
    <p:extLst>
      <p:ext uri="{BB962C8B-B14F-4D97-AF65-F5344CB8AC3E}">
        <p14:creationId xmlns:p14="http://schemas.microsoft.com/office/powerpoint/2010/main" val="2582462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65077F-43D4-CE4D-9899-163F9317F557}" type="datetime1">
              <a:rPr lang="en-US" smtClean="0"/>
              <a:t>7/14/24</a:t>
            </a:fld>
            <a:endParaRPr lang="en-US"/>
          </a:p>
        </p:txBody>
      </p:sp>
      <p:sp>
        <p:nvSpPr>
          <p:cNvPr id="6" name="Footer Placeholder 5"/>
          <p:cNvSpPr>
            <a:spLocks noGrp="1"/>
          </p:cNvSpPr>
          <p:nvPr>
            <p:ph type="ftr" sz="quarter" idx="11"/>
          </p:nvPr>
        </p:nvSpPr>
        <p:spPr/>
        <p:txBody>
          <a:bodyPr/>
          <a:lstStyle/>
          <a:p>
            <a:r>
              <a:rPr lang="en-US" dirty="0"/>
              <a:t>© 2024, James ter Veen PhD. Unpublished Work, SysML examples from </a:t>
            </a:r>
            <a:r>
              <a:rPr lang="en-US" i="1" spc="40" dirty="0">
                <a:latin typeface="Arial"/>
                <a:cs typeface="Arial"/>
              </a:rPr>
              <a:t>Architecting Spacecraft with </a:t>
            </a:r>
            <a:r>
              <a:rPr lang="en-US" i="1" dirty="0">
                <a:latin typeface="Arial"/>
                <a:cs typeface="Arial"/>
              </a:rPr>
              <a:t>SysML © 2017 All rights reserved</a:t>
            </a:r>
            <a:endParaRPr lang="en-US" dirty="0"/>
          </a:p>
        </p:txBody>
      </p:sp>
      <p:sp>
        <p:nvSpPr>
          <p:cNvPr id="7" name="Slide Number Placeholder 6"/>
          <p:cNvSpPr>
            <a:spLocks noGrp="1"/>
          </p:cNvSpPr>
          <p:nvPr>
            <p:ph type="sldNum" sz="quarter" idx="12"/>
          </p:nvPr>
        </p:nvSpPr>
        <p:spPr/>
        <p:txBody>
          <a:bodyPr/>
          <a:lstStyle/>
          <a:p>
            <a:fld id="{3DE59B39-D009-AB47-A6E7-90AF1BD32FAA}" type="slidenum">
              <a:rPr lang="en-US" smtClean="0"/>
              <a:t>‹#›</a:t>
            </a:fld>
            <a:endParaRPr lang="en-US"/>
          </a:p>
        </p:txBody>
      </p:sp>
    </p:spTree>
    <p:extLst>
      <p:ext uri="{BB962C8B-B14F-4D97-AF65-F5344CB8AC3E}">
        <p14:creationId xmlns:p14="http://schemas.microsoft.com/office/powerpoint/2010/main" val="3820006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1D8D10-97B3-1340-91C5-A0C05C1E8120}" type="datetime1">
              <a:rPr lang="en-US" smtClean="0"/>
              <a:t>7/14/24</a:t>
            </a:fld>
            <a:endParaRPr lang="en-US"/>
          </a:p>
        </p:txBody>
      </p:sp>
      <p:sp>
        <p:nvSpPr>
          <p:cNvPr id="6" name="Footer Placeholder 5"/>
          <p:cNvSpPr>
            <a:spLocks noGrp="1"/>
          </p:cNvSpPr>
          <p:nvPr>
            <p:ph type="ftr" sz="quarter" idx="11"/>
          </p:nvPr>
        </p:nvSpPr>
        <p:spPr/>
        <p:txBody>
          <a:bodyPr/>
          <a:lstStyle/>
          <a:p>
            <a:r>
              <a:rPr lang="en-US" dirty="0"/>
              <a:t>© 2024, James ter Veen PhD. Unpublished Work, SysML examples from </a:t>
            </a:r>
            <a:r>
              <a:rPr lang="en-US" i="1" spc="40" dirty="0">
                <a:latin typeface="Arial"/>
                <a:cs typeface="Arial"/>
              </a:rPr>
              <a:t>Architecting Spacecraft with </a:t>
            </a:r>
            <a:r>
              <a:rPr lang="en-US" i="1" dirty="0">
                <a:latin typeface="Arial"/>
                <a:cs typeface="Arial"/>
              </a:rPr>
              <a:t>SysML © 2017 All rights reserved</a:t>
            </a:r>
            <a:endParaRPr lang="en-US" dirty="0"/>
          </a:p>
        </p:txBody>
      </p:sp>
      <p:sp>
        <p:nvSpPr>
          <p:cNvPr id="7" name="Slide Number Placeholder 6"/>
          <p:cNvSpPr>
            <a:spLocks noGrp="1"/>
          </p:cNvSpPr>
          <p:nvPr>
            <p:ph type="sldNum" sz="quarter" idx="12"/>
          </p:nvPr>
        </p:nvSpPr>
        <p:spPr/>
        <p:txBody>
          <a:bodyPr/>
          <a:lstStyle/>
          <a:p>
            <a:fld id="{3DE59B39-D009-AB47-A6E7-90AF1BD32FAA}" type="slidenum">
              <a:rPr lang="en-US" smtClean="0"/>
              <a:t>‹#›</a:t>
            </a:fld>
            <a:endParaRPr lang="en-US"/>
          </a:p>
        </p:txBody>
      </p:sp>
    </p:spTree>
    <p:extLst>
      <p:ext uri="{BB962C8B-B14F-4D97-AF65-F5344CB8AC3E}">
        <p14:creationId xmlns:p14="http://schemas.microsoft.com/office/powerpoint/2010/main" val="2817300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3ADEDF5-FA6B-A24B-9089-A6E38FA0E422}" type="datetime1">
              <a:rPr lang="en-US" smtClean="0"/>
              <a:t>7/14/24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00" baseline="0">
                <a:solidFill>
                  <a:schemeClr val="tx1">
                    <a:tint val="82000"/>
                  </a:schemeClr>
                </a:solidFill>
              </a:defRPr>
            </a:lvl1pPr>
          </a:lstStyle>
          <a:p>
            <a:r>
              <a:rPr lang="en-US" dirty="0"/>
              <a:t>© 2024, James ter Veen PhD. Unpublished Work, SysML examples from </a:t>
            </a:r>
            <a:r>
              <a:rPr lang="en-US" i="1" spc="40" dirty="0">
                <a:latin typeface="Arial"/>
                <a:cs typeface="Arial"/>
              </a:rPr>
              <a:t>Architecting Spacecraft with </a:t>
            </a:r>
            <a:r>
              <a:rPr lang="en-US" i="1" dirty="0">
                <a:latin typeface="Arial"/>
                <a:cs typeface="Arial"/>
              </a:rPr>
              <a:t>SysML © 2017 All rights reserved</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DE59B39-D009-AB47-A6E7-90AF1BD32FAA}" type="slidenum">
              <a:rPr lang="en-US" smtClean="0"/>
              <a:t>‹#›</a:t>
            </a:fld>
            <a:endParaRPr lang="en-US"/>
          </a:p>
        </p:txBody>
      </p:sp>
      <p:pic>
        <p:nvPicPr>
          <p:cNvPr id="7" name="object 5">
            <a:extLst>
              <a:ext uri="{FF2B5EF4-FFF2-40B4-BE49-F238E27FC236}">
                <a16:creationId xmlns:a16="http://schemas.microsoft.com/office/drawing/2014/main" id="{8CFAD741-61C9-8BFF-167D-A7030EE7B0FA}"/>
              </a:ext>
            </a:extLst>
          </p:cNvPr>
          <p:cNvPicPr/>
          <p:nvPr userDrawn="1"/>
        </p:nvPicPr>
        <p:blipFill>
          <a:blip r:embed="rId13" cstate="print"/>
          <a:stretch>
            <a:fillRect/>
          </a:stretch>
        </p:blipFill>
        <p:spPr>
          <a:xfrm>
            <a:off x="7288785" y="394521"/>
            <a:ext cx="1062038" cy="804964"/>
          </a:xfrm>
          <a:prstGeom prst="rect">
            <a:avLst/>
          </a:prstGeom>
        </p:spPr>
      </p:pic>
    </p:spTree>
    <p:extLst>
      <p:ext uri="{BB962C8B-B14F-4D97-AF65-F5344CB8AC3E}">
        <p14:creationId xmlns:p14="http://schemas.microsoft.com/office/powerpoint/2010/main" val="15772600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320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jterveen@ucsd.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astah.net/download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5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astah.net/" TargetMode="External"/><Relationship Id="rId2" Type="http://schemas.openxmlformats.org/officeDocument/2006/relationships/hyperlink" Target="http://www.apache.org/" TargetMode="External"/><Relationship Id="rId1" Type="http://schemas.openxmlformats.org/officeDocument/2006/relationships/slideLayout" Target="../slideLayouts/slideLayout2.xml"/><Relationship Id="rId4" Type="http://schemas.openxmlformats.org/officeDocument/2006/relationships/hyperlink" Target="https://www.omgsysml.org/what-is-sysml.ht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21DDF-C5E7-BACC-8149-A9DD0CCBBBD0}"/>
              </a:ext>
            </a:extLst>
          </p:cNvPr>
          <p:cNvSpPr>
            <a:spLocks noGrp="1"/>
          </p:cNvSpPr>
          <p:nvPr>
            <p:ph type="ctrTitle"/>
          </p:nvPr>
        </p:nvSpPr>
        <p:spPr/>
        <p:txBody>
          <a:bodyPr/>
          <a:lstStyle/>
          <a:p>
            <a:r>
              <a:rPr lang="en-US" dirty="0"/>
              <a:t>INCOSE-SD MBSE with SysML Tutorial</a:t>
            </a:r>
          </a:p>
        </p:txBody>
      </p:sp>
      <p:sp>
        <p:nvSpPr>
          <p:cNvPr id="3" name="Subtitle 2">
            <a:extLst>
              <a:ext uri="{FF2B5EF4-FFF2-40B4-BE49-F238E27FC236}">
                <a16:creationId xmlns:a16="http://schemas.microsoft.com/office/drawing/2014/main" id="{05696A41-5C8D-D2A3-A51A-D57A61B5CCC2}"/>
              </a:ext>
            </a:extLst>
          </p:cNvPr>
          <p:cNvSpPr>
            <a:spLocks noGrp="1"/>
          </p:cNvSpPr>
          <p:nvPr>
            <p:ph type="subTitle" idx="1"/>
          </p:nvPr>
        </p:nvSpPr>
        <p:spPr>
          <a:xfrm>
            <a:off x="1143000" y="3558778"/>
            <a:ext cx="6858000" cy="1708426"/>
          </a:xfrm>
        </p:spPr>
        <p:txBody>
          <a:bodyPr>
            <a:normAutofit fontScale="92500" lnSpcReduction="10000"/>
          </a:bodyPr>
          <a:lstStyle/>
          <a:p>
            <a:r>
              <a:rPr lang="en-US" dirty="0"/>
              <a:t>Modeling a Spacecraft Example</a:t>
            </a:r>
          </a:p>
          <a:p>
            <a:r>
              <a:rPr lang="en-US" dirty="0"/>
              <a:t>2024</a:t>
            </a:r>
          </a:p>
          <a:p>
            <a:r>
              <a:rPr lang="en-US" dirty="0"/>
              <a:t>Dr. James ter Veen, UCSD, </a:t>
            </a:r>
            <a:r>
              <a:rPr lang="en-US" dirty="0">
                <a:hlinkClick r:id="rId2"/>
              </a:rPr>
              <a:t>jterveen@ucsd.edu</a:t>
            </a:r>
            <a:endParaRPr lang="en-US" dirty="0"/>
          </a:p>
          <a:p>
            <a:r>
              <a:rPr lang="en-US" sz="1350" dirty="0"/>
              <a:t>with a little help from </a:t>
            </a:r>
            <a:r>
              <a:rPr lang="en-US" sz="1350" i="1" dirty="0"/>
              <a:t>Architecting Spacecraft with SysML</a:t>
            </a:r>
            <a:r>
              <a:rPr lang="en-US" sz="1350" dirty="0"/>
              <a:t>,</a:t>
            </a:r>
          </a:p>
          <a:p>
            <a:r>
              <a:rPr lang="en-US" sz="1350" dirty="0"/>
              <a:t>S. Friedenthal &amp; C. Oster</a:t>
            </a:r>
          </a:p>
          <a:p>
            <a:endParaRPr lang="en-US" dirty="0"/>
          </a:p>
        </p:txBody>
      </p:sp>
      <p:pic>
        <p:nvPicPr>
          <p:cNvPr id="4" name="Picture 2">
            <a:extLst>
              <a:ext uri="{FF2B5EF4-FFF2-40B4-BE49-F238E27FC236}">
                <a16:creationId xmlns:a16="http://schemas.microsoft.com/office/drawing/2014/main" id="{AF967307-9B85-03B5-5B7B-5A48EA367A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0484" y="1897181"/>
            <a:ext cx="1443323" cy="2162176"/>
          </a:xfrm>
          <a:prstGeom prst="rect">
            <a:avLst/>
          </a:prstGeom>
          <a:noFill/>
          <a:extLst>
            <a:ext uri="{909E8E84-426E-40DD-AFC4-6F175D3DCCD1}">
              <a14:hiddenFill xmlns:a14="http://schemas.microsoft.com/office/drawing/2010/main">
                <a:solidFill>
                  <a:srgbClr val="FFFFFF"/>
                </a:solidFill>
              </a14:hiddenFill>
            </a:ext>
          </a:extLst>
        </p:spPr>
      </p:pic>
      <p:sp>
        <p:nvSpPr>
          <p:cNvPr id="5" name="object 8">
            <a:extLst>
              <a:ext uri="{FF2B5EF4-FFF2-40B4-BE49-F238E27FC236}">
                <a16:creationId xmlns:a16="http://schemas.microsoft.com/office/drawing/2014/main" id="{05586998-7C94-A27E-6BB6-1683CD46B307}"/>
              </a:ext>
            </a:extLst>
          </p:cNvPr>
          <p:cNvSpPr txBox="1"/>
          <p:nvPr/>
        </p:nvSpPr>
        <p:spPr>
          <a:xfrm>
            <a:off x="920370" y="6169177"/>
            <a:ext cx="7537830" cy="259045"/>
          </a:xfrm>
          <a:prstGeom prst="rect">
            <a:avLst/>
          </a:prstGeom>
        </p:spPr>
        <p:txBody>
          <a:bodyPr vert="horz" wrap="square" lIns="0" tIns="12700" rIns="0" bIns="0" rtlCol="0">
            <a:spAutoFit/>
          </a:bodyPr>
          <a:lstStyle/>
          <a:p>
            <a:pPr marL="12700" marR="5080">
              <a:lnSpc>
                <a:spcPct val="100000"/>
              </a:lnSpc>
              <a:spcBef>
                <a:spcPts val="100"/>
              </a:spcBef>
            </a:pPr>
            <a:r>
              <a:rPr sz="800" spc="-5" dirty="0">
                <a:latin typeface="Arial"/>
                <a:cs typeface="Arial"/>
              </a:rPr>
              <a:t>Copyright</a:t>
            </a:r>
            <a:r>
              <a:rPr sz="800" spc="15" dirty="0">
                <a:latin typeface="Arial"/>
                <a:cs typeface="Arial"/>
              </a:rPr>
              <a:t> </a:t>
            </a:r>
            <a:r>
              <a:rPr sz="800" dirty="0">
                <a:latin typeface="Arial"/>
                <a:cs typeface="Arial"/>
              </a:rPr>
              <a:t>notice:</a:t>
            </a:r>
            <a:r>
              <a:rPr sz="800" spc="15" dirty="0">
                <a:latin typeface="Arial"/>
                <a:cs typeface="Arial"/>
              </a:rPr>
              <a:t> </a:t>
            </a:r>
            <a:r>
              <a:rPr sz="800" spc="-5" dirty="0">
                <a:latin typeface="Arial"/>
                <a:cs typeface="Arial"/>
              </a:rPr>
              <a:t>Portions</a:t>
            </a:r>
            <a:r>
              <a:rPr sz="800" spc="15" dirty="0">
                <a:latin typeface="Arial"/>
                <a:cs typeface="Arial"/>
              </a:rPr>
              <a:t> </a:t>
            </a:r>
            <a:r>
              <a:rPr sz="800" spc="-5" dirty="0">
                <a:latin typeface="Arial"/>
                <a:cs typeface="Arial"/>
              </a:rPr>
              <a:t>of</a:t>
            </a:r>
            <a:r>
              <a:rPr sz="800" spc="15" dirty="0">
                <a:latin typeface="Arial"/>
                <a:cs typeface="Arial"/>
              </a:rPr>
              <a:t> </a:t>
            </a:r>
            <a:r>
              <a:rPr sz="800" dirty="0">
                <a:latin typeface="Arial"/>
                <a:cs typeface="Arial"/>
              </a:rPr>
              <a:t>this</a:t>
            </a:r>
            <a:r>
              <a:rPr sz="800" spc="10" dirty="0">
                <a:latin typeface="Arial"/>
                <a:cs typeface="Arial"/>
              </a:rPr>
              <a:t> </a:t>
            </a:r>
            <a:r>
              <a:rPr sz="800" spc="-10" dirty="0">
                <a:latin typeface="Arial"/>
                <a:cs typeface="Arial"/>
              </a:rPr>
              <a:t>work</a:t>
            </a:r>
            <a:r>
              <a:rPr sz="800" spc="30" dirty="0">
                <a:latin typeface="Arial"/>
                <a:cs typeface="Arial"/>
              </a:rPr>
              <a:t> </a:t>
            </a:r>
            <a:r>
              <a:rPr sz="800" spc="-5" dirty="0">
                <a:latin typeface="Arial"/>
                <a:cs typeface="Arial"/>
              </a:rPr>
              <a:t>are</a:t>
            </a:r>
            <a:r>
              <a:rPr sz="800" spc="10" dirty="0">
                <a:latin typeface="Arial"/>
                <a:cs typeface="Arial"/>
              </a:rPr>
              <a:t> </a:t>
            </a:r>
            <a:r>
              <a:rPr sz="800" spc="-5" dirty="0">
                <a:latin typeface="Arial"/>
                <a:cs typeface="Arial"/>
              </a:rPr>
              <a:t>from</a:t>
            </a:r>
            <a:r>
              <a:rPr sz="800" spc="5" dirty="0">
                <a:latin typeface="Arial"/>
                <a:cs typeface="Arial"/>
              </a:rPr>
              <a:t> </a:t>
            </a:r>
            <a:r>
              <a:rPr sz="800" dirty="0">
                <a:latin typeface="Arial"/>
                <a:cs typeface="Arial"/>
              </a:rPr>
              <a:t>the</a:t>
            </a:r>
            <a:r>
              <a:rPr sz="800" spc="20" dirty="0">
                <a:latin typeface="Arial"/>
                <a:cs typeface="Arial"/>
              </a:rPr>
              <a:t> </a:t>
            </a:r>
            <a:r>
              <a:rPr sz="800" spc="-5" dirty="0">
                <a:latin typeface="Arial"/>
                <a:cs typeface="Arial"/>
              </a:rPr>
              <a:t>book</a:t>
            </a:r>
            <a:r>
              <a:rPr sz="800" spc="40" dirty="0">
                <a:latin typeface="Arial"/>
                <a:cs typeface="Arial"/>
              </a:rPr>
              <a:t> </a:t>
            </a:r>
            <a:r>
              <a:rPr lang="en-US" sz="800" i="1" spc="40" dirty="0">
                <a:latin typeface="Arial"/>
                <a:cs typeface="Arial"/>
              </a:rPr>
              <a:t>Architecting Spacecraft with </a:t>
            </a:r>
            <a:r>
              <a:rPr sz="800" i="1" dirty="0">
                <a:latin typeface="Arial"/>
                <a:cs typeface="Arial"/>
              </a:rPr>
              <a:t>SysML,</a:t>
            </a:r>
            <a:r>
              <a:rPr sz="800" i="1" spc="20" dirty="0">
                <a:latin typeface="Arial"/>
                <a:cs typeface="Arial"/>
              </a:rPr>
              <a:t> </a:t>
            </a:r>
            <a:r>
              <a:rPr sz="800" spc="-5" dirty="0">
                <a:latin typeface="Arial"/>
                <a:cs typeface="Arial"/>
              </a:rPr>
              <a:t>by</a:t>
            </a:r>
            <a:r>
              <a:rPr sz="800" spc="5" dirty="0">
                <a:latin typeface="Arial"/>
                <a:cs typeface="Arial"/>
              </a:rPr>
              <a:t> </a:t>
            </a:r>
            <a:r>
              <a:rPr sz="800" spc="-5" dirty="0">
                <a:latin typeface="Arial"/>
                <a:cs typeface="Arial"/>
              </a:rPr>
              <a:t>Sanford</a:t>
            </a:r>
            <a:r>
              <a:rPr sz="800" spc="40" dirty="0">
                <a:latin typeface="Arial"/>
                <a:cs typeface="Arial"/>
              </a:rPr>
              <a:t> </a:t>
            </a:r>
            <a:r>
              <a:rPr sz="800" spc="-5" dirty="0">
                <a:latin typeface="Arial"/>
                <a:cs typeface="Arial"/>
              </a:rPr>
              <a:t>Friedenthal</a:t>
            </a:r>
            <a:r>
              <a:rPr lang="en-US" sz="800" spc="-5" dirty="0">
                <a:latin typeface="Arial"/>
                <a:cs typeface="Arial"/>
              </a:rPr>
              <a:t> </a:t>
            </a:r>
            <a:r>
              <a:rPr sz="800" spc="-5" dirty="0">
                <a:latin typeface="Arial"/>
                <a:cs typeface="Arial"/>
              </a:rPr>
              <a:t>and</a:t>
            </a:r>
            <a:r>
              <a:rPr sz="800" spc="20" dirty="0">
                <a:latin typeface="Arial"/>
                <a:cs typeface="Arial"/>
              </a:rPr>
              <a:t> </a:t>
            </a:r>
            <a:r>
              <a:rPr lang="en-US" sz="800" spc="20" dirty="0">
                <a:latin typeface="Arial"/>
                <a:cs typeface="Arial"/>
              </a:rPr>
              <a:t>Christoph</a:t>
            </a:r>
            <a:r>
              <a:rPr sz="800" spc="-5" dirty="0">
                <a:latin typeface="Arial"/>
                <a:cs typeface="Arial"/>
              </a:rPr>
              <a:t>er</a:t>
            </a:r>
            <a:r>
              <a:rPr lang="en-US" sz="800" spc="-5" dirty="0">
                <a:latin typeface="Arial"/>
                <a:cs typeface="Arial"/>
              </a:rPr>
              <a:t> Oster</a:t>
            </a:r>
            <a:r>
              <a:rPr sz="800" spc="-5" dirty="0">
                <a:latin typeface="Arial"/>
                <a:cs typeface="Arial"/>
              </a:rPr>
              <a:t>,</a:t>
            </a:r>
            <a:r>
              <a:rPr sz="800" spc="15" dirty="0">
                <a:latin typeface="Arial"/>
                <a:cs typeface="Arial"/>
              </a:rPr>
              <a:t> </a:t>
            </a:r>
            <a:r>
              <a:rPr sz="800" spc="-5" dirty="0">
                <a:latin typeface="Arial"/>
                <a:cs typeface="Arial"/>
              </a:rPr>
              <a:t>published by</a:t>
            </a:r>
            <a:r>
              <a:rPr sz="800" dirty="0">
                <a:latin typeface="Arial"/>
                <a:cs typeface="Arial"/>
              </a:rPr>
              <a:t> </a:t>
            </a:r>
            <a:r>
              <a:rPr lang="en-US" sz="800" spc="10" dirty="0">
                <a:latin typeface="Arial"/>
                <a:cs typeface="Arial"/>
              </a:rPr>
              <a:t>CreateSpace Independent Publishing Platform</a:t>
            </a:r>
            <a:r>
              <a:rPr sz="800" spc="-5" dirty="0">
                <a:latin typeface="Arial"/>
                <a:cs typeface="Arial"/>
              </a:rPr>
              <a:t>,</a:t>
            </a:r>
            <a:r>
              <a:rPr sz="800" spc="5" dirty="0">
                <a:latin typeface="Arial"/>
                <a:cs typeface="Arial"/>
              </a:rPr>
              <a:t> </a:t>
            </a:r>
            <a:r>
              <a:rPr sz="800" spc="-5" dirty="0">
                <a:latin typeface="Arial"/>
                <a:cs typeface="Arial"/>
              </a:rPr>
              <a:t>Copyright</a:t>
            </a:r>
            <a:r>
              <a:rPr sz="800" spc="40" dirty="0">
                <a:latin typeface="Arial"/>
                <a:cs typeface="Arial"/>
              </a:rPr>
              <a:t> </a:t>
            </a:r>
            <a:r>
              <a:rPr sz="800" spc="-5" dirty="0">
                <a:latin typeface="Arial"/>
                <a:cs typeface="Arial"/>
              </a:rPr>
              <a:t>20</a:t>
            </a:r>
            <a:r>
              <a:rPr lang="en-US" sz="800" spc="-5" dirty="0">
                <a:latin typeface="Arial"/>
                <a:cs typeface="Arial"/>
              </a:rPr>
              <a:t>17 Friedenthal &amp; Oster</a:t>
            </a:r>
            <a:r>
              <a:rPr sz="800" dirty="0">
                <a:latin typeface="Arial"/>
                <a:cs typeface="Arial"/>
              </a:rPr>
              <a:t>.</a:t>
            </a:r>
            <a:r>
              <a:rPr sz="800" spc="5" dirty="0">
                <a:latin typeface="Arial"/>
                <a:cs typeface="Arial"/>
              </a:rPr>
              <a:t> </a:t>
            </a:r>
            <a:r>
              <a:rPr sz="800" dirty="0">
                <a:latin typeface="Arial"/>
                <a:cs typeface="Arial"/>
              </a:rPr>
              <a:t>All </a:t>
            </a:r>
            <a:r>
              <a:rPr sz="800" spc="-5" dirty="0">
                <a:latin typeface="Arial"/>
                <a:cs typeface="Arial"/>
              </a:rPr>
              <a:t>rights</a:t>
            </a:r>
            <a:r>
              <a:rPr sz="800" spc="35" dirty="0">
                <a:latin typeface="Arial"/>
                <a:cs typeface="Arial"/>
              </a:rPr>
              <a:t> </a:t>
            </a:r>
            <a:r>
              <a:rPr sz="800" spc="-5" dirty="0">
                <a:latin typeface="Arial"/>
                <a:cs typeface="Arial"/>
              </a:rPr>
              <a:t>reserved.</a:t>
            </a:r>
            <a:r>
              <a:rPr lang="en-US" sz="800" spc="-5" dirty="0">
                <a:latin typeface="Arial"/>
                <a:cs typeface="Arial"/>
              </a:rPr>
              <a:t> </a:t>
            </a:r>
            <a:r>
              <a:rPr sz="800" dirty="0">
                <a:latin typeface="Arial"/>
                <a:cs typeface="Arial"/>
              </a:rPr>
              <a:t>Portions</a:t>
            </a:r>
            <a:r>
              <a:rPr sz="800" spc="5" dirty="0">
                <a:latin typeface="Arial"/>
                <a:cs typeface="Arial"/>
              </a:rPr>
              <a:t> </a:t>
            </a:r>
            <a:r>
              <a:rPr sz="800" dirty="0">
                <a:latin typeface="Arial"/>
                <a:cs typeface="Arial"/>
              </a:rPr>
              <a:t>©</a:t>
            </a:r>
            <a:r>
              <a:rPr sz="800" spc="-5" dirty="0">
                <a:latin typeface="Arial"/>
                <a:cs typeface="Arial"/>
              </a:rPr>
              <a:t> </a:t>
            </a:r>
            <a:r>
              <a:rPr lang="en-US" sz="800" spc="-5" dirty="0">
                <a:latin typeface="Arial"/>
                <a:cs typeface="Arial"/>
              </a:rPr>
              <a:t>James ter Veen, PhD </a:t>
            </a:r>
            <a:r>
              <a:rPr sz="800" spc="-5" dirty="0">
                <a:latin typeface="Arial"/>
                <a:cs typeface="Arial"/>
              </a:rPr>
              <a:t>Unpublished</a:t>
            </a:r>
            <a:r>
              <a:rPr sz="800" spc="25" dirty="0">
                <a:latin typeface="Arial"/>
                <a:cs typeface="Arial"/>
              </a:rPr>
              <a:t> </a:t>
            </a:r>
            <a:r>
              <a:rPr sz="800" spc="5" dirty="0">
                <a:latin typeface="Arial"/>
                <a:cs typeface="Arial"/>
              </a:rPr>
              <a:t>Work.</a:t>
            </a:r>
            <a:endParaRPr sz="800" dirty="0">
              <a:latin typeface="Arial"/>
              <a:cs typeface="Arial"/>
            </a:endParaRPr>
          </a:p>
        </p:txBody>
      </p:sp>
    </p:spTree>
    <p:extLst>
      <p:ext uri="{BB962C8B-B14F-4D97-AF65-F5344CB8AC3E}">
        <p14:creationId xmlns:p14="http://schemas.microsoft.com/office/powerpoint/2010/main" val="3932245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753EEC-5B2F-8258-FF1C-60C05FD0A273}"/>
              </a:ext>
            </a:extLst>
          </p:cNvPr>
          <p:cNvSpPr>
            <a:spLocks noGrp="1"/>
          </p:cNvSpPr>
          <p:nvPr>
            <p:ph type="title"/>
          </p:nvPr>
        </p:nvSpPr>
        <p:spPr>
          <a:xfrm>
            <a:off x="473202" y="639520"/>
            <a:ext cx="2571750" cy="1719072"/>
          </a:xfrm>
        </p:spPr>
        <p:txBody>
          <a:bodyPr anchor="b">
            <a:normAutofit/>
          </a:bodyPr>
          <a:lstStyle/>
          <a:p>
            <a:r>
              <a:rPr lang="en-US" sz="4700"/>
              <a:t>Structure Diagrams</a:t>
            </a:r>
          </a:p>
        </p:txBody>
      </p:sp>
      <p:sp>
        <p:nvSpPr>
          <p:cNvPr id="1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573756"/>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241FCFC-1982-A82D-1C11-815429A737FD}"/>
              </a:ext>
            </a:extLst>
          </p:cNvPr>
          <p:cNvSpPr>
            <a:spLocks noGrp="1"/>
          </p:cNvSpPr>
          <p:nvPr>
            <p:ph idx="1"/>
          </p:nvPr>
        </p:nvSpPr>
        <p:spPr>
          <a:xfrm>
            <a:off x="473202" y="2807208"/>
            <a:ext cx="2571750" cy="3410712"/>
          </a:xfrm>
        </p:spPr>
        <p:txBody>
          <a:bodyPr anchor="t">
            <a:normAutofit/>
          </a:bodyPr>
          <a:lstStyle/>
          <a:p>
            <a:r>
              <a:rPr lang="en-US" sz="1900" dirty="0"/>
              <a:t>Package</a:t>
            </a:r>
          </a:p>
          <a:p>
            <a:r>
              <a:rPr lang="en-US" sz="1900" dirty="0"/>
              <a:t>Block Definition</a:t>
            </a:r>
          </a:p>
          <a:p>
            <a:r>
              <a:rPr lang="en-US" sz="1900" dirty="0"/>
              <a:t>Internal Block</a:t>
            </a:r>
          </a:p>
          <a:p>
            <a:pPr lvl="1"/>
            <a:r>
              <a:rPr lang="en-US" sz="1900" b="1" dirty="0"/>
              <a:t>Parametric</a:t>
            </a:r>
          </a:p>
        </p:txBody>
      </p:sp>
      <p:pic>
        <p:nvPicPr>
          <p:cNvPr id="7" name="Picture 6">
            <a:extLst>
              <a:ext uri="{FF2B5EF4-FFF2-40B4-BE49-F238E27FC236}">
                <a16:creationId xmlns:a16="http://schemas.microsoft.com/office/drawing/2014/main" id="{A68904D2-55C2-6D48-1EEA-C4ECB870A3BC}"/>
              </a:ext>
            </a:extLst>
          </p:cNvPr>
          <p:cNvPicPr>
            <a:picLocks noChangeAspect="1"/>
          </p:cNvPicPr>
          <p:nvPr/>
        </p:nvPicPr>
        <p:blipFill>
          <a:blip r:embed="rId2"/>
          <a:stretch>
            <a:fillRect/>
          </a:stretch>
        </p:blipFill>
        <p:spPr>
          <a:xfrm>
            <a:off x="3044952" y="1145415"/>
            <a:ext cx="5623560" cy="4231728"/>
          </a:xfrm>
          <a:prstGeom prst="rect">
            <a:avLst/>
          </a:prstGeom>
        </p:spPr>
      </p:pic>
      <p:sp>
        <p:nvSpPr>
          <p:cNvPr id="4" name="Date Placeholder 3">
            <a:extLst>
              <a:ext uri="{FF2B5EF4-FFF2-40B4-BE49-F238E27FC236}">
                <a16:creationId xmlns:a16="http://schemas.microsoft.com/office/drawing/2014/main" id="{E0D3F965-FFE5-9227-80A4-AC9CE32440E4}"/>
              </a:ext>
            </a:extLst>
          </p:cNvPr>
          <p:cNvSpPr>
            <a:spLocks noGrp="1"/>
          </p:cNvSpPr>
          <p:nvPr>
            <p:ph type="dt" sz="half" idx="10"/>
          </p:nvPr>
        </p:nvSpPr>
        <p:spPr>
          <a:xfrm>
            <a:off x="628650" y="6356350"/>
            <a:ext cx="2057400" cy="365125"/>
          </a:xfrm>
        </p:spPr>
        <p:txBody>
          <a:bodyPr>
            <a:normAutofit/>
          </a:bodyPr>
          <a:lstStyle/>
          <a:p>
            <a:pPr>
              <a:spcAft>
                <a:spcPts val="600"/>
              </a:spcAft>
            </a:pPr>
            <a:fld id="{DEA65033-6B53-0244-A06F-FC06F62AEFAC}" type="datetime1">
              <a:rPr lang="en-US" smtClean="0"/>
              <a:pPr>
                <a:spcAft>
                  <a:spcPts val="600"/>
                </a:spcAft>
              </a:pPr>
              <a:t>7/14/24</a:t>
            </a:fld>
            <a:endParaRPr lang="en-US"/>
          </a:p>
        </p:txBody>
      </p:sp>
      <p:sp>
        <p:nvSpPr>
          <p:cNvPr id="6" name="Slide Number Placeholder 5">
            <a:extLst>
              <a:ext uri="{FF2B5EF4-FFF2-40B4-BE49-F238E27FC236}">
                <a16:creationId xmlns:a16="http://schemas.microsoft.com/office/drawing/2014/main" id="{56E2C34D-7396-BBE2-73A7-7C1FB256B81F}"/>
              </a:ext>
            </a:extLst>
          </p:cNvPr>
          <p:cNvSpPr>
            <a:spLocks noGrp="1"/>
          </p:cNvSpPr>
          <p:nvPr>
            <p:ph type="sldNum" sz="quarter" idx="12"/>
          </p:nvPr>
        </p:nvSpPr>
        <p:spPr>
          <a:xfrm>
            <a:off x="6457950" y="6356350"/>
            <a:ext cx="2057400" cy="365125"/>
          </a:xfrm>
        </p:spPr>
        <p:txBody>
          <a:bodyPr>
            <a:normAutofit/>
          </a:bodyPr>
          <a:lstStyle/>
          <a:p>
            <a:pPr>
              <a:spcAft>
                <a:spcPts val="600"/>
              </a:spcAft>
            </a:pPr>
            <a:fld id="{3DE59B39-D009-AB47-A6E7-90AF1BD32FAA}" type="slidenum">
              <a:rPr lang="en-US" smtClean="0"/>
              <a:pPr>
                <a:spcAft>
                  <a:spcPts val="600"/>
                </a:spcAft>
              </a:pPr>
              <a:t>10</a:t>
            </a:fld>
            <a:endParaRPr lang="en-US"/>
          </a:p>
        </p:txBody>
      </p:sp>
      <p:sp>
        <p:nvSpPr>
          <p:cNvPr id="8" name="Footer Placeholder 4">
            <a:extLst>
              <a:ext uri="{FF2B5EF4-FFF2-40B4-BE49-F238E27FC236}">
                <a16:creationId xmlns:a16="http://schemas.microsoft.com/office/drawing/2014/main" id="{9E49777A-F3CA-6410-F126-3E08D868F458}"/>
              </a:ext>
            </a:extLst>
          </p:cNvPr>
          <p:cNvSpPr>
            <a:spLocks noGrp="1"/>
          </p:cNvSpPr>
          <p:nvPr>
            <p:ph type="ftr" sz="quarter" idx="11"/>
          </p:nvPr>
        </p:nvSpPr>
        <p:spPr>
          <a:xfrm>
            <a:off x="2890911" y="6356351"/>
            <a:ext cx="3376246" cy="365125"/>
          </a:xfrm>
        </p:spPr>
        <p:txBody>
          <a:bodyPr/>
          <a:lstStyle/>
          <a:p>
            <a:r>
              <a:rPr lang="en-US" dirty="0"/>
              <a:t>© 2024, James ter Veen PhD. Unpublished Work, SysML examples from </a:t>
            </a:r>
            <a:r>
              <a:rPr lang="en-US" i="1" spc="40" dirty="0">
                <a:latin typeface="Arial"/>
                <a:cs typeface="Arial"/>
              </a:rPr>
              <a:t>Architecting Spacecraft with </a:t>
            </a:r>
            <a:r>
              <a:rPr lang="en-US" i="1" dirty="0">
                <a:latin typeface="Arial"/>
                <a:cs typeface="Arial"/>
              </a:rPr>
              <a:t>SysML © 2017 All rights reserved</a:t>
            </a:r>
            <a:endParaRPr lang="en-US" dirty="0"/>
          </a:p>
        </p:txBody>
      </p:sp>
    </p:spTree>
    <p:extLst>
      <p:ext uri="{BB962C8B-B14F-4D97-AF65-F5344CB8AC3E}">
        <p14:creationId xmlns:p14="http://schemas.microsoft.com/office/powerpoint/2010/main" val="534078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993F2F-6501-8777-6A44-0EF3F466C199}"/>
              </a:ext>
            </a:extLst>
          </p:cNvPr>
          <p:cNvSpPr>
            <a:spLocks noGrp="1"/>
          </p:cNvSpPr>
          <p:nvPr>
            <p:ph type="title"/>
          </p:nvPr>
        </p:nvSpPr>
        <p:spPr>
          <a:xfrm>
            <a:off x="473202" y="639520"/>
            <a:ext cx="2571750" cy="1719072"/>
          </a:xfrm>
        </p:spPr>
        <p:txBody>
          <a:bodyPr anchor="b">
            <a:normAutofit/>
          </a:bodyPr>
          <a:lstStyle/>
          <a:p>
            <a:r>
              <a:rPr lang="en-US" sz="4700"/>
              <a:t>Behavior Diagrams</a:t>
            </a:r>
          </a:p>
        </p:txBody>
      </p:sp>
      <p:sp>
        <p:nvSpPr>
          <p:cNvPr id="1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573756"/>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B909F1-EDFA-B0DE-C651-226C51CF61CC}"/>
              </a:ext>
            </a:extLst>
          </p:cNvPr>
          <p:cNvSpPr>
            <a:spLocks noGrp="1"/>
          </p:cNvSpPr>
          <p:nvPr>
            <p:ph idx="1"/>
          </p:nvPr>
        </p:nvSpPr>
        <p:spPr>
          <a:xfrm>
            <a:off x="473202" y="2807208"/>
            <a:ext cx="2571750" cy="3410712"/>
          </a:xfrm>
        </p:spPr>
        <p:txBody>
          <a:bodyPr anchor="t">
            <a:normAutofit/>
          </a:bodyPr>
          <a:lstStyle/>
          <a:p>
            <a:r>
              <a:rPr lang="en-US" sz="1900"/>
              <a:t>Activity</a:t>
            </a:r>
          </a:p>
          <a:p>
            <a:r>
              <a:rPr lang="en-US" sz="1900"/>
              <a:t>Sequence</a:t>
            </a:r>
          </a:p>
          <a:p>
            <a:r>
              <a:rPr lang="en-US" sz="1900"/>
              <a:t>State Machine</a:t>
            </a:r>
          </a:p>
          <a:p>
            <a:r>
              <a:rPr lang="en-US" sz="1900"/>
              <a:t>Use Case</a:t>
            </a:r>
          </a:p>
          <a:p>
            <a:pPr lvl="1"/>
            <a:r>
              <a:rPr lang="en-US" sz="1900"/>
              <a:t>Diagram versus Narrative</a:t>
            </a:r>
          </a:p>
        </p:txBody>
      </p:sp>
      <p:pic>
        <p:nvPicPr>
          <p:cNvPr id="7" name="Picture 6">
            <a:extLst>
              <a:ext uri="{FF2B5EF4-FFF2-40B4-BE49-F238E27FC236}">
                <a16:creationId xmlns:a16="http://schemas.microsoft.com/office/drawing/2014/main" id="{FCEF83E4-7438-0CD2-F490-FF875BA84370}"/>
              </a:ext>
            </a:extLst>
          </p:cNvPr>
          <p:cNvPicPr>
            <a:picLocks noChangeAspect="1"/>
          </p:cNvPicPr>
          <p:nvPr/>
        </p:nvPicPr>
        <p:blipFill>
          <a:blip r:embed="rId2"/>
          <a:stretch>
            <a:fillRect/>
          </a:stretch>
        </p:blipFill>
        <p:spPr>
          <a:xfrm>
            <a:off x="3129566" y="1548343"/>
            <a:ext cx="5538946" cy="3531077"/>
          </a:xfrm>
          <a:prstGeom prst="rect">
            <a:avLst/>
          </a:prstGeom>
        </p:spPr>
      </p:pic>
      <p:sp>
        <p:nvSpPr>
          <p:cNvPr id="4" name="Date Placeholder 3">
            <a:extLst>
              <a:ext uri="{FF2B5EF4-FFF2-40B4-BE49-F238E27FC236}">
                <a16:creationId xmlns:a16="http://schemas.microsoft.com/office/drawing/2014/main" id="{37C6FE60-69DB-57FE-307C-8754F3F80DB8}"/>
              </a:ext>
            </a:extLst>
          </p:cNvPr>
          <p:cNvSpPr>
            <a:spLocks noGrp="1"/>
          </p:cNvSpPr>
          <p:nvPr>
            <p:ph type="dt" sz="half" idx="10"/>
          </p:nvPr>
        </p:nvSpPr>
        <p:spPr>
          <a:xfrm>
            <a:off x="628650" y="6356350"/>
            <a:ext cx="2057400" cy="365125"/>
          </a:xfrm>
        </p:spPr>
        <p:txBody>
          <a:bodyPr>
            <a:normAutofit/>
          </a:bodyPr>
          <a:lstStyle/>
          <a:p>
            <a:pPr>
              <a:spcAft>
                <a:spcPts val="600"/>
              </a:spcAft>
            </a:pPr>
            <a:fld id="{DDD84CD3-40E1-F34C-9E3F-57FD7678BEE1}" type="datetime1">
              <a:rPr lang="en-US" smtClean="0"/>
              <a:pPr>
                <a:spcAft>
                  <a:spcPts val="600"/>
                </a:spcAft>
              </a:pPr>
              <a:t>7/14/24</a:t>
            </a:fld>
            <a:endParaRPr lang="en-US"/>
          </a:p>
        </p:txBody>
      </p:sp>
      <p:sp>
        <p:nvSpPr>
          <p:cNvPr id="6" name="Slide Number Placeholder 5">
            <a:extLst>
              <a:ext uri="{FF2B5EF4-FFF2-40B4-BE49-F238E27FC236}">
                <a16:creationId xmlns:a16="http://schemas.microsoft.com/office/drawing/2014/main" id="{3AF8EC43-F8DF-50CC-13A1-ED724B6D56C5}"/>
              </a:ext>
            </a:extLst>
          </p:cNvPr>
          <p:cNvSpPr>
            <a:spLocks noGrp="1"/>
          </p:cNvSpPr>
          <p:nvPr>
            <p:ph type="sldNum" sz="quarter" idx="12"/>
          </p:nvPr>
        </p:nvSpPr>
        <p:spPr>
          <a:xfrm>
            <a:off x="6457950" y="6356350"/>
            <a:ext cx="2057400" cy="365125"/>
          </a:xfrm>
        </p:spPr>
        <p:txBody>
          <a:bodyPr>
            <a:normAutofit/>
          </a:bodyPr>
          <a:lstStyle/>
          <a:p>
            <a:pPr>
              <a:spcAft>
                <a:spcPts val="600"/>
              </a:spcAft>
            </a:pPr>
            <a:fld id="{3DE59B39-D009-AB47-A6E7-90AF1BD32FAA}" type="slidenum">
              <a:rPr lang="en-US" smtClean="0"/>
              <a:pPr>
                <a:spcAft>
                  <a:spcPts val="600"/>
                </a:spcAft>
              </a:pPr>
              <a:t>11</a:t>
            </a:fld>
            <a:endParaRPr lang="en-US"/>
          </a:p>
        </p:txBody>
      </p:sp>
      <p:sp>
        <p:nvSpPr>
          <p:cNvPr id="8" name="Footer Placeholder 4">
            <a:extLst>
              <a:ext uri="{FF2B5EF4-FFF2-40B4-BE49-F238E27FC236}">
                <a16:creationId xmlns:a16="http://schemas.microsoft.com/office/drawing/2014/main" id="{52CA5EF9-F71E-AF14-B05C-AA7DE7B55FFD}"/>
              </a:ext>
            </a:extLst>
          </p:cNvPr>
          <p:cNvSpPr>
            <a:spLocks noGrp="1"/>
          </p:cNvSpPr>
          <p:nvPr>
            <p:ph type="ftr" sz="quarter" idx="11"/>
          </p:nvPr>
        </p:nvSpPr>
        <p:spPr>
          <a:xfrm>
            <a:off x="2890911" y="6356351"/>
            <a:ext cx="3376246" cy="365125"/>
          </a:xfrm>
        </p:spPr>
        <p:txBody>
          <a:bodyPr/>
          <a:lstStyle/>
          <a:p>
            <a:r>
              <a:rPr lang="en-US" dirty="0"/>
              <a:t>© 2024, James ter Veen PhD. Unpublished Work, SysML examples from </a:t>
            </a:r>
            <a:r>
              <a:rPr lang="en-US" i="1" spc="40" dirty="0">
                <a:latin typeface="Arial"/>
                <a:cs typeface="Arial"/>
              </a:rPr>
              <a:t>Architecting Spacecraft with </a:t>
            </a:r>
            <a:r>
              <a:rPr lang="en-US" i="1" dirty="0">
                <a:latin typeface="Arial"/>
                <a:cs typeface="Arial"/>
              </a:rPr>
              <a:t>SysML © 2017 All rights reserved</a:t>
            </a:r>
            <a:endParaRPr lang="en-US" dirty="0"/>
          </a:p>
        </p:txBody>
      </p:sp>
    </p:spTree>
    <p:extLst>
      <p:ext uri="{BB962C8B-B14F-4D97-AF65-F5344CB8AC3E}">
        <p14:creationId xmlns:p14="http://schemas.microsoft.com/office/powerpoint/2010/main" val="12620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27AE5-B414-D00E-EE86-EC5B91630B21}"/>
              </a:ext>
            </a:extLst>
          </p:cNvPr>
          <p:cNvSpPr>
            <a:spLocks noGrp="1"/>
          </p:cNvSpPr>
          <p:nvPr>
            <p:ph type="title"/>
          </p:nvPr>
        </p:nvSpPr>
        <p:spPr>
          <a:xfrm>
            <a:off x="628650" y="365127"/>
            <a:ext cx="7886700" cy="924412"/>
          </a:xfrm>
        </p:spPr>
        <p:txBody>
          <a:bodyPr>
            <a:normAutofit/>
          </a:bodyPr>
          <a:lstStyle/>
          <a:p>
            <a:r>
              <a:rPr lang="en-US" sz="3600" dirty="0"/>
              <a:t>Fire Sat II Mission</a:t>
            </a:r>
          </a:p>
        </p:txBody>
      </p:sp>
      <p:sp>
        <p:nvSpPr>
          <p:cNvPr id="3" name="Content Placeholder 2">
            <a:extLst>
              <a:ext uri="{FF2B5EF4-FFF2-40B4-BE49-F238E27FC236}">
                <a16:creationId xmlns:a16="http://schemas.microsoft.com/office/drawing/2014/main" id="{8E188461-F365-AD26-E300-5DB4AB4076E5}"/>
              </a:ext>
            </a:extLst>
          </p:cNvPr>
          <p:cNvSpPr>
            <a:spLocks noGrp="1"/>
          </p:cNvSpPr>
          <p:nvPr>
            <p:ph idx="1"/>
          </p:nvPr>
        </p:nvSpPr>
        <p:spPr>
          <a:xfrm>
            <a:off x="628650" y="1438763"/>
            <a:ext cx="7886700" cy="4351338"/>
          </a:xfrm>
        </p:spPr>
        <p:txBody>
          <a:bodyPr/>
          <a:lstStyle/>
          <a:p>
            <a:r>
              <a:rPr lang="en-US" sz="3200" dirty="0"/>
              <a:t>We’ll follow the example satellite project in </a:t>
            </a:r>
            <a:r>
              <a:rPr lang="en-US" sz="3200" i="1" dirty="0"/>
              <a:t>Architecting Spacecraft with SysML</a:t>
            </a:r>
            <a:r>
              <a:rPr lang="en-US" sz="3200" i="1" baseline="30000" dirty="0"/>
              <a:t>1</a:t>
            </a:r>
          </a:p>
          <a:p>
            <a:r>
              <a:rPr lang="en-US" sz="3200" dirty="0"/>
              <a:t>You can tailor your model to a different satellite mission or just follow the example</a:t>
            </a:r>
          </a:p>
          <a:p>
            <a:r>
              <a:rPr lang="en-US" sz="3200" dirty="0"/>
              <a:t>Fire Sat II Mission Statement:</a:t>
            </a:r>
          </a:p>
          <a:p>
            <a:pPr lvl="1"/>
            <a:r>
              <a:rPr lang="en-US" dirty="0">
                <a:effectLst/>
                <a:latin typeface="Calibri" panose="020F0502020204030204" pitchFamily="34" charset="0"/>
                <a:ea typeface="Calibri" panose="020F0502020204030204" pitchFamily="34" charset="0"/>
                <a:cs typeface="Times New Roman" panose="02020603050405020304" pitchFamily="18" charset="0"/>
              </a:rPr>
              <a:t>The fundamental problem to be addressed for the FireSat II mission is the damage and associated costs resulting from forest fires across the United States and Canada. The need for the FireSat II mission is to provide data that can help mitigate this damage.</a:t>
            </a:r>
            <a:r>
              <a:rPr lang="en-US" baseline="30000" dirty="0">
                <a:effectLst/>
                <a:latin typeface="Calibri" panose="020F0502020204030204" pitchFamily="34" charset="0"/>
                <a:ea typeface="Calibri" panose="020F0502020204030204" pitchFamily="34" charset="0"/>
                <a:cs typeface="Times New Roman" panose="02020603050405020304" pitchFamily="18" charset="0"/>
              </a:rPr>
              <a:t>1</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lvl="1" indent="0">
              <a:buNone/>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ate Placeholder 3">
            <a:extLst>
              <a:ext uri="{FF2B5EF4-FFF2-40B4-BE49-F238E27FC236}">
                <a16:creationId xmlns:a16="http://schemas.microsoft.com/office/drawing/2014/main" id="{8E0B8DC1-1952-0907-AA66-67B27EC5E221}"/>
              </a:ext>
            </a:extLst>
          </p:cNvPr>
          <p:cNvSpPr>
            <a:spLocks noGrp="1"/>
          </p:cNvSpPr>
          <p:nvPr>
            <p:ph type="dt" sz="half" idx="10"/>
          </p:nvPr>
        </p:nvSpPr>
        <p:spPr/>
        <p:txBody>
          <a:bodyPr/>
          <a:lstStyle/>
          <a:p>
            <a:fld id="{D36E7D66-B3AC-FB4A-AA95-665E352129DA}" type="datetime1">
              <a:rPr lang="en-US" smtClean="0"/>
              <a:t>7/14/24</a:t>
            </a:fld>
            <a:endParaRPr lang="en-US"/>
          </a:p>
        </p:txBody>
      </p:sp>
      <p:sp>
        <p:nvSpPr>
          <p:cNvPr id="6" name="Slide Number Placeholder 5">
            <a:extLst>
              <a:ext uri="{FF2B5EF4-FFF2-40B4-BE49-F238E27FC236}">
                <a16:creationId xmlns:a16="http://schemas.microsoft.com/office/drawing/2014/main" id="{D6996EA4-9D70-3927-2C62-22A34ECD2286}"/>
              </a:ext>
            </a:extLst>
          </p:cNvPr>
          <p:cNvSpPr>
            <a:spLocks noGrp="1"/>
          </p:cNvSpPr>
          <p:nvPr>
            <p:ph type="sldNum" sz="quarter" idx="12"/>
          </p:nvPr>
        </p:nvSpPr>
        <p:spPr/>
        <p:txBody>
          <a:bodyPr/>
          <a:lstStyle/>
          <a:p>
            <a:fld id="{3DE59B39-D009-AB47-A6E7-90AF1BD32FAA}" type="slidenum">
              <a:rPr lang="en-US" smtClean="0"/>
              <a:t>12</a:t>
            </a:fld>
            <a:endParaRPr lang="en-US"/>
          </a:p>
        </p:txBody>
      </p:sp>
      <p:sp>
        <p:nvSpPr>
          <p:cNvPr id="7" name="Footer Placeholder 4">
            <a:extLst>
              <a:ext uri="{FF2B5EF4-FFF2-40B4-BE49-F238E27FC236}">
                <a16:creationId xmlns:a16="http://schemas.microsoft.com/office/drawing/2014/main" id="{8C66733B-A64B-D7AB-243D-1B9B0287B88B}"/>
              </a:ext>
            </a:extLst>
          </p:cNvPr>
          <p:cNvSpPr>
            <a:spLocks noGrp="1"/>
          </p:cNvSpPr>
          <p:nvPr>
            <p:ph type="ftr" sz="quarter" idx="11"/>
          </p:nvPr>
        </p:nvSpPr>
        <p:spPr>
          <a:xfrm>
            <a:off x="2890911" y="6356351"/>
            <a:ext cx="3376246" cy="365125"/>
          </a:xfrm>
        </p:spPr>
        <p:txBody>
          <a:bodyPr/>
          <a:lstStyle/>
          <a:p>
            <a:r>
              <a:rPr lang="en-US" dirty="0"/>
              <a:t>© 2024, James ter Veen PhD. Unpublished Work, SysML examples from </a:t>
            </a:r>
            <a:r>
              <a:rPr lang="en-US" i="1" spc="40" dirty="0">
                <a:latin typeface="Arial"/>
                <a:cs typeface="Arial"/>
              </a:rPr>
              <a:t>Architecting Spacecraft with </a:t>
            </a:r>
            <a:r>
              <a:rPr lang="en-US" i="1" dirty="0">
                <a:latin typeface="Arial"/>
                <a:cs typeface="Arial"/>
              </a:rPr>
              <a:t>SysML © 2017 All rights reserved</a:t>
            </a:r>
            <a:endParaRPr lang="en-US" dirty="0"/>
          </a:p>
        </p:txBody>
      </p:sp>
    </p:spTree>
    <p:extLst>
      <p:ext uri="{BB962C8B-B14F-4D97-AF65-F5344CB8AC3E}">
        <p14:creationId xmlns:p14="http://schemas.microsoft.com/office/powerpoint/2010/main" val="1744626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FCDC1DC-5360-7A3D-8E05-2BD5E2272E8F}"/>
              </a:ext>
            </a:extLst>
          </p:cNvPr>
          <p:cNvPicPr>
            <a:picLocks noChangeAspect="1"/>
          </p:cNvPicPr>
          <p:nvPr/>
        </p:nvPicPr>
        <p:blipFill rotWithShape="1">
          <a:blip r:embed="rId2"/>
          <a:srcRect l="139" t="12557" r="4263" b="4738"/>
          <a:stretch/>
        </p:blipFill>
        <p:spPr>
          <a:xfrm>
            <a:off x="0" y="1454002"/>
            <a:ext cx="8875942" cy="3949996"/>
          </a:xfrm>
          <a:prstGeom prst="rect">
            <a:avLst/>
          </a:prstGeom>
        </p:spPr>
      </p:pic>
      <p:sp>
        <p:nvSpPr>
          <p:cNvPr id="2" name="Title 1">
            <a:extLst>
              <a:ext uri="{FF2B5EF4-FFF2-40B4-BE49-F238E27FC236}">
                <a16:creationId xmlns:a16="http://schemas.microsoft.com/office/drawing/2014/main" id="{03C27AE5-B414-D00E-EE86-EC5B91630B21}"/>
              </a:ext>
            </a:extLst>
          </p:cNvPr>
          <p:cNvSpPr>
            <a:spLocks noGrp="1"/>
          </p:cNvSpPr>
          <p:nvPr>
            <p:ph type="title"/>
          </p:nvPr>
        </p:nvSpPr>
        <p:spPr>
          <a:xfrm>
            <a:off x="628650" y="569182"/>
            <a:ext cx="6862396" cy="632391"/>
          </a:xfrm>
        </p:spPr>
        <p:txBody>
          <a:bodyPr>
            <a:noAutofit/>
          </a:bodyPr>
          <a:lstStyle/>
          <a:p>
            <a:r>
              <a:rPr lang="en-US" sz="3200" dirty="0"/>
              <a:t>Generic Mission Needs Decomposition </a:t>
            </a:r>
          </a:p>
        </p:txBody>
      </p:sp>
      <p:sp>
        <p:nvSpPr>
          <p:cNvPr id="3" name="Date Placeholder 2">
            <a:extLst>
              <a:ext uri="{FF2B5EF4-FFF2-40B4-BE49-F238E27FC236}">
                <a16:creationId xmlns:a16="http://schemas.microsoft.com/office/drawing/2014/main" id="{21B220C6-2EC3-96A1-3736-B3E6AA01E047}"/>
              </a:ext>
            </a:extLst>
          </p:cNvPr>
          <p:cNvSpPr>
            <a:spLocks noGrp="1"/>
          </p:cNvSpPr>
          <p:nvPr>
            <p:ph type="dt" sz="half" idx="10"/>
          </p:nvPr>
        </p:nvSpPr>
        <p:spPr/>
        <p:txBody>
          <a:bodyPr/>
          <a:lstStyle/>
          <a:p>
            <a:fld id="{8DF7522B-DFC8-2242-A923-86892EF7E35B}" type="datetime1">
              <a:rPr lang="en-US" smtClean="0"/>
              <a:t>7/14/24</a:t>
            </a:fld>
            <a:endParaRPr lang="en-US"/>
          </a:p>
        </p:txBody>
      </p:sp>
      <p:sp>
        <p:nvSpPr>
          <p:cNvPr id="5" name="Slide Number Placeholder 4">
            <a:extLst>
              <a:ext uri="{FF2B5EF4-FFF2-40B4-BE49-F238E27FC236}">
                <a16:creationId xmlns:a16="http://schemas.microsoft.com/office/drawing/2014/main" id="{19793EAF-B7F9-587D-B826-58004FBC0850}"/>
              </a:ext>
            </a:extLst>
          </p:cNvPr>
          <p:cNvSpPr>
            <a:spLocks noGrp="1"/>
          </p:cNvSpPr>
          <p:nvPr>
            <p:ph type="sldNum" sz="quarter" idx="12"/>
          </p:nvPr>
        </p:nvSpPr>
        <p:spPr/>
        <p:txBody>
          <a:bodyPr/>
          <a:lstStyle/>
          <a:p>
            <a:fld id="{3DE59B39-D009-AB47-A6E7-90AF1BD32FAA}" type="slidenum">
              <a:rPr lang="en-US" smtClean="0"/>
              <a:t>13</a:t>
            </a:fld>
            <a:endParaRPr lang="en-US"/>
          </a:p>
        </p:txBody>
      </p:sp>
      <p:sp>
        <p:nvSpPr>
          <p:cNvPr id="6" name="Footer Placeholder 4">
            <a:extLst>
              <a:ext uri="{FF2B5EF4-FFF2-40B4-BE49-F238E27FC236}">
                <a16:creationId xmlns:a16="http://schemas.microsoft.com/office/drawing/2014/main" id="{34FA768D-7C2D-2152-2EF0-E006FF4AC10F}"/>
              </a:ext>
            </a:extLst>
          </p:cNvPr>
          <p:cNvSpPr>
            <a:spLocks noGrp="1"/>
          </p:cNvSpPr>
          <p:nvPr>
            <p:ph type="ftr" sz="quarter" idx="11"/>
          </p:nvPr>
        </p:nvSpPr>
        <p:spPr>
          <a:xfrm>
            <a:off x="2890911" y="6356351"/>
            <a:ext cx="3376246" cy="365125"/>
          </a:xfrm>
        </p:spPr>
        <p:txBody>
          <a:bodyPr/>
          <a:lstStyle/>
          <a:p>
            <a:r>
              <a:rPr lang="en-US" dirty="0"/>
              <a:t>© 2024, James ter Veen PhD. Unpublished Work, SysML examples from </a:t>
            </a:r>
            <a:r>
              <a:rPr lang="en-US" i="1" spc="40" dirty="0">
                <a:latin typeface="Arial"/>
                <a:cs typeface="Arial"/>
              </a:rPr>
              <a:t>Architecting Spacecraft with </a:t>
            </a:r>
            <a:r>
              <a:rPr lang="en-US" i="1" dirty="0">
                <a:latin typeface="Arial"/>
                <a:cs typeface="Arial"/>
              </a:rPr>
              <a:t>SysML © 2017 All rights reserved</a:t>
            </a:r>
            <a:endParaRPr lang="en-US" dirty="0"/>
          </a:p>
        </p:txBody>
      </p:sp>
    </p:spTree>
    <p:extLst>
      <p:ext uri="{BB962C8B-B14F-4D97-AF65-F5344CB8AC3E}">
        <p14:creationId xmlns:p14="http://schemas.microsoft.com/office/powerpoint/2010/main" val="1896802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6EDB9-711D-93C5-ECCB-CDE6BBAA68EF}"/>
              </a:ext>
            </a:extLst>
          </p:cNvPr>
          <p:cNvSpPr>
            <a:spLocks noGrp="1"/>
          </p:cNvSpPr>
          <p:nvPr>
            <p:ph type="title"/>
          </p:nvPr>
        </p:nvSpPr>
        <p:spPr/>
        <p:txBody>
          <a:bodyPr>
            <a:normAutofit/>
          </a:bodyPr>
          <a:lstStyle/>
          <a:p>
            <a:r>
              <a:rPr lang="en-US" sz="3200" dirty="0"/>
              <a:t>Exercise 1 – Mission Needs</a:t>
            </a:r>
          </a:p>
        </p:txBody>
      </p:sp>
      <p:sp>
        <p:nvSpPr>
          <p:cNvPr id="3" name="Content Placeholder 2">
            <a:extLst>
              <a:ext uri="{FF2B5EF4-FFF2-40B4-BE49-F238E27FC236}">
                <a16:creationId xmlns:a16="http://schemas.microsoft.com/office/drawing/2014/main" id="{EDC9C31E-FF52-A206-0C9D-07F78EB33040}"/>
              </a:ext>
            </a:extLst>
          </p:cNvPr>
          <p:cNvSpPr>
            <a:spLocks noGrp="1"/>
          </p:cNvSpPr>
          <p:nvPr>
            <p:ph idx="1"/>
          </p:nvPr>
        </p:nvSpPr>
        <p:spPr>
          <a:xfrm>
            <a:off x="628650" y="1462209"/>
            <a:ext cx="7886700" cy="4351338"/>
          </a:xfrm>
        </p:spPr>
        <p:txBody>
          <a:bodyPr/>
          <a:lstStyle/>
          <a:p>
            <a:r>
              <a:rPr lang="en-US" dirty="0"/>
              <a:t>Create a Mission Statement for your satellite</a:t>
            </a:r>
          </a:p>
          <a:p>
            <a:pPr lvl="1"/>
            <a:r>
              <a:rPr lang="en-US" dirty="0"/>
              <a:t>Option: Use the </a:t>
            </a:r>
            <a:r>
              <a:rPr lang="en-US" dirty="0" err="1"/>
              <a:t>FireSat</a:t>
            </a:r>
            <a:r>
              <a:rPr lang="en-US" dirty="0"/>
              <a:t> II Mission statement (slide 12)</a:t>
            </a:r>
          </a:p>
          <a:p>
            <a:r>
              <a:rPr lang="en-US" dirty="0"/>
              <a:t>Focus on the purpose of your project</a:t>
            </a:r>
          </a:p>
          <a:p>
            <a:r>
              <a:rPr lang="en-US" dirty="0"/>
              <a:t>Think about stakeholders and their needs</a:t>
            </a:r>
          </a:p>
          <a:p>
            <a:r>
              <a:rPr lang="en-US" dirty="0"/>
              <a:t>Keep sentences simple, unambiguous &amp; atomic</a:t>
            </a:r>
          </a:p>
          <a:p>
            <a:r>
              <a:rPr lang="en-US" dirty="0"/>
              <a:t>Focus on a scope and relevant data within that scope.</a:t>
            </a:r>
          </a:p>
          <a:p>
            <a:r>
              <a:rPr lang="en-US" dirty="0"/>
              <a:t>About 1 paragraph, typed so you can copy and paste it into your model</a:t>
            </a:r>
          </a:p>
        </p:txBody>
      </p:sp>
      <p:sp>
        <p:nvSpPr>
          <p:cNvPr id="4" name="Date Placeholder 3">
            <a:extLst>
              <a:ext uri="{FF2B5EF4-FFF2-40B4-BE49-F238E27FC236}">
                <a16:creationId xmlns:a16="http://schemas.microsoft.com/office/drawing/2014/main" id="{8B4141D8-E5B8-79BD-F507-50F01F01169E}"/>
              </a:ext>
            </a:extLst>
          </p:cNvPr>
          <p:cNvSpPr>
            <a:spLocks noGrp="1"/>
          </p:cNvSpPr>
          <p:nvPr>
            <p:ph type="dt" sz="half" idx="10"/>
          </p:nvPr>
        </p:nvSpPr>
        <p:spPr/>
        <p:txBody>
          <a:bodyPr/>
          <a:lstStyle/>
          <a:p>
            <a:fld id="{B6F43E31-EF99-BD48-BA6B-086A5746FAC5}" type="datetime1">
              <a:rPr lang="en-US" smtClean="0"/>
              <a:t>7/14/24</a:t>
            </a:fld>
            <a:endParaRPr lang="en-US" dirty="0"/>
          </a:p>
        </p:txBody>
      </p:sp>
      <p:sp>
        <p:nvSpPr>
          <p:cNvPr id="6" name="Slide Number Placeholder 5">
            <a:extLst>
              <a:ext uri="{FF2B5EF4-FFF2-40B4-BE49-F238E27FC236}">
                <a16:creationId xmlns:a16="http://schemas.microsoft.com/office/drawing/2014/main" id="{EFEAEAC1-5905-9C9D-55BE-70CC8F239DC0}"/>
              </a:ext>
            </a:extLst>
          </p:cNvPr>
          <p:cNvSpPr>
            <a:spLocks noGrp="1"/>
          </p:cNvSpPr>
          <p:nvPr>
            <p:ph type="sldNum" sz="quarter" idx="12"/>
          </p:nvPr>
        </p:nvSpPr>
        <p:spPr/>
        <p:txBody>
          <a:bodyPr/>
          <a:lstStyle/>
          <a:p>
            <a:fld id="{3DE59B39-D009-AB47-A6E7-90AF1BD32FAA}" type="slidenum">
              <a:rPr lang="en-US" smtClean="0"/>
              <a:t>14</a:t>
            </a:fld>
            <a:endParaRPr lang="en-US"/>
          </a:p>
        </p:txBody>
      </p:sp>
      <p:sp>
        <p:nvSpPr>
          <p:cNvPr id="7" name="Footer Placeholder 4">
            <a:extLst>
              <a:ext uri="{FF2B5EF4-FFF2-40B4-BE49-F238E27FC236}">
                <a16:creationId xmlns:a16="http://schemas.microsoft.com/office/drawing/2014/main" id="{3959CC02-5FA2-4F08-0980-6A5C2C93F9B7}"/>
              </a:ext>
            </a:extLst>
          </p:cNvPr>
          <p:cNvSpPr>
            <a:spLocks noGrp="1"/>
          </p:cNvSpPr>
          <p:nvPr>
            <p:ph type="ftr" sz="quarter" idx="11"/>
          </p:nvPr>
        </p:nvSpPr>
        <p:spPr>
          <a:xfrm>
            <a:off x="2890911" y="6356351"/>
            <a:ext cx="3376246" cy="365125"/>
          </a:xfrm>
        </p:spPr>
        <p:txBody>
          <a:bodyPr/>
          <a:lstStyle/>
          <a:p>
            <a:r>
              <a:rPr lang="en-US" dirty="0"/>
              <a:t>© 2024, James ter Veen PhD. Unpublished Work, SysML examples from </a:t>
            </a:r>
            <a:r>
              <a:rPr lang="en-US" i="1" spc="40" dirty="0">
                <a:latin typeface="Arial"/>
                <a:cs typeface="Arial"/>
              </a:rPr>
              <a:t>Architecting Spacecraft with </a:t>
            </a:r>
            <a:r>
              <a:rPr lang="en-US" i="1" dirty="0">
                <a:latin typeface="Arial"/>
                <a:cs typeface="Arial"/>
              </a:rPr>
              <a:t>SysML © 2017 All rights reserved</a:t>
            </a:r>
            <a:endParaRPr lang="en-US" dirty="0"/>
          </a:p>
        </p:txBody>
      </p:sp>
    </p:spTree>
    <p:extLst>
      <p:ext uri="{BB962C8B-B14F-4D97-AF65-F5344CB8AC3E}">
        <p14:creationId xmlns:p14="http://schemas.microsoft.com/office/powerpoint/2010/main" val="4148477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91A9D-E3FA-8FE0-2F11-9797DF55D286}"/>
              </a:ext>
            </a:extLst>
          </p:cNvPr>
          <p:cNvSpPr>
            <a:spLocks noGrp="1"/>
          </p:cNvSpPr>
          <p:nvPr>
            <p:ph type="title"/>
          </p:nvPr>
        </p:nvSpPr>
        <p:spPr>
          <a:xfrm>
            <a:off x="492369" y="365126"/>
            <a:ext cx="8022981" cy="1154185"/>
          </a:xfrm>
        </p:spPr>
        <p:txBody>
          <a:bodyPr>
            <a:normAutofit/>
          </a:bodyPr>
          <a:lstStyle/>
          <a:p>
            <a:r>
              <a:rPr lang="en-US" dirty="0"/>
              <a:t>Exercise 2 - Download &amp; Install </a:t>
            </a:r>
            <a:br>
              <a:rPr lang="en-US" dirty="0"/>
            </a:br>
            <a:r>
              <a:rPr lang="en-US" dirty="0"/>
              <a:t>Astah SysML</a:t>
            </a:r>
          </a:p>
        </p:txBody>
      </p:sp>
      <p:sp>
        <p:nvSpPr>
          <p:cNvPr id="3" name="Content Placeholder 2">
            <a:extLst>
              <a:ext uri="{FF2B5EF4-FFF2-40B4-BE49-F238E27FC236}">
                <a16:creationId xmlns:a16="http://schemas.microsoft.com/office/drawing/2014/main" id="{783CFEB9-4C59-0C9B-E4D5-589C074AC061}"/>
              </a:ext>
            </a:extLst>
          </p:cNvPr>
          <p:cNvSpPr>
            <a:spLocks noGrp="1"/>
          </p:cNvSpPr>
          <p:nvPr>
            <p:ph idx="1"/>
          </p:nvPr>
        </p:nvSpPr>
        <p:spPr>
          <a:xfrm>
            <a:off x="628650" y="2040395"/>
            <a:ext cx="4871927" cy="2070862"/>
          </a:xfrm>
        </p:spPr>
        <p:txBody>
          <a:bodyPr>
            <a:normAutofit fontScale="77500" lnSpcReduction="20000"/>
          </a:bodyPr>
          <a:lstStyle/>
          <a:p>
            <a:r>
              <a:rPr lang="en-US" sz="2400" dirty="0"/>
              <a:t>Go to </a:t>
            </a:r>
            <a:r>
              <a:rPr lang="en-US" sz="2400" spc="-5" dirty="0">
                <a:latin typeface="Arial"/>
                <a:cs typeface="Arial"/>
                <a:hlinkClick r:id="rId2"/>
              </a:rPr>
              <a:t>https://astah.net/downloads</a:t>
            </a:r>
            <a:endParaRPr lang="en-US" sz="2400" spc="-5" dirty="0">
              <a:latin typeface="Arial"/>
              <a:cs typeface="Arial"/>
            </a:endParaRPr>
          </a:p>
          <a:p>
            <a:r>
              <a:rPr lang="en-US" sz="2400" spc="-5" dirty="0">
                <a:latin typeface="Arial"/>
                <a:cs typeface="Arial"/>
              </a:rPr>
              <a:t>Select the Astah SysML download for Windows 64 bit</a:t>
            </a:r>
          </a:p>
          <a:p>
            <a:r>
              <a:rPr lang="en-US" sz="2400" spc="-5" dirty="0">
                <a:latin typeface="Arial"/>
                <a:cs typeface="Arial"/>
              </a:rPr>
              <a:t>You’ll get a 20 day free trial</a:t>
            </a:r>
          </a:p>
          <a:p>
            <a:r>
              <a:rPr lang="en-US" sz="2400" spc="-5" dirty="0">
                <a:latin typeface="Arial"/>
                <a:cs typeface="Arial"/>
              </a:rPr>
              <a:t>Almost all of the SysML diagrams in this presentation have been created using Astah along with the example project files</a:t>
            </a:r>
            <a:endParaRPr lang="en-US" sz="2400" dirty="0"/>
          </a:p>
        </p:txBody>
      </p:sp>
      <p:sp>
        <p:nvSpPr>
          <p:cNvPr id="4" name="Date Placeholder 3">
            <a:extLst>
              <a:ext uri="{FF2B5EF4-FFF2-40B4-BE49-F238E27FC236}">
                <a16:creationId xmlns:a16="http://schemas.microsoft.com/office/drawing/2014/main" id="{EE7D3BD0-D07B-C192-08CC-8BC53258BD1B}"/>
              </a:ext>
            </a:extLst>
          </p:cNvPr>
          <p:cNvSpPr>
            <a:spLocks noGrp="1"/>
          </p:cNvSpPr>
          <p:nvPr>
            <p:ph type="dt" sz="half" idx="10"/>
          </p:nvPr>
        </p:nvSpPr>
        <p:spPr/>
        <p:txBody>
          <a:bodyPr/>
          <a:lstStyle/>
          <a:p>
            <a:fld id="{7952C987-0376-3749-8719-A70751BCE478}" type="datetime1">
              <a:rPr lang="en-US" smtClean="0"/>
              <a:t>7/14/24</a:t>
            </a:fld>
            <a:endParaRPr lang="en-US"/>
          </a:p>
        </p:txBody>
      </p:sp>
      <p:sp>
        <p:nvSpPr>
          <p:cNvPr id="6" name="Slide Number Placeholder 5">
            <a:extLst>
              <a:ext uri="{FF2B5EF4-FFF2-40B4-BE49-F238E27FC236}">
                <a16:creationId xmlns:a16="http://schemas.microsoft.com/office/drawing/2014/main" id="{6F8A12A5-D392-AD07-D175-10597A41E662}"/>
              </a:ext>
            </a:extLst>
          </p:cNvPr>
          <p:cNvSpPr>
            <a:spLocks noGrp="1"/>
          </p:cNvSpPr>
          <p:nvPr>
            <p:ph type="sldNum" sz="quarter" idx="12"/>
          </p:nvPr>
        </p:nvSpPr>
        <p:spPr/>
        <p:txBody>
          <a:bodyPr/>
          <a:lstStyle/>
          <a:p>
            <a:fld id="{3DE59B39-D009-AB47-A6E7-90AF1BD32FAA}" type="slidenum">
              <a:rPr lang="en-US" smtClean="0"/>
              <a:t>15</a:t>
            </a:fld>
            <a:endParaRPr lang="en-US"/>
          </a:p>
        </p:txBody>
      </p:sp>
      <p:pic>
        <p:nvPicPr>
          <p:cNvPr id="1026" name="Picture 2">
            <a:extLst>
              <a:ext uri="{FF2B5EF4-FFF2-40B4-BE49-F238E27FC236}">
                <a16:creationId xmlns:a16="http://schemas.microsoft.com/office/drawing/2014/main" id="{E8C1E3B0-39A2-C8DA-318A-69E1CE5590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933" y="1690689"/>
            <a:ext cx="2193177" cy="400953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a:extLst>
              <a:ext uri="{FF2B5EF4-FFF2-40B4-BE49-F238E27FC236}">
                <a16:creationId xmlns:a16="http://schemas.microsoft.com/office/drawing/2014/main" id="{8394F929-4B77-77EE-2067-1C8385B3F926}"/>
              </a:ext>
            </a:extLst>
          </p:cNvPr>
          <p:cNvCxnSpPr>
            <a:cxnSpLocks/>
          </p:cNvCxnSpPr>
          <p:nvPr/>
        </p:nvCxnSpPr>
        <p:spPr>
          <a:xfrm>
            <a:off x="4804117" y="2616591"/>
            <a:ext cx="1653833" cy="2160972"/>
          </a:xfrm>
          <a:prstGeom prst="straightConnector1">
            <a:avLst/>
          </a:prstGeom>
          <a:ln w="635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7" name="Footer Placeholder 4">
            <a:extLst>
              <a:ext uri="{FF2B5EF4-FFF2-40B4-BE49-F238E27FC236}">
                <a16:creationId xmlns:a16="http://schemas.microsoft.com/office/drawing/2014/main" id="{345749F3-4963-750F-E9F7-EECEEA793EC9}"/>
              </a:ext>
            </a:extLst>
          </p:cNvPr>
          <p:cNvSpPr>
            <a:spLocks noGrp="1"/>
          </p:cNvSpPr>
          <p:nvPr>
            <p:ph type="ftr" sz="quarter" idx="11"/>
          </p:nvPr>
        </p:nvSpPr>
        <p:spPr>
          <a:xfrm>
            <a:off x="2890911" y="6356351"/>
            <a:ext cx="3376246" cy="365125"/>
          </a:xfrm>
        </p:spPr>
        <p:txBody>
          <a:bodyPr/>
          <a:lstStyle/>
          <a:p>
            <a:r>
              <a:rPr lang="en-US" dirty="0"/>
              <a:t>© 2024, James ter Veen PhD. Unpublished Work, SysML examples from </a:t>
            </a:r>
            <a:r>
              <a:rPr lang="en-US" i="1" spc="40" dirty="0">
                <a:latin typeface="Arial"/>
                <a:cs typeface="Arial"/>
              </a:rPr>
              <a:t>Architecting Spacecraft with </a:t>
            </a:r>
            <a:r>
              <a:rPr lang="en-US" i="1" dirty="0">
                <a:latin typeface="Arial"/>
                <a:cs typeface="Arial"/>
              </a:rPr>
              <a:t>SysML © 2017 All rights reserved</a:t>
            </a:r>
            <a:endParaRPr lang="en-US" dirty="0"/>
          </a:p>
        </p:txBody>
      </p:sp>
    </p:spTree>
    <p:extLst>
      <p:ext uri="{BB962C8B-B14F-4D97-AF65-F5344CB8AC3E}">
        <p14:creationId xmlns:p14="http://schemas.microsoft.com/office/powerpoint/2010/main" val="226262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6EDB9-711D-93C5-ECCB-CDE6BBAA68EF}"/>
              </a:ext>
            </a:extLst>
          </p:cNvPr>
          <p:cNvSpPr>
            <a:spLocks noGrp="1"/>
          </p:cNvSpPr>
          <p:nvPr>
            <p:ph type="title"/>
          </p:nvPr>
        </p:nvSpPr>
        <p:spPr/>
        <p:txBody>
          <a:bodyPr>
            <a:normAutofit/>
          </a:bodyPr>
          <a:lstStyle/>
          <a:p>
            <a:r>
              <a:rPr lang="en-US" sz="3200" dirty="0"/>
              <a:t>Exercise 3 – Model Organization (1 of 4)</a:t>
            </a:r>
          </a:p>
        </p:txBody>
      </p:sp>
      <p:sp>
        <p:nvSpPr>
          <p:cNvPr id="3" name="Content Placeholder 2">
            <a:extLst>
              <a:ext uri="{FF2B5EF4-FFF2-40B4-BE49-F238E27FC236}">
                <a16:creationId xmlns:a16="http://schemas.microsoft.com/office/drawing/2014/main" id="{EDC9C31E-FF52-A206-0C9D-07F78EB33040}"/>
              </a:ext>
            </a:extLst>
          </p:cNvPr>
          <p:cNvSpPr>
            <a:spLocks noGrp="1"/>
          </p:cNvSpPr>
          <p:nvPr>
            <p:ph idx="1"/>
          </p:nvPr>
        </p:nvSpPr>
        <p:spPr>
          <a:xfrm>
            <a:off x="628650" y="1563329"/>
            <a:ext cx="7886700" cy="4613634"/>
          </a:xfrm>
        </p:spPr>
        <p:txBody>
          <a:bodyPr/>
          <a:lstStyle/>
          <a:p>
            <a:r>
              <a:rPr lang="en-US" dirty="0"/>
              <a:t>Open Astah</a:t>
            </a:r>
          </a:p>
          <a:p>
            <a:r>
              <a:rPr lang="en-US" dirty="0"/>
              <a:t>Open the Exercise 3 Model Organization Project</a:t>
            </a:r>
          </a:p>
          <a:p>
            <a:r>
              <a:rPr lang="en-US" dirty="0"/>
              <a:t>Select the ‘Requirements’ package</a:t>
            </a:r>
          </a:p>
          <a:p>
            <a:r>
              <a:rPr lang="en-US" dirty="0"/>
              <a:t>Right-click and select Create Model</a:t>
            </a:r>
          </a:p>
          <a:p>
            <a:r>
              <a:rPr lang="en-US" dirty="0"/>
              <a:t>Drill down to, and select ‘Requirement’ </a:t>
            </a:r>
          </a:p>
          <a:p>
            <a:r>
              <a:rPr lang="en-US" dirty="0"/>
              <a:t>In the Detail pane, name your new requirement ‘Mission Needs’</a:t>
            </a:r>
          </a:p>
          <a:p>
            <a:r>
              <a:rPr lang="en-US" dirty="0"/>
              <a:t>Paste your Mission Needs paragraph into the Text field for this Requirement</a:t>
            </a:r>
          </a:p>
          <a:p>
            <a:pPr marL="0" indent="0">
              <a:buNone/>
            </a:pPr>
            <a:endParaRPr lang="en-US" dirty="0"/>
          </a:p>
        </p:txBody>
      </p:sp>
      <p:sp>
        <p:nvSpPr>
          <p:cNvPr id="4" name="Date Placeholder 3">
            <a:extLst>
              <a:ext uri="{FF2B5EF4-FFF2-40B4-BE49-F238E27FC236}">
                <a16:creationId xmlns:a16="http://schemas.microsoft.com/office/drawing/2014/main" id="{8B4141D8-E5B8-79BD-F507-50F01F01169E}"/>
              </a:ext>
            </a:extLst>
          </p:cNvPr>
          <p:cNvSpPr>
            <a:spLocks noGrp="1"/>
          </p:cNvSpPr>
          <p:nvPr>
            <p:ph type="dt" sz="half" idx="10"/>
          </p:nvPr>
        </p:nvSpPr>
        <p:spPr/>
        <p:txBody>
          <a:bodyPr/>
          <a:lstStyle/>
          <a:p>
            <a:fld id="{B6F43E31-EF99-BD48-BA6B-086A5746FAC5}" type="datetime1">
              <a:rPr lang="en-US" smtClean="0"/>
              <a:t>7/14/24</a:t>
            </a:fld>
            <a:endParaRPr lang="en-US" dirty="0"/>
          </a:p>
        </p:txBody>
      </p:sp>
      <p:sp>
        <p:nvSpPr>
          <p:cNvPr id="6" name="Slide Number Placeholder 5">
            <a:extLst>
              <a:ext uri="{FF2B5EF4-FFF2-40B4-BE49-F238E27FC236}">
                <a16:creationId xmlns:a16="http://schemas.microsoft.com/office/drawing/2014/main" id="{EFEAEAC1-5905-9C9D-55BE-70CC8F239DC0}"/>
              </a:ext>
            </a:extLst>
          </p:cNvPr>
          <p:cNvSpPr>
            <a:spLocks noGrp="1"/>
          </p:cNvSpPr>
          <p:nvPr>
            <p:ph type="sldNum" sz="quarter" idx="12"/>
          </p:nvPr>
        </p:nvSpPr>
        <p:spPr/>
        <p:txBody>
          <a:bodyPr/>
          <a:lstStyle/>
          <a:p>
            <a:fld id="{3DE59B39-D009-AB47-A6E7-90AF1BD32FAA}" type="slidenum">
              <a:rPr lang="en-US" smtClean="0"/>
              <a:t>16</a:t>
            </a:fld>
            <a:endParaRPr lang="en-US"/>
          </a:p>
        </p:txBody>
      </p:sp>
      <p:sp>
        <p:nvSpPr>
          <p:cNvPr id="7" name="Footer Placeholder 4">
            <a:extLst>
              <a:ext uri="{FF2B5EF4-FFF2-40B4-BE49-F238E27FC236}">
                <a16:creationId xmlns:a16="http://schemas.microsoft.com/office/drawing/2014/main" id="{257788BF-D7CB-59E6-692C-080F3642A9F2}"/>
              </a:ext>
            </a:extLst>
          </p:cNvPr>
          <p:cNvSpPr>
            <a:spLocks noGrp="1"/>
          </p:cNvSpPr>
          <p:nvPr>
            <p:ph type="ftr" sz="quarter" idx="11"/>
          </p:nvPr>
        </p:nvSpPr>
        <p:spPr>
          <a:xfrm>
            <a:off x="2890911" y="6356351"/>
            <a:ext cx="3376246" cy="365125"/>
          </a:xfrm>
        </p:spPr>
        <p:txBody>
          <a:bodyPr/>
          <a:lstStyle/>
          <a:p>
            <a:r>
              <a:rPr lang="en-US" dirty="0"/>
              <a:t>© 2024, James ter Veen PhD. Unpublished Work, SysML examples from </a:t>
            </a:r>
            <a:r>
              <a:rPr lang="en-US" i="1" spc="40" dirty="0">
                <a:latin typeface="Arial"/>
                <a:cs typeface="Arial"/>
              </a:rPr>
              <a:t>Architecting Spacecraft with </a:t>
            </a:r>
            <a:r>
              <a:rPr lang="en-US" i="1" dirty="0">
                <a:latin typeface="Arial"/>
                <a:cs typeface="Arial"/>
              </a:rPr>
              <a:t>SysML © 2017 All rights reserved</a:t>
            </a:r>
            <a:endParaRPr lang="en-US" dirty="0"/>
          </a:p>
        </p:txBody>
      </p:sp>
    </p:spTree>
    <p:extLst>
      <p:ext uri="{BB962C8B-B14F-4D97-AF65-F5344CB8AC3E}">
        <p14:creationId xmlns:p14="http://schemas.microsoft.com/office/powerpoint/2010/main" val="3108662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8354A0-1529-02A3-C2A9-F26D3AA32254}"/>
              </a:ext>
            </a:extLst>
          </p:cNvPr>
          <p:cNvSpPr>
            <a:spLocks noGrp="1"/>
          </p:cNvSpPr>
          <p:nvPr>
            <p:ph type="title"/>
          </p:nvPr>
        </p:nvSpPr>
        <p:spPr>
          <a:xfrm>
            <a:off x="628650" y="365126"/>
            <a:ext cx="7886700" cy="873739"/>
          </a:xfrm>
        </p:spPr>
        <p:txBody>
          <a:bodyPr>
            <a:normAutofit/>
          </a:bodyPr>
          <a:lstStyle/>
          <a:p>
            <a:r>
              <a:rPr lang="en-US" sz="3200" dirty="0"/>
              <a:t>Exercise 3 (2 of 4)</a:t>
            </a:r>
          </a:p>
        </p:txBody>
      </p:sp>
      <p:sp>
        <p:nvSpPr>
          <p:cNvPr id="4" name="Date Placeholder 3">
            <a:extLst>
              <a:ext uri="{FF2B5EF4-FFF2-40B4-BE49-F238E27FC236}">
                <a16:creationId xmlns:a16="http://schemas.microsoft.com/office/drawing/2014/main" id="{8EE13FC9-E9A6-2745-395C-DA377584511F}"/>
              </a:ext>
            </a:extLst>
          </p:cNvPr>
          <p:cNvSpPr>
            <a:spLocks noGrp="1"/>
          </p:cNvSpPr>
          <p:nvPr>
            <p:ph type="dt" sz="half" idx="10"/>
          </p:nvPr>
        </p:nvSpPr>
        <p:spPr/>
        <p:txBody>
          <a:bodyPr/>
          <a:lstStyle/>
          <a:p>
            <a:fld id="{B6F43E31-EF99-BD48-BA6B-086A5746FAC5}" type="datetime1">
              <a:rPr lang="en-US" smtClean="0"/>
              <a:t>7/14/24</a:t>
            </a:fld>
            <a:endParaRPr lang="en-US"/>
          </a:p>
        </p:txBody>
      </p:sp>
      <p:sp>
        <p:nvSpPr>
          <p:cNvPr id="6" name="Slide Number Placeholder 5">
            <a:extLst>
              <a:ext uri="{FF2B5EF4-FFF2-40B4-BE49-F238E27FC236}">
                <a16:creationId xmlns:a16="http://schemas.microsoft.com/office/drawing/2014/main" id="{36B7572E-5F27-4638-E7A1-7FC801DE16D9}"/>
              </a:ext>
            </a:extLst>
          </p:cNvPr>
          <p:cNvSpPr>
            <a:spLocks noGrp="1"/>
          </p:cNvSpPr>
          <p:nvPr>
            <p:ph type="sldNum" sz="quarter" idx="12"/>
          </p:nvPr>
        </p:nvSpPr>
        <p:spPr/>
        <p:txBody>
          <a:bodyPr/>
          <a:lstStyle/>
          <a:p>
            <a:fld id="{3DE59B39-D009-AB47-A6E7-90AF1BD32FAA}" type="slidenum">
              <a:rPr lang="en-US" smtClean="0"/>
              <a:t>17</a:t>
            </a:fld>
            <a:endParaRPr lang="en-US"/>
          </a:p>
        </p:txBody>
      </p:sp>
      <p:pic>
        <p:nvPicPr>
          <p:cNvPr id="8" name="Picture 7">
            <a:extLst>
              <a:ext uri="{FF2B5EF4-FFF2-40B4-BE49-F238E27FC236}">
                <a16:creationId xmlns:a16="http://schemas.microsoft.com/office/drawing/2014/main" id="{DE8FA936-0915-C9B9-1A08-FFCCCBE5906E}"/>
              </a:ext>
            </a:extLst>
          </p:cNvPr>
          <p:cNvPicPr>
            <a:picLocks noChangeAspect="1"/>
          </p:cNvPicPr>
          <p:nvPr/>
        </p:nvPicPr>
        <p:blipFill>
          <a:blip r:embed="rId2"/>
          <a:stretch>
            <a:fillRect/>
          </a:stretch>
        </p:blipFill>
        <p:spPr>
          <a:xfrm>
            <a:off x="557981" y="1380426"/>
            <a:ext cx="7772400" cy="4667420"/>
          </a:xfrm>
          <a:prstGeom prst="rect">
            <a:avLst/>
          </a:prstGeom>
        </p:spPr>
      </p:pic>
      <p:cxnSp>
        <p:nvCxnSpPr>
          <p:cNvPr id="12" name="Straight Arrow Connector 11">
            <a:extLst>
              <a:ext uri="{FF2B5EF4-FFF2-40B4-BE49-F238E27FC236}">
                <a16:creationId xmlns:a16="http://schemas.microsoft.com/office/drawing/2014/main" id="{D1F5BDB5-473A-D4CF-1A4C-E117A2D08AF4}"/>
              </a:ext>
            </a:extLst>
          </p:cNvPr>
          <p:cNvCxnSpPr>
            <a:cxnSpLocks/>
          </p:cNvCxnSpPr>
          <p:nvPr/>
        </p:nvCxnSpPr>
        <p:spPr>
          <a:xfrm flipH="1">
            <a:off x="2290916" y="3116826"/>
            <a:ext cx="1543665" cy="312174"/>
          </a:xfrm>
          <a:prstGeom prst="straightConnector1">
            <a:avLst/>
          </a:prstGeom>
          <a:ln w="635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71B70069-9763-645B-4721-821319ADDDBB}"/>
              </a:ext>
            </a:extLst>
          </p:cNvPr>
          <p:cNvSpPr txBox="1"/>
          <p:nvPr/>
        </p:nvSpPr>
        <p:spPr>
          <a:xfrm>
            <a:off x="3912624" y="2701327"/>
            <a:ext cx="4404852" cy="830997"/>
          </a:xfrm>
          <a:prstGeom prst="rect">
            <a:avLst/>
          </a:prstGeom>
          <a:noFill/>
        </p:spPr>
        <p:txBody>
          <a:bodyPr wrap="square" rtlCol="0">
            <a:spAutoFit/>
          </a:bodyPr>
          <a:lstStyle/>
          <a:p>
            <a:r>
              <a:rPr lang="en-US" sz="2400" b="1" dirty="0">
                <a:solidFill>
                  <a:srgbClr val="FF0000"/>
                </a:solidFill>
              </a:rPr>
              <a:t>Select the Requirements Package</a:t>
            </a:r>
          </a:p>
        </p:txBody>
      </p:sp>
      <p:sp>
        <p:nvSpPr>
          <p:cNvPr id="2" name="Footer Placeholder 4">
            <a:extLst>
              <a:ext uri="{FF2B5EF4-FFF2-40B4-BE49-F238E27FC236}">
                <a16:creationId xmlns:a16="http://schemas.microsoft.com/office/drawing/2014/main" id="{5E479692-2D88-9969-FBE5-F4D8D1D7F241}"/>
              </a:ext>
            </a:extLst>
          </p:cNvPr>
          <p:cNvSpPr>
            <a:spLocks noGrp="1"/>
          </p:cNvSpPr>
          <p:nvPr>
            <p:ph type="ftr" sz="quarter" idx="11"/>
          </p:nvPr>
        </p:nvSpPr>
        <p:spPr>
          <a:xfrm>
            <a:off x="2890911" y="6356351"/>
            <a:ext cx="3376246" cy="365125"/>
          </a:xfrm>
        </p:spPr>
        <p:txBody>
          <a:bodyPr/>
          <a:lstStyle/>
          <a:p>
            <a:r>
              <a:rPr lang="en-US" dirty="0"/>
              <a:t>© 2024, James ter Veen PhD. Unpublished Work, SysML examples from </a:t>
            </a:r>
            <a:r>
              <a:rPr lang="en-US" i="1" spc="40" dirty="0">
                <a:latin typeface="Arial"/>
                <a:cs typeface="Arial"/>
              </a:rPr>
              <a:t>Architecting Spacecraft with </a:t>
            </a:r>
            <a:r>
              <a:rPr lang="en-US" i="1" dirty="0">
                <a:latin typeface="Arial"/>
                <a:cs typeface="Arial"/>
              </a:rPr>
              <a:t>SysML © 2017 All rights reserved</a:t>
            </a:r>
            <a:endParaRPr lang="en-US" dirty="0"/>
          </a:p>
        </p:txBody>
      </p:sp>
    </p:spTree>
    <p:extLst>
      <p:ext uri="{BB962C8B-B14F-4D97-AF65-F5344CB8AC3E}">
        <p14:creationId xmlns:p14="http://schemas.microsoft.com/office/powerpoint/2010/main" val="268224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4F71D-04F7-0D44-FDF1-4C91435F333D}"/>
              </a:ext>
            </a:extLst>
          </p:cNvPr>
          <p:cNvSpPr>
            <a:spLocks noGrp="1"/>
          </p:cNvSpPr>
          <p:nvPr>
            <p:ph type="title"/>
          </p:nvPr>
        </p:nvSpPr>
        <p:spPr>
          <a:xfrm>
            <a:off x="628650" y="365127"/>
            <a:ext cx="7886700" cy="767322"/>
          </a:xfrm>
        </p:spPr>
        <p:txBody>
          <a:bodyPr/>
          <a:lstStyle/>
          <a:p>
            <a:r>
              <a:rPr kumimoji="0" lang="en-US" sz="3200" b="0" i="0" u="none" strike="noStrike" kern="1200" cap="none" spc="0" normalizeH="0" baseline="0" noProof="0" dirty="0">
                <a:ln>
                  <a:noFill/>
                </a:ln>
                <a:solidFill>
                  <a:prstClr val="black"/>
                </a:solidFill>
                <a:effectLst/>
                <a:uLnTx/>
                <a:uFillTx/>
                <a:latin typeface="Aptos Display" panose="02110004020202020204"/>
                <a:ea typeface="+mj-ea"/>
                <a:cs typeface="+mj-cs"/>
              </a:rPr>
              <a:t>Exercise 3 (3 of 4)</a:t>
            </a:r>
            <a:endParaRPr lang="en-US" dirty="0"/>
          </a:p>
        </p:txBody>
      </p:sp>
      <p:sp>
        <p:nvSpPr>
          <p:cNvPr id="3" name="Date Placeholder 2">
            <a:extLst>
              <a:ext uri="{FF2B5EF4-FFF2-40B4-BE49-F238E27FC236}">
                <a16:creationId xmlns:a16="http://schemas.microsoft.com/office/drawing/2014/main" id="{9C408305-408A-70B8-2778-07B50DF216EA}"/>
              </a:ext>
            </a:extLst>
          </p:cNvPr>
          <p:cNvSpPr>
            <a:spLocks noGrp="1"/>
          </p:cNvSpPr>
          <p:nvPr>
            <p:ph type="dt" sz="half" idx="10"/>
          </p:nvPr>
        </p:nvSpPr>
        <p:spPr/>
        <p:txBody>
          <a:bodyPr/>
          <a:lstStyle/>
          <a:p>
            <a:fld id="{C660DD5A-7174-B744-B741-DC2BDE691D34}" type="datetime1">
              <a:rPr lang="en-US" smtClean="0"/>
              <a:t>7/14/24</a:t>
            </a:fld>
            <a:endParaRPr lang="en-US"/>
          </a:p>
        </p:txBody>
      </p:sp>
      <p:sp>
        <p:nvSpPr>
          <p:cNvPr id="5" name="Slide Number Placeholder 4">
            <a:extLst>
              <a:ext uri="{FF2B5EF4-FFF2-40B4-BE49-F238E27FC236}">
                <a16:creationId xmlns:a16="http://schemas.microsoft.com/office/drawing/2014/main" id="{8E8219FD-E54F-ABF5-F5BA-70303FA8413B}"/>
              </a:ext>
            </a:extLst>
          </p:cNvPr>
          <p:cNvSpPr>
            <a:spLocks noGrp="1"/>
          </p:cNvSpPr>
          <p:nvPr>
            <p:ph type="sldNum" sz="quarter" idx="12"/>
          </p:nvPr>
        </p:nvSpPr>
        <p:spPr/>
        <p:txBody>
          <a:bodyPr/>
          <a:lstStyle/>
          <a:p>
            <a:fld id="{3DE59B39-D009-AB47-A6E7-90AF1BD32FAA}" type="slidenum">
              <a:rPr lang="en-US" smtClean="0"/>
              <a:t>18</a:t>
            </a:fld>
            <a:endParaRPr lang="en-US"/>
          </a:p>
        </p:txBody>
      </p:sp>
      <p:pic>
        <p:nvPicPr>
          <p:cNvPr id="6" name="Picture 5">
            <a:extLst>
              <a:ext uri="{FF2B5EF4-FFF2-40B4-BE49-F238E27FC236}">
                <a16:creationId xmlns:a16="http://schemas.microsoft.com/office/drawing/2014/main" id="{35031A11-80B9-139D-DCEC-822C08BFD2C8}"/>
              </a:ext>
            </a:extLst>
          </p:cNvPr>
          <p:cNvPicPr>
            <a:picLocks noChangeAspect="1"/>
          </p:cNvPicPr>
          <p:nvPr/>
        </p:nvPicPr>
        <p:blipFill>
          <a:blip r:embed="rId2"/>
          <a:stretch>
            <a:fillRect/>
          </a:stretch>
        </p:blipFill>
        <p:spPr>
          <a:xfrm>
            <a:off x="786580" y="1081949"/>
            <a:ext cx="6413090" cy="5274402"/>
          </a:xfrm>
          <a:prstGeom prst="rect">
            <a:avLst/>
          </a:prstGeom>
        </p:spPr>
      </p:pic>
      <p:cxnSp>
        <p:nvCxnSpPr>
          <p:cNvPr id="7" name="Straight Arrow Connector 6">
            <a:extLst>
              <a:ext uri="{FF2B5EF4-FFF2-40B4-BE49-F238E27FC236}">
                <a16:creationId xmlns:a16="http://schemas.microsoft.com/office/drawing/2014/main" id="{631E3B39-ACC4-FF6C-82D9-37444CD6EB1D}"/>
              </a:ext>
            </a:extLst>
          </p:cNvPr>
          <p:cNvCxnSpPr>
            <a:cxnSpLocks/>
          </p:cNvCxnSpPr>
          <p:nvPr/>
        </p:nvCxnSpPr>
        <p:spPr>
          <a:xfrm flipH="1">
            <a:off x="4986997" y="4001729"/>
            <a:ext cx="1226990" cy="499933"/>
          </a:xfrm>
          <a:prstGeom prst="straightConnector1">
            <a:avLst/>
          </a:prstGeom>
          <a:ln w="635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6A72A83-3C07-1201-A66B-1D4F1C5AB2C6}"/>
              </a:ext>
            </a:extLst>
          </p:cNvPr>
          <p:cNvSpPr txBox="1"/>
          <p:nvPr/>
        </p:nvSpPr>
        <p:spPr>
          <a:xfrm>
            <a:off x="5416960" y="3156980"/>
            <a:ext cx="2940460" cy="830997"/>
          </a:xfrm>
          <a:prstGeom prst="rect">
            <a:avLst/>
          </a:prstGeom>
          <a:noFill/>
        </p:spPr>
        <p:txBody>
          <a:bodyPr wrap="square" rtlCol="0">
            <a:spAutoFit/>
          </a:bodyPr>
          <a:lstStyle/>
          <a:p>
            <a:r>
              <a:rPr lang="en-US" sz="2400" b="1" dirty="0">
                <a:solidFill>
                  <a:srgbClr val="FF0000"/>
                </a:solidFill>
              </a:rPr>
              <a:t>Drill down &amp; select Requirement</a:t>
            </a:r>
          </a:p>
        </p:txBody>
      </p:sp>
      <p:sp>
        <p:nvSpPr>
          <p:cNvPr id="9" name="Footer Placeholder 4">
            <a:extLst>
              <a:ext uri="{FF2B5EF4-FFF2-40B4-BE49-F238E27FC236}">
                <a16:creationId xmlns:a16="http://schemas.microsoft.com/office/drawing/2014/main" id="{8B3E7253-4EB8-E9C1-C334-8080DD572C7E}"/>
              </a:ext>
            </a:extLst>
          </p:cNvPr>
          <p:cNvSpPr>
            <a:spLocks noGrp="1"/>
          </p:cNvSpPr>
          <p:nvPr>
            <p:ph type="ftr" sz="quarter" idx="11"/>
          </p:nvPr>
        </p:nvSpPr>
        <p:spPr>
          <a:xfrm>
            <a:off x="2890911" y="6356351"/>
            <a:ext cx="3376246" cy="365125"/>
          </a:xfrm>
        </p:spPr>
        <p:txBody>
          <a:bodyPr/>
          <a:lstStyle/>
          <a:p>
            <a:r>
              <a:rPr lang="en-US" dirty="0"/>
              <a:t>© 2024, James ter Veen PhD. Unpublished Work, SysML examples from </a:t>
            </a:r>
            <a:r>
              <a:rPr lang="en-US" i="1" spc="40" dirty="0">
                <a:latin typeface="Arial"/>
                <a:cs typeface="Arial"/>
              </a:rPr>
              <a:t>Architecting Spacecraft with </a:t>
            </a:r>
            <a:r>
              <a:rPr lang="en-US" i="1" dirty="0">
                <a:latin typeface="Arial"/>
                <a:cs typeface="Arial"/>
              </a:rPr>
              <a:t>SysML © 2017 All rights reserved</a:t>
            </a:r>
            <a:endParaRPr lang="en-US" dirty="0"/>
          </a:p>
        </p:txBody>
      </p:sp>
    </p:spTree>
    <p:extLst>
      <p:ext uri="{BB962C8B-B14F-4D97-AF65-F5344CB8AC3E}">
        <p14:creationId xmlns:p14="http://schemas.microsoft.com/office/powerpoint/2010/main" val="2188502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74C07-F4A9-D14B-0C19-240510237EA5}"/>
              </a:ext>
            </a:extLst>
          </p:cNvPr>
          <p:cNvSpPr>
            <a:spLocks noGrp="1"/>
          </p:cNvSpPr>
          <p:nvPr>
            <p:ph type="title"/>
          </p:nvPr>
        </p:nvSpPr>
        <p:spPr>
          <a:xfrm>
            <a:off x="628650" y="365127"/>
            <a:ext cx="7886700" cy="920544"/>
          </a:xfrm>
        </p:spPr>
        <p:txBody>
          <a:bodyPr/>
          <a:lstStyle/>
          <a:p>
            <a:r>
              <a:rPr kumimoji="0" lang="en-US" sz="3200" b="0" i="0" u="none" strike="noStrike" kern="1200" cap="none" spc="0" normalizeH="0" baseline="0" noProof="0" dirty="0">
                <a:ln>
                  <a:noFill/>
                </a:ln>
                <a:solidFill>
                  <a:prstClr val="black"/>
                </a:solidFill>
                <a:effectLst/>
                <a:uLnTx/>
                <a:uFillTx/>
                <a:latin typeface="Aptos Display" panose="02110004020202020204"/>
                <a:ea typeface="+mj-ea"/>
                <a:cs typeface="+mj-cs"/>
              </a:rPr>
              <a:t>Exercise 3 (4 of 4)</a:t>
            </a:r>
            <a:endParaRPr lang="en-US" dirty="0"/>
          </a:p>
        </p:txBody>
      </p:sp>
      <p:sp>
        <p:nvSpPr>
          <p:cNvPr id="3" name="Date Placeholder 2">
            <a:extLst>
              <a:ext uri="{FF2B5EF4-FFF2-40B4-BE49-F238E27FC236}">
                <a16:creationId xmlns:a16="http://schemas.microsoft.com/office/drawing/2014/main" id="{6461FA45-F941-FF47-CAFC-854D21475DDB}"/>
              </a:ext>
            </a:extLst>
          </p:cNvPr>
          <p:cNvSpPr>
            <a:spLocks noGrp="1"/>
          </p:cNvSpPr>
          <p:nvPr>
            <p:ph type="dt" sz="half" idx="10"/>
          </p:nvPr>
        </p:nvSpPr>
        <p:spPr/>
        <p:txBody>
          <a:bodyPr/>
          <a:lstStyle/>
          <a:p>
            <a:fld id="{C660DD5A-7174-B744-B741-DC2BDE691D34}" type="datetime1">
              <a:rPr lang="en-US" smtClean="0"/>
              <a:t>7/14/24</a:t>
            </a:fld>
            <a:endParaRPr lang="en-US"/>
          </a:p>
        </p:txBody>
      </p:sp>
      <p:sp>
        <p:nvSpPr>
          <p:cNvPr id="5" name="Slide Number Placeholder 4">
            <a:extLst>
              <a:ext uri="{FF2B5EF4-FFF2-40B4-BE49-F238E27FC236}">
                <a16:creationId xmlns:a16="http://schemas.microsoft.com/office/drawing/2014/main" id="{8D7395FD-8FCD-5EA8-0B57-9D5D59A22B24}"/>
              </a:ext>
            </a:extLst>
          </p:cNvPr>
          <p:cNvSpPr>
            <a:spLocks noGrp="1"/>
          </p:cNvSpPr>
          <p:nvPr>
            <p:ph type="sldNum" sz="quarter" idx="12"/>
          </p:nvPr>
        </p:nvSpPr>
        <p:spPr/>
        <p:txBody>
          <a:bodyPr/>
          <a:lstStyle/>
          <a:p>
            <a:fld id="{3DE59B39-D009-AB47-A6E7-90AF1BD32FAA}" type="slidenum">
              <a:rPr lang="en-US" smtClean="0"/>
              <a:t>19</a:t>
            </a:fld>
            <a:endParaRPr lang="en-US"/>
          </a:p>
        </p:txBody>
      </p:sp>
      <p:pic>
        <p:nvPicPr>
          <p:cNvPr id="6" name="Picture 5">
            <a:extLst>
              <a:ext uri="{FF2B5EF4-FFF2-40B4-BE49-F238E27FC236}">
                <a16:creationId xmlns:a16="http://schemas.microsoft.com/office/drawing/2014/main" id="{62CA7312-2657-D7C2-61B2-D47DCAEB6CC7}"/>
              </a:ext>
            </a:extLst>
          </p:cNvPr>
          <p:cNvPicPr>
            <a:picLocks noChangeAspect="1"/>
          </p:cNvPicPr>
          <p:nvPr/>
        </p:nvPicPr>
        <p:blipFill>
          <a:blip r:embed="rId2"/>
          <a:stretch>
            <a:fillRect/>
          </a:stretch>
        </p:blipFill>
        <p:spPr>
          <a:xfrm>
            <a:off x="1009357" y="1263902"/>
            <a:ext cx="5950974" cy="4821042"/>
          </a:xfrm>
          <a:prstGeom prst="rect">
            <a:avLst/>
          </a:prstGeom>
        </p:spPr>
      </p:pic>
      <p:cxnSp>
        <p:nvCxnSpPr>
          <p:cNvPr id="7" name="Straight Arrow Connector 6">
            <a:extLst>
              <a:ext uri="{FF2B5EF4-FFF2-40B4-BE49-F238E27FC236}">
                <a16:creationId xmlns:a16="http://schemas.microsoft.com/office/drawing/2014/main" id="{E9798066-6642-B1A6-66A3-7B9183FEB998}"/>
              </a:ext>
            </a:extLst>
          </p:cNvPr>
          <p:cNvCxnSpPr>
            <a:cxnSpLocks/>
          </p:cNvCxnSpPr>
          <p:nvPr/>
        </p:nvCxnSpPr>
        <p:spPr>
          <a:xfrm flipH="1">
            <a:off x="2468880" y="3844413"/>
            <a:ext cx="1631172" cy="994409"/>
          </a:xfrm>
          <a:prstGeom prst="straightConnector1">
            <a:avLst/>
          </a:prstGeom>
          <a:ln w="635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773467D3-9460-DE9F-76C9-D5A3B7ABCFA8}"/>
              </a:ext>
            </a:extLst>
          </p:cNvPr>
          <p:cNvCxnSpPr>
            <a:cxnSpLocks/>
          </p:cNvCxnSpPr>
          <p:nvPr/>
        </p:nvCxnSpPr>
        <p:spPr>
          <a:xfrm flipH="1" flipV="1">
            <a:off x="1990578" y="5382745"/>
            <a:ext cx="1853835" cy="189585"/>
          </a:xfrm>
          <a:prstGeom prst="straightConnector1">
            <a:avLst/>
          </a:prstGeom>
          <a:ln w="635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A64AF33D-D9E0-51DF-25EA-C1524FE50428}"/>
              </a:ext>
            </a:extLst>
          </p:cNvPr>
          <p:cNvSpPr txBox="1"/>
          <p:nvPr/>
        </p:nvSpPr>
        <p:spPr>
          <a:xfrm>
            <a:off x="4100052" y="3364743"/>
            <a:ext cx="4404852" cy="830997"/>
          </a:xfrm>
          <a:prstGeom prst="rect">
            <a:avLst/>
          </a:prstGeom>
          <a:noFill/>
        </p:spPr>
        <p:txBody>
          <a:bodyPr wrap="square" rtlCol="0">
            <a:spAutoFit/>
          </a:bodyPr>
          <a:lstStyle/>
          <a:p>
            <a:r>
              <a:rPr lang="en-US" sz="2400" b="1" dirty="0">
                <a:solidFill>
                  <a:srgbClr val="FF0000"/>
                </a:solidFill>
              </a:rPr>
              <a:t>Name your new requirement ‘Mission Needs’</a:t>
            </a:r>
          </a:p>
        </p:txBody>
      </p:sp>
      <p:sp>
        <p:nvSpPr>
          <p:cNvPr id="14" name="TextBox 13">
            <a:extLst>
              <a:ext uri="{FF2B5EF4-FFF2-40B4-BE49-F238E27FC236}">
                <a16:creationId xmlns:a16="http://schemas.microsoft.com/office/drawing/2014/main" id="{8E808FD2-3F3F-952E-80E9-19D8F858DCCE}"/>
              </a:ext>
            </a:extLst>
          </p:cNvPr>
          <p:cNvSpPr txBox="1"/>
          <p:nvPr/>
        </p:nvSpPr>
        <p:spPr>
          <a:xfrm>
            <a:off x="3844413" y="5182088"/>
            <a:ext cx="4100052" cy="830997"/>
          </a:xfrm>
          <a:prstGeom prst="rect">
            <a:avLst/>
          </a:prstGeom>
          <a:noFill/>
        </p:spPr>
        <p:txBody>
          <a:bodyPr wrap="square" rtlCol="0">
            <a:spAutoFit/>
          </a:bodyPr>
          <a:lstStyle/>
          <a:p>
            <a:r>
              <a:rPr lang="en-US" sz="2400" b="1" dirty="0">
                <a:solidFill>
                  <a:srgbClr val="FF0000"/>
                </a:solidFill>
              </a:rPr>
              <a:t>Paste your Mission Needs paragraph here</a:t>
            </a:r>
          </a:p>
        </p:txBody>
      </p:sp>
      <p:cxnSp>
        <p:nvCxnSpPr>
          <p:cNvPr id="15" name="Straight Arrow Connector 14">
            <a:extLst>
              <a:ext uri="{FF2B5EF4-FFF2-40B4-BE49-F238E27FC236}">
                <a16:creationId xmlns:a16="http://schemas.microsoft.com/office/drawing/2014/main" id="{D2D09666-FA4F-1C46-BEE1-F9A95A34D4FF}"/>
              </a:ext>
            </a:extLst>
          </p:cNvPr>
          <p:cNvCxnSpPr>
            <a:cxnSpLocks/>
            <a:stCxn id="16" idx="1"/>
          </p:cNvCxnSpPr>
          <p:nvPr/>
        </p:nvCxnSpPr>
        <p:spPr>
          <a:xfrm flipH="1">
            <a:off x="2222090" y="4799867"/>
            <a:ext cx="1641988" cy="239612"/>
          </a:xfrm>
          <a:prstGeom prst="straightConnector1">
            <a:avLst/>
          </a:prstGeom>
          <a:ln w="635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8D269EED-DF8E-7F40-DAED-169D22B825B3}"/>
              </a:ext>
            </a:extLst>
          </p:cNvPr>
          <p:cNvSpPr txBox="1"/>
          <p:nvPr/>
        </p:nvSpPr>
        <p:spPr>
          <a:xfrm>
            <a:off x="3864078" y="4384368"/>
            <a:ext cx="4100052" cy="830997"/>
          </a:xfrm>
          <a:prstGeom prst="rect">
            <a:avLst/>
          </a:prstGeom>
          <a:noFill/>
        </p:spPr>
        <p:txBody>
          <a:bodyPr wrap="square" rtlCol="0">
            <a:spAutoFit/>
          </a:bodyPr>
          <a:lstStyle/>
          <a:p>
            <a:r>
              <a:rPr lang="en-US" sz="2400" b="1" dirty="0">
                <a:solidFill>
                  <a:srgbClr val="FF0000"/>
                </a:solidFill>
              </a:rPr>
              <a:t>Give your first requirement an ID #: 01</a:t>
            </a:r>
          </a:p>
        </p:txBody>
      </p:sp>
      <p:sp>
        <p:nvSpPr>
          <p:cNvPr id="12" name="Footer Placeholder 4">
            <a:extLst>
              <a:ext uri="{FF2B5EF4-FFF2-40B4-BE49-F238E27FC236}">
                <a16:creationId xmlns:a16="http://schemas.microsoft.com/office/drawing/2014/main" id="{F5D1FCAC-AF55-F13D-7F9B-C7A003763F3F}"/>
              </a:ext>
            </a:extLst>
          </p:cNvPr>
          <p:cNvSpPr>
            <a:spLocks noGrp="1"/>
          </p:cNvSpPr>
          <p:nvPr>
            <p:ph type="ftr" sz="quarter" idx="11"/>
          </p:nvPr>
        </p:nvSpPr>
        <p:spPr>
          <a:xfrm>
            <a:off x="2890911" y="6356351"/>
            <a:ext cx="3376246" cy="365125"/>
          </a:xfrm>
        </p:spPr>
        <p:txBody>
          <a:bodyPr/>
          <a:lstStyle/>
          <a:p>
            <a:r>
              <a:rPr lang="en-US" dirty="0"/>
              <a:t>© 2024, James ter Veen PhD. Unpublished Work, SysML examples from </a:t>
            </a:r>
            <a:r>
              <a:rPr lang="en-US" i="1" spc="40" dirty="0">
                <a:latin typeface="Arial"/>
                <a:cs typeface="Arial"/>
              </a:rPr>
              <a:t>Architecting Spacecraft with </a:t>
            </a:r>
            <a:r>
              <a:rPr lang="en-US" i="1" dirty="0">
                <a:latin typeface="Arial"/>
                <a:cs typeface="Arial"/>
              </a:rPr>
              <a:t>SysML © 2017 All rights reserved</a:t>
            </a:r>
            <a:endParaRPr lang="en-US" dirty="0"/>
          </a:p>
        </p:txBody>
      </p:sp>
    </p:spTree>
    <p:extLst>
      <p:ext uri="{BB962C8B-B14F-4D97-AF65-F5344CB8AC3E}">
        <p14:creationId xmlns:p14="http://schemas.microsoft.com/office/powerpoint/2010/main" val="2877409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426C-9B22-00F2-D8DF-617983DB0371}"/>
              </a:ext>
            </a:extLst>
          </p:cNvPr>
          <p:cNvSpPr>
            <a:spLocks noGrp="1"/>
          </p:cNvSpPr>
          <p:nvPr>
            <p:ph type="title"/>
          </p:nvPr>
        </p:nvSpPr>
        <p:spPr>
          <a:xfrm>
            <a:off x="6059983" y="1255272"/>
            <a:ext cx="2526926" cy="518995"/>
          </a:xfrm>
        </p:spPr>
        <p:txBody>
          <a:bodyPr anchor="b">
            <a:noAutofit/>
          </a:bodyPr>
          <a:lstStyle/>
          <a:p>
            <a:r>
              <a:rPr lang="en-US" sz="3200" dirty="0"/>
              <a:t>Schedule</a:t>
            </a:r>
          </a:p>
        </p:txBody>
      </p:sp>
      <p:sp>
        <p:nvSpPr>
          <p:cNvPr id="3" name="Content Placeholder 2">
            <a:extLst>
              <a:ext uri="{FF2B5EF4-FFF2-40B4-BE49-F238E27FC236}">
                <a16:creationId xmlns:a16="http://schemas.microsoft.com/office/drawing/2014/main" id="{ADB7ACF5-0055-A30B-4B81-810F8D743B17}"/>
              </a:ext>
            </a:extLst>
          </p:cNvPr>
          <p:cNvSpPr>
            <a:spLocks noGrp="1"/>
          </p:cNvSpPr>
          <p:nvPr>
            <p:ph idx="1"/>
          </p:nvPr>
        </p:nvSpPr>
        <p:spPr>
          <a:xfrm>
            <a:off x="5699235" y="2034231"/>
            <a:ext cx="3310759" cy="3309000"/>
          </a:xfrm>
        </p:spPr>
        <p:txBody>
          <a:bodyPr anchor="t">
            <a:normAutofit fontScale="92500" lnSpcReduction="10000"/>
          </a:bodyPr>
          <a:lstStyle/>
          <a:p>
            <a:r>
              <a:rPr lang="en-US" sz="1950" dirty="0"/>
              <a:t>8:30 Registration</a:t>
            </a:r>
          </a:p>
          <a:p>
            <a:r>
              <a:rPr lang="en-US" sz="1950" dirty="0"/>
              <a:t>9:00 Overview of SysML</a:t>
            </a:r>
          </a:p>
          <a:p>
            <a:r>
              <a:rPr lang="en-US" sz="1950" dirty="0"/>
              <a:t>9:30 Download and install SysML modeling tool (Astah)</a:t>
            </a:r>
          </a:p>
          <a:p>
            <a:r>
              <a:rPr lang="en-US" sz="1950" dirty="0"/>
              <a:t>10:00 Mission Needs –Requirements - Use Cases</a:t>
            </a:r>
          </a:p>
          <a:p>
            <a:r>
              <a:rPr lang="en-US" sz="1950" dirty="0"/>
              <a:t>12:00 Lunch</a:t>
            </a:r>
          </a:p>
          <a:p>
            <a:r>
              <a:rPr lang="en-US" sz="1950" dirty="0"/>
              <a:t>1:00 Structure, Behavior, </a:t>
            </a:r>
            <a:r>
              <a:rPr lang="en-US" sz="1950" dirty="0" err="1"/>
              <a:t>Parametrics</a:t>
            </a:r>
            <a:r>
              <a:rPr lang="en-US" sz="1950" dirty="0"/>
              <a:t> and Allocations</a:t>
            </a:r>
          </a:p>
          <a:p>
            <a:r>
              <a:rPr lang="en-US" sz="1950" dirty="0"/>
              <a:t>3:00 Wrap up</a:t>
            </a:r>
          </a:p>
          <a:p>
            <a:pPr marL="0" indent="0">
              <a:buNone/>
            </a:pPr>
            <a:endParaRPr lang="en-US" sz="1200" dirty="0"/>
          </a:p>
          <a:p>
            <a:endParaRPr lang="en-US" sz="1200" dirty="0"/>
          </a:p>
        </p:txBody>
      </p:sp>
      <p:sp>
        <p:nvSpPr>
          <p:cNvPr id="4" name="Date Placeholder 3">
            <a:extLst>
              <a:ext uri="{FF2B5EF4-FFF2-40B4-BE49-F238E27FC236}">
                <a16:creationId xmlns:a16="http://schemas.microsoft.com/office/drawing/2014/main" id="{ED4B3BE0-0E8E-EEF9-4408-40231E46E7DE}"/>
              </a:ext>
            </a:extLst>
          </p:cNvPr>
          <p:cNvSpPr>
            <a:spLocks noGrp="1"/>
          </p:cNvSpPr>
          <p:nvPr>
            <p:ph type="dt" sz="half" idx="10"/>
          </p:nvPr>
        </p:nvSpPr>
        <p:spPr/>
        <p:txBody>
          <a:bodyPr/>
          <a:lstStyle/>
          <a:p>
            <a:fld id="{0A2B043F-100C-A54D-8E00-A60F7764BB58}" type="datetime1">
              <a:rPr lang="en-US" smtClean="0"/>
              <a:t>7/14/24</a:t>
            </a:fld>
            <a:endParaRPr lang="en-US"/>
          </a:p>
        </p:txBody>
      </p:sp>
      <p:sp>
        <p:nvSpPr>
          <p:cNvPr id="6" name="Footer Placeholder 5">
            <a:extLst>
              <a:ext uri="{FF2B5EF4-FFF2-40B4-BE49-F238E27FC236}">
                <a16:creationId xmlns:a16="http://schemas.microsoft.com/office/drawing/2014/main" id="{65E97BA5-9623-88B7-82A6-73FF12A46D5F}"/>
              </a:ext>
            </a:extLst>
          </p:cNvPr>
          <p:cNvSpPr>
            <a:spLocks noGrp="1"/>
          </p:cNvSpPr>
          <p:nvPr>
            <p:ph type="ftr" sz="quarter" idx="11"/>
          </p:nvPr>
        </p:nvSpPr>
        <p:spPr>
          <a:xfrm>
            <a:off x="3028949" y="6356351"/>
            <a:ext cx="3310759" cy="365125"/>
          </a:xfrm>
        </p:spPr>
        <p:txBody>
          <a:bodyPr/>
          <a:lstStyle/>
          <a:p>
            <a:r>
              <a:rPr lang="en-US" dirty="0"/>
              <a:t>© 2024, James ter Veen PhD. Unpublished Work, SysML examples from </a:t>
            </a:r>
            <a:r>
              <a:rPr lang="en-US" i="1" spc="40" dirty="0">
                <a:latin typeface="Arial"/>
                <a:cs typeface="Arial"/>
              </a:rPr>
              <a:t>Architecting Spacecraft with </a:t>
            </a:r>
            <a:r>
              <a:rPr lang="en-US" i="1" dirty="0">
                <a:latin typeface="Arial"/>
                <a:cs typeface="Arial"/>
              </a:rPr>
              <a:t>SysML © 2017 All rights reserved</a:t>
            </a:r>
            <a:endParaRPr lang="en-US" dirty="0"/>
          </a:p>
        </p:txBody>
      </p:sp>
      <p:sp>
        <p:nvSpPr>
          <p:cNvPr id="7" name="Slide Number Placeholder 6">
            <a:extLst>
              <a:ext uri="{FF2B5EF4-FFF2-40B4-BE49-F238E27FC236}">
                <a16:creationId xmlns:a16="http://schemas.microsoft.com/office/drawing/2014/main" id="{3F9BF908-D2BC-001E-2723-85FF1D141158}"/>
              </a:ext>
            </a:extLst>
          </p:cNvPr>
          <p:cNvSpPr>
            <a:spLocks noGrp="1"/>
          </p:cNvSpPr>
          <p:nvPr>
            <p:ph type="sldNum" sz="quarter" idx="12"/>
          </p:nvPr>
        </p:nvSpPr>
        <p:spPr/>
        <p:txBody>
          <a:bodyPr/>
          <a:lstStyle/>
          <a:p>
            <a:fld id="{3DE59B39-D009-AB47-A6E7-90AF1BD32FAA}" type="slidenum">
              <a:rPr lang="en-US" smtClean="0"/>
              <a:t>2</a:t>
            </a:fld>
            <a:endParaRPr lang="en-US"/>
          </a:p>
        </p:txBody>
      </p:sp>
      <p:pic>
        <p:nvPicPr>
          <p:cNvPr id="5" name="Picture 4" descr="Calendar on table">
            <a:extLst>
              <a:ext uri="{FF2B5EF4-FFF2-40B4-BE49-F238E27FC236}">
                <a16:creationId xmlns:a16="http://schemas.microsoft.com/office/drawing/2014/main" id="{F672D698-A336-2630-99DD-44D173CABC30}"/>
              </a:ext>
            </a:extLst>
          </p:cNvPr>
          <p:cNvPicPr>
            <a:picLocks noChangeAspect="1"/>
          </p:cNvPicPr>
          <p:nvPr/>
        </p:nvPicPr>
        <p:blipFill rotWithShape="1">
          <a:blip r:embed="rId2"/>
          <a:srcRect r="28068" b="-1"/>
          <a:stretch/>
        </p:blipFill>
        <p:spPr>
          <a:xfrm>
            <a:off x="16" y="857257"/>
            <a:ext cx="5542682" cy="5143493"/>
          </a:xfrm>
          <a:prstGeom prst="rect">
            <a:avLst/>
          </a:prstGeom>
        </p:spPr>
      </p:pic>
    </p:spTree>
    <p:extLst>
      <p:ext uri="{BB962C8B-B14F-4D97-AF65-F5344CB8AC3E}">
        <p14:creationId xmlns:p14="http://schemas.microsoft.com/office/powerpoint/2010/main" val="14921446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27AE5-B414-D00E-EE86-EC5B91630B21}"/>
              </a:ext>
            </a:extLst>
          </p:cNvPr>
          <p:cNvSpPr>
            <a:spLocks noGrp="1"/>
          </p:cNvSpPr>
          <p:nvPr>
            <p:ph type="title"/>
          </p:nvPr>
        </p:nvSpPr>
        <p:spPr>
          <a:xfrm>
            <a:off x="534866" y="554293"/>
            <a:ext cx="7886700" cy="620146"/>
          </a:xfrm>
        </p:spPr>
        <p:txBody>
          <a:bodyPr>
            <a:normAutofit/>
          </a:bodyPr>
          <a:lstStyle/>
          <a:p>
            <a:r>
              <a:rPr lang="en-US" sz="3200" dirty="0"/>
              <a:t>Exercise 4- Add Packages (1 of 4)</a:t>
            </a:r>
          </a:p>
        </p:txBody>
      </p:sp>
      <p:sp>
        <p:nvSpPr>
          <p:cNvPr id="3" name="Date Placeholder 2">
            <a:extLst>
              <a:ext uri="{FF2B5EF4-FFF2-40B4-BE49-F238E27FC236}">
                <a16:creationId xmlns:a16="http://schemas.microsoft.com/office/drawing/2014/main" id="{5581B8D7-7DAF-4F97-09B6-C52A8E93F744}"/>
              </a:ext>
            </a:extLst>
          </p:cNvPr>
          <p:cNvSpPr>
            <a:spLocks noGrp="1"/>
          </p:cNvSpPr>
          <p:nvPr>
            <p:ph type="dt" sz="half" idx="10"/>
          </p:nvPr>
        </p:nvSpPr>
        <p:spPr/>
        <p:txBody>
          <a:bodyPr/>
          <a:lstStyle/>
          <a:p>
            <a:fld id="{4E68FF91-DD0F-2E47-8340-AD8431C86B5E}" type="datetime1">
              <a:rPr lang="en-US" smtClean="0"/>
              <a:t>7/14/24</a:t>
            </a:fld>
            <a:endParaRPr lang="en-US"/>
          </a:p>
        </p:txBody>
      </p:sp>
      <p:sp>
        <p:nvSpPr>
          <p:cNvPr id="5" name="Slide Number Placeholder 4">
            <a:extLst>
              <a:ext uri="{FF2B5EF4-FFF2-40B4-BE49-F238E27FC236}">
                <a16:creationId xmlns:a16="http://schemas.microsoft.com/office/drawing/2014/main" id="{D222F8DB-94EB-5D60-52E4-78AA98B4F69F}"/>
              </a:ext>
            </a:extLst>
          </p:cNvPr>
          <p:cNvSpPr>
            <a:spLocks noGrp="1"/>
          </p:cNvSpPr>
          <p:nvPr>
            <p:ph type="sldNum" sz="quarter" idx="12"/>
          </p:nvPr>
        </p:nvSpPr>
        <p:spPr/>
        <p:txBody>
          <a:bodyPr/>
          <a:lstStyle/>
          <a:p>
            <a:fld id="{3DE59B39-D009-AB47-A6E7-90AF1BD32FAA}" type="slidenum">
              <a:rPr lang="en-US" smtClean="0"/>
              <a:t>20</a:t>
            </a:fld>
            <a:endParaRPr lang="en-US"/>
          </a:p>
        </p:txBody>
      </p:sp>
      <p:pic>
        <p:nvPicPr>
          <p:cNvPr id="6" name="Picture 5">
            <a:extLst>
              <a:ext uri="{FF2B5EF4-FFF2-40B4-BE49-F238E27FC236}">
                <a16:creationId xmlns:a16="http://schemas.microsoft.com/office/drawing/2014/main" id="{4F93F2AF-5B64-BD4E-E0D5-2FF8A211A3DB}"/>
              </a:ext>
            </a:extLst>
          </p:cNvPr>
          <p:cNvPicPr>
            <a:picLocks noChangeAspect="1"/>
          </p:cNvPicPr>
          <p:nvPr/>
        </p:nvPicPr>
        <p:blipFill>
          <a:blip r:embed="rId2"/>
          <a:stretch>
            <a:fillRect/>
          </a:stretch>
        </p:blipFill>
        <p:spPr>
          <a:xfrm>
            <a:off x="1028389" y="1174440"/>
            <a:ext cx="6908134" cy="5114030"/>
          </a:xfrm>
          <a:prstGeom prst="rect">
            <a:avLst/>
          </a:prstGeom>
        </p:spPr>
      </p:pic>
      <p:cxnSp>
        <p:nvCxnSpPr>
          <p:cNvPr id="7" name="Straight Arrow Connector 6">
            <a:extLst>
              <a:ext uri="{FF2B5EF4-FFF2-40B4-BE49-F238E27FC236}">
                <a16:creationId xmlns:a16="http://schemas.microsoft.com/office/drawing/2014/main" id="{F7A42458-F971-0A12-8478-D09C883D2F43}"/>
              </a:ext>
            </a:extLst>
          </p:cNvPr>
          <p:cNvCxnSpPr>
            <a:cxnSpLocks/>
          </p:cNvCxnSpPr>
          <p:nvPr/>
        </p:nvCxnSpPr>
        <p:spPr>
          <a:xfrm flipH="1">
            <a:off x="5238750" y="2907323"/>
            <a:ext cx="3096358" cy="15010"/>
          </a:xfrm>
          <a:prstGeom prst="straightConnector1">
            <a:avLst/>
          </a:prstGeom>
          <a:ln w="889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a16="http://schemas.microsoft.com/office/drawing/2014/main" id="{2A588CA1-1DFF-02B6-4D6F-57BFCE98677A}"/>
              </a:ext>
            </a:extLst>
          </p:cNvPr>
          <p:cNvSpPr>
            <a:spLocks noGrp="1"/>
          </p:cNvSpPr>
          <p:nvPr>
            <p:ph type="ftr" sz="quarter" idx="11"/>
          </p:nvPr>
        </p:nvSpPr>
        <p:spPr>
          <a:xfrm>
            <a:off x="2890911" y="6356351"/>
            <a:ext cx="3376246" cy="365125"/>
          </a:xfrm>
        </p:spPr>
        <p:txBody>
          <a:bodyPr/>
          <a:lstStyle/>
          <a:p>
            <a:r>
              <a:rPr lang="en-US" dirty="0"/>
              <a:t>© 2024, James ter Veen PhD. Unpublished Work, SysML examples from </a:t>
            </a:r>
            <a:r>
              <a:rPr lang="en-US" i="1" spc="40" dirty="0">
                <a:latin typeface="Arial"/>
                <a:cs typeface="Arial"/>
              </a:rPr>
              <a:t>Architecting Spacecraft with </a:t>
            </a:r>
            <a:r>
              <a:rPr lang="en-US" i="1" dirty="0">
                <a:latin typeface="Arial"/>
                <a:cs typeface="Arial"/>
              </a:rPr>
              <a:t>SysML © 2017 All rights reserved</a:t>
            </a:r>
            <a:endParaRPr lang="en-US" dirty="0"/>
          </a:p>
        </p:txBody>
      </p:sp>
    </p:spTree>
    <p:extLst>
      <p:ext uri="{BB962C8B-B14F-4D97-AF65-F5344CB8AC3E}">
        <p14:creationId xmlns:p14="http://schemas.microsoft.com/office/powerpoint/2010/main" val="501585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FF2-54C7-29C7-D797-F3E2A51342CC}"/>
              </a:ext>
            </a:extLst>
          </p:cNvPr>
          <p:cNvSpPr>
            <a:spLocks noGrp="1"/>
          </p:cNvSpPr>
          <p:nvPr>
            <p:ph type="title"/>
          </p:nvPr>
        </p:nvSpPr>
        <p:spPr>
          <a:xfrm>
            <a:off x="370742" y="430425"/>
            <a:ext cx="7706458" cy="837565"/>
          </a:xfrm>
        </p:spPr>
        <p:txBody>
          <a:bodyPr>
            <a:normAutofit/>
          </a:bodyPr>
          <a:lstStyle/>
          <a:p>
            <a:r>
              <a:rPr lang="en-US" sz="3200" dirty="0"/>
              <a:t>Exercise 4 Package </a:t>
            </a:r>
            <a:r>
              <a:rPr lang="en-US" sz="3200" b="1" dirty="0"/>
              <a:t>diagram </a:t>
            </a:r>
            <a:r>
              <a:rPr lang="en-US" sz="3200" dirty="0"/>
              <a:t>(2 of 4)</a:t>
            </a:r>
          </a:p>
        </p:txBody>
      </p:sp>
      <p:sp>
        <p:nvSpPr>
          <p:cNvPr id="3" name="Date Placeholder 2">
            <a:extLst>
              <a:ext uri="{FF2B5EF4-FFF2-40B4-BE49-F238E27FC236}">
                <a16:creationId xmlns:a16="http://schemas.microsoft.com/office/drawing/2014/main" id="{64ACDB92-0000-B304-6829-307645BD61D2}"/>
              </a:ext>
            </a:extLst>
          </p:cNvPr>
          <p:cNvSpPr>
            <a:spLocks noGrp="1"/>
          </p:cNvSpPr>
          <p:nvPr>
            <p:ph type="dt" sz="half" idx="10"/>
          </p:nvPr>
        </p:nvSpPr>
        <p:spPr/>
        <p:txBody>
          <a:bodyPr/>
          <a:lstStyle/>
          <a:p>
            <a:fld id="{C93864D0-B357-C44F-AE6A-5A413F537365}" type="datetime1">
              <a:rPr lang="en-US" smtClean="0"/>
              <a:t>7/14/24</a:t>
            </a:fld>
            <a:endParaRPr lang="en-US"/>
          </a:p>
        </p:txBody>
      </p:sp>
      <p:sp>
        <p:nvSpPr>
          <p:cNvPr id="8" name="Slide Number Placeholder 7">
            <a:extLst>
              <a:ext uri="{FF2B5EF4-FFF2-40B4-BE49-F238E27FC236}">
                <a16:creationId xmlns:a16="http://schemas.microsoft.com/office/drawing/2014/main" id="{68DF844F-55AC-3A2F-F83A-ECAC3070C068}"/>
              </a:ext>
            </a:extLst>
          </p:cNvPr>
          <p:cNvSpPr>
            <a:spLocks noGrp="1"/>
          </p:cNvSpPr>
          <p:nvPr>
            <p:ph type="sldNum" sz="quarter" idx="12"/>
          </p:nvPr>
        </p:nvSpPr>
        <p:spPr/>
        <p:txBody>
          <a:bodyPr/>
          <a:lstStyle/>
          <a:p>
            <a:fld id="{3DE59B39-D009-AB47-A6E7-90AF1BD32FAA}" type="slidenum">
              <a:rPr lang="en-US" smtClean="0"/>
              <a:t>21</a:t>
            </a:fld>
            <a:endParaRPr lang="en-US" dirty="0"/>
          </a:p>
        </p:txBody>
      </p:sp>
      <p:pic>
        <p:nvPicPr>
          <p:cNvPr id="4" name="Picture 3">
            <a:extLst>
              <a:ext uri="{FF2B5EF4-FFF2-40B4-BE49-F238E27FC236}">
                <a16:creationId xmlns:a16="http://schemas.microsoft.com/office/drawing/2014/main" id="{5454992B-F2EA-6E4B-463F-68EE6333C072}"/>
              </a:ext>
            </a:extLst>
          </p:cNvPr>
          <p:cNvPicPr>
            <a:picLocks noChangeAspect="1"/>
          </p:cNvPicPr>
          <p:nvPr/>
        </p:nvPicPr>
        <p:blipFill>
          <a:blip r:embed="rId2"/>
          <a:stretch>
            <a:fillRect/>
          </a:stretch>
        </p:blipFill>
        <p:spPr>
          <a:xfrm>
            <a:off x="495874" y="1424597"/>
            <a:ext cx="7909572" cy="3923482"/>
          </a:xfrm>
          <a:prstGeom prst="rect">
            <a:avLst/>
          </a:prstGeom>
        </p:spPr>
      </p:pic>
      <p:sp>
        <p:nvSpPr>
          <p:cNvPr id="5" name="TextBox 4">
            <a:extLst>
              <a:ext uri="{FF2B5EF4-FFF2-40B4-BE49-F238E27FC236}">
                <a16:creationId xmlns:a16="http://schemas.microsoft.com/office/drawing/2014/main" id="{BEE343C3-C4E1-4AF9-1080-BFD9203AF87C}"/>
              </a:ext>
            </a:extLst>
          </p:cNvPr>
          <p:cNvSpPr txBox="1"/>
          <p:nvPr/>
        </p:nvSpPr>
        <p:spPr>
          <a:xfrm>
            <a:off x="495874" y="5484163"/>
            <a:ext cx="8226095" cy="715581"/>
          </a:xfrm>
          <a:prstGeom prst="rect">
            <a:avLst/>
          </a:prstGeom>
          <a:noFill/>
        </p:spPr>
        <p:txBody>
          <a:bodyPr wrap="square" rtlCol="0">
            <a:spAutoFit/>
          </a:bodyPr>
          <a:lstStyle/>
          <a:p>
            <a:pPr marL="214313" indent="-214313">
              <a:buFont typeface="Wingdings" pitchFamily="2" charset="2"/>
              <a:buChar char="Ø"/>
            </a:pPr>
            <a:r>
              <a:rPr lang="en-US" sz="1350" dirty="0"/>
              <a:t>We’ll use the Block Definition Diagram type to create Package Diagrams</a:t>
            </a:r>
          </a:p>
          <a:p>
            <a:pPr marL="214313" indent="-214313">
              <a:buFont typeface="Wingdings" pitchFamily="2" charset="2"/>
              <a:buChar char="Ø"/>
            </a:pPr>
            <a:r>
              <a:rPr lang="en-US" sz="1350" dirty="0"/>
              <a:t>Package diagrams, Internal Block Diagrams and Parametric diagrams are all ‘Structure’ kind of diagrams; it’s how the modeler arranges the content that distinguishes between these in the Astah tool</a:t>
            </a:r>
          </a:p>
        </p:txBody>
      </p:sp>
      <p:cxnSp>
        <p:nvCxnSpPr>
          <p:cNvPr id="6" name="Straight Arrow Connector 5">
            <a:extLst>
              <a:ext uri="{FF2B5EF4-FFF2-40B4-BE49-F238E27FC236}">
                <a16:creationId xmlns:a16="http://schemas.microsoft.com/office/drawing/2014/main" id="{02EC6BBD-CD10-67C5-03E4-1EB3738C7464}"/>
              </a:ext>
            </a:extLst>
          </p:cNvPr>
          <p:cNvCxnSpPr>
            <a:cxnSpLocks/>
          </p:cNvCxnSpPr>
          <p:nvPr/>
        </p:nvCxnSpPr>
        <p:spPr>
          <a:xfrm flipH="1">
            <a:off x="6457950" y="3531933"/>
            <a:ext cx="2158512" cy="0"/>
          </a:xfrm>
          <a:prstGeom prst="straightConnector1">
            <a:avLst/>
          </a:prstGeom>
          <a:ln w="889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5CCCE1AB-DFB5-3CEE-3C59-979312D236B9}"/>
              </a:ext>
            </a:extLst>
          </p:cNvPr>
          <p:cNvSpPr>
            <a:spLocks noGrp="1"/>
          </p:cNvSpPr>
          <p:nvPr>
            <p:ph type="ftr" sz="quarter" idx="11"/>
          </p:nvPr>
        </p:nvSpPr>
        <p:spPr>
          <a:xfrm>
            <a:off x="2890911" y="6356351"/>
            <a:ext cx="3376246" cy="365125"/>
          </a:xfrm>
        </p:spPr>
        <p:txBody>
          <a:bodyPr/>
          <a:lstStyle/>
          <a:p>
            <a:r>
              <a:rPr lang="en-US" dirty="0"/>
              <a:t>© 2024, James ter Veen PhD. Unpublished Work, SysML examples from </a:t>
            </a:r>
            <a:r>
              <a:rPr lang="en-US" i="1" spc="40" dirty="0">
                <a:latin typeface="Arial"/>
                <a:cs typeface="Arial"/>
              </a:rPr>
              <a:t>Architecting Spacecraft with </a:t>
            </a:r>
            <a:r>
              <a:rPr lang="en-US" i="1" dirty="0">
                <a:latin typeface="Arial"/>
                <a:cs typeface="Arial"/>
              </a:rPr>
              <a:t>SysML © 2017 All rights reserved</a:t>
            </a:r>
            <a:endParaRPr lang="en-US" dirty="0"/>
          </a:p>
        </p:txBody>
      </p:sp>
    </p:spTree>
    <p:extLst>
      <p:ext uri="{BB962C8B-B14F-4D97-AF65-F5344CB8AC3E}">
        <p14:creationId xmlns:p14="http://schemas.microsoft.com/office/powerpoint/2010/main" val="188440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0974AF-1E73-B4CA-CF06-72693E26AECB}"/>
              </a:ext>
            </a:extLst>
          </p:cNvPr>
          <p:cNvPicPr>
            <a:picLocks noChangeAspect="1"/>
          </p:cNvPicPr>
          <p:nvPr/>
        </p:nvPicPr>
        <p:blipFill>
          <a:blip r:embed="rId2"/>
          <a:stretch>
            <a:fillRect/>
          </a:stretch>
        </p:blipFill>
        <p:spPr>
          <a:xfrm>
            <a:off x="3260035" y="1531215"/>
            <a:ext cx="5829300" cy="4469536"/>
          </a:xfrm>
          <a:prstGeom prst="rect">
            <a:avLst/>
          </a:prstGeom>
        </p:spPr>
      </p:pic>
      <p:sp>
        <p:nvSpPr>
          <p:cNvPr id="7" name="TextBox 6">
            <a:extLst>
              <a:ext uri="{FF2B5EF4-FFF2-40B4-BE49-F238E27FC236}">
                <a16:creationId xmlns:a16="http://schemas.microsoft.com/office/drawing/2014/main" id="{CE3A08CD-DC87-E843-1647-A6EAB75F758E}"/>
              </a:ext>
            </a:extLst>
          </p:cNvPr>
          <p:cNvSpPr txBox="1"/>
          <p:nvPr/>
        </p:nvSpPr>
        <p:spPr>
          <a:xfrm>
            <a:off x="543499" y="375552"/>
            <a:ext cx="6479644" cy="584775"/>
          </a:xfrm>
          <a:prstGeom prst="rect">
            <a:avLst/>
          </a:prstGeom>
          <a:noFill/>
        </p:spPr>
        <p:txBody>
          <a:bodyPr wrap="square" rtlCol="0">
            <a:spAutoFit/>
          </a:bodyPr>
          <a:lstStyle/>
          <a:p>
            <a:r>
              <a:rPr lang="en-US" sz="3200" dirty="0"/>
              <a:t>Exercise 4 – Drag &amp; Drop (3 of 4)</a:t>
            </a:r>
          </a:p>
        </p:txBody>
      </p:sp>
      <p:pic>
        <p:nvPicPr>
          <p:cNvPr id="8" name="Picture 7">
            <a:extLst>
              <a:ext uri="{FF2B5EF4-FFF2-40B4-BE49-F238E27FC236}">
                <a16:creationId xmlns:a16="http://schemas.microsoft.com/office/drawing/2014/main" id="{716CC6C9-378A-1A42-BDEC-2A27267AEF7B}"/>
              </a:ext>
            </a:extLst>
          </p:cNvPr>
          <p:cNvPicPr>
            <a:picLocks noChangeAspect="1"/>
          </p:cNvPicPr>
          <p:nvPr/>
        </p:nvPicPr>
        <p:blipFill>
          <a:blip r:embed="rId3"/>
          <a:stretch>
            <a:fillRect/>
          </a:stretch>
        </p:blipFill>
        <p:spPr>
          <a:xfrm>
            <a:off x="507310" y="2242930"/>
            <a:ext cx="2752725" cy="3162300"/>
          </a:xfrm>
          <a:prstGeom prst="rect">
            <a:avLst/>
          </a:prstGeom>
        </p:spPr>
      </p:pic>
      <p:sp>
        <p:nvSpPr>
          <p:cNvPr id="9" name="Curved Up Arrow 8">
            <a:extLst>
              <a:ext uri="{FF2B5EF4-FFF2-40B4-BE49-F238E27FC236}">
                <a16:creationId xmlns:a16="http://schemas.microsoft.com/office/drawing/2014/main" id="{93D64B61-0AA4-ED50-9840-5D1AD952CB76}"/>
              </a:ext>
            </a:extLst>
          </p:cNvPr>
          <p:cNvSpPr/>
          <p:nvPr/>
        </p:nvSpPr>
        <p:spPr>
          <a:xfrm rot="20976318">
            <a:off x="1916616" y="4541998"/>
            <a:ext cx="5655762" cy="879613"/>
          </a:xfrm>
          <a:prstGeom prst="curved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2" name="Date Placeholder 1">
            <a:extLst>
              <a:ext uri="{FF2B5EF4-FFF2-40B4-BE49-F238E27FC236}">
                <a16:creationId xmlns:a16="http://schemas.microsoft.com/office/drawing/2014/main" id="{35F32569-37BF-9C1E-E4A2-A4821AA7A436}"/>
              </a:ext>
            </a:extLst>
          </p:cNvPr>
          <p:cNvSpPr>
            <a:spLocks noGrp="1"/>
          </p:cNvSpPr>
          <p:nvPr>
            <p:ph type="dt" sz="half" idx="10"/>
          </p:nvPr>
        </p:nvSpPr>
        <p:spPr/>
        <p:txBody>
          <a:bodyPr/>
          <a:lstStyle/>
          <a:p>
            <a:fld id="{5C6065B9-6558-E340-8783-F4D1591066FA}" type="datetime1">
              <a:rPr lang="en-US" smtClean="0"/>
              <a:t>7/14/24</a:t>
            </a:fld>
            <a:endParaRPr lang="en-US"/>
          </a:p>
        </p:txBody>
      </p:sp>
      <p:sp>
        <p:nvSpPr>
          <p:cNvPr id="4" name="Slide Number Placeholder 3">
            <a:extLst>
              <a:ext uri="{FF2B5EF4-FFF2-40B4-BE49-F238E27FC236}">
                <a16:creationId xmlns:a16="http://schemas.microsoft.com/office/drawing/2014/main" id="{47200C06-ABAE-2D74-2B1D-BA0980515D7B}"/>
              </a:ext>
            </a:extLst>
          </p:cNvPr>
          <p:cNvSpPr>
            <a:spLocks noGrp="1"/>
          </p:cNvSpPr>
          <p:nvPr>
            <p:ph type="sldNum" sz="quarter" idx="12"/>
          </p:nvPr>
        </p:nvSpPr>
        <p:spPr/>
        <p:txBody>
          <a:bodyPr/>
          <a:lstStyle/>
          <a:p>
            <a:fld id="{3DE59B39-D009-AB47-A6E7-90AF1BD32FAA}" type="slidenum">
              <a:rPr lang="en-US" smtClean="0"/>
              <a:t>22</a:t>
            </a:fld>
            <a:endParaRPr lang="en-US"/>
          </a:p>
        </p:txBody>
      </p:sp>
      <p:sp>
        <p:nvSpPr>
          <p:cNvPr id="6" name="TextBox 5">
            <a:extLst>
              <a:ext uri="{FF2B5EF4-FFF2-40B4-BE49-F238E27FC236}">
                <a16:creationId xmlns:a16="http://schemas.microsoft.com/office/drawing/2014/main" id="{CD668325-738A-076C-959C-F82885CF122B}"/>
              </a:ext>
            </a:extLst>
          </p:cNvPr>
          <p:cNvSpPr txBox="1"/>
          <p:nvPr/>
        </p:nvSpPr>
        <p:spPr>
          <a:xfrm>
            <a:off x="1321824" y="5606786"/>
            <a:ext cx="6164826" cy="369332"/>
          </a:xfrm>
          <a:prstGeom prst="rect">
            <a:avLst/>
          </a:prstGeom>
          <a:noFill/>
        </p:spPr>
        <p:txBody>
          <a:bodyPr wrap="square" rtlCol="0">
            <a:spAutoFit/>
          </a:bodyPr>
          <a:lstStyle/>
          <a:p>
            <a:r>
              <a:rPr lang="en-US" dirty="0"/>
              <a:t>Drag and drop your package elements onto the diagram</a:t>
            </a:r>
          </a:p>
        </p:txBody>
      </p:sp>
      <p:sp>
        <p:nvSpPr>
          <p:cNvPr id="10" name="Footer Placeholder 4">
            <a:extLst>
              <a:ext uri="{FF2B5EF4-FFF2-40B4-BE49-F238E27FC236}">
                <a16:creationId xmlns:a16="http://schemas.microsoft.com/office/drawing/2014/main" id="{6C60079A-CB89-02B1-0CB2-45AA2DDBF278}"/>
              </a:ext>
            </a:extLst>
          </p:cNvPr>
          <p:cNvSpPr>
            <a:spLocks noGrp="1"/>
          </p:cNvSpPr>
          <p:nvPr>
            <p:ph type="ftr" sz="quarter" idx="11"/>
          </p:nvPr>
        </p:nvSpPr>
        <p:spPr>
          <a:xfrm>
            <a:off x="2890911" y="6356351"/>
            <a:ext cx="3376246" cy="365125"/>
          </a:xfrm>
        </p:spPr>
        <p:txBody>
          <a:bodyPr/>
          <a:lstStyle/>
          <a:p>
            <a:r>
              <a:rPr lang="en-US" dirty="0"/>
              <a:t>© 2024, James ter Veen PhD. Unpublished Work, SysML examples from </a:t>
            </a:r>
            <a:r>
              <a:rPr lang="en-US" i="1" spc="40" dirty="0">
                <a:latin typeface="Arial"/>
                <a:cs typeface="Arial"/>
              </a:rPr>
              <a:t>Architecting Spacecraft with </a:t>
            </a:r>
            <a:r>
              <a:rPr lang="en-US" i="1" dirty="0">
                <a:latin typeface="Arial"/>
                <a:cs typeface="Arial"/>
              </a:rPr>
              <a:t>SysML © 2017 All rights reserved</a:t>
            </a:r>
            <a:endParaRPr lang="en-US" dirty="0"/>
          </a:p>
        </p:txBody>
      </p:sp>
    </p:spTree>
    <p:extLst>
      <p:ext uri="{BB962C8B-B14F-4D97-AF65-F5344CB8AC3E}">
        <p14:creationId xmlns:p14="http://schemas.microsoft.com/office/powerpoint/2010/main" val="39333883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620A77-8849-0FEB-A43A-6C34C058D273}"/>
              </a:ext>
            </a:extLst>
          </p:cNvPr>
          <p:cNvSpPr>
            <a:spLocks noGrp="1"/>
          </p:cNvSpPr>
          <p:nvPr>
            <p:ph type="dt" sz="half" idx="10"/>
          </p:nvPr>
        </p:nvSpPr>
        <p:spPr/>
        <p:txBody>
          <a:bodyPr/>
          <a:lstStyle/>
          <a:p>
            <a:fld id="{60A74648-64FE-FF4E-A0A5-820357C761DF}" type="datetime1">
              <a:rPr lang="en-US" smtClean="0"/>
              <a:t>7/14/24</a:t>
            </a:fld>
            <a:endParaRPr lang="en-US"/>
          </a:p>
        </p:txBody>
      </p:sp>
      <p:sp>
        <p:nvSpPr>
          <p:cNvPr id="4" name="Slide Number Placeholder 3">
            <a:extLst>
              <a:ext uri="{FF2B5EF4-FFF2-40B4-BE49-F238E27FC236}">
                <a16:creationId xmlns:a16="http://schemas.microsoft.com/office/drawing/2014/main" id="{EC98F637-3FD3-28FB-CF49-CB182AC4CB1E}"/>
              </a:ext>
            </a:extLst>
          </p:cNvPr>
          <p:cNvSpPr>
            <a:spLocks noGrp="1"/>
          </p:cNvSpPr>
          <p:nvPr>
            <p:ph type="sldNum" sz="quarter" idx="12"/>
          </p:nvPr>
        </p:nvSpPr>
        <p:spPr/>
        <p:txBody>
          <a:bodyPr/>
          <a:lstStyle/>
          <a:p>
            <a:fld id="{3DE59B39-D009-AB47-A6E7-90AF1BD32FAA}" type="slidenum">
              <a:rPr lang="en-US" smtClean="0"/>
              <a:t>23</a:t>
            </a:fld>
            <a:endParaRPr lang="en-US"/>
          </a:p>
        </p:txBody>
      </p:sp>
      <p:pic>
        <p:nvPicPr>
          <p:cNvPr id="5" name="Picture 4">
            <a:extLst>
              <a:ext uri="{FF2B5EF4-FFF2-40B4-BE49-F238E27FC236}">
                <a16:creationId xmlns:a16="http://schemas.microsoft.com/office/drawing/2014/main" id="{569B9AB9-6734-9A6D-2552-C151D97FFC2A}"/>
              </a:ext>
            </a:extLst>
          </p:cNvPr>
          <p:cNvPicPr>
            <a:picLocks noChangeAspect="1"/>
          </p:cNvPicPr>
          <p:nvPr/>
        </p:nvPicPr>
        <p:blipFill>
          <a:blip r:embed="rId2"/>
          <a:stretch>
            <a:fillRect/>
          </a:stretch>
        </p:blipFill>
        <p:spPr>
          <a:xfrm>
            <a:off x="1209050" y="871973"/>
            <a:ext cx="5850512" cy="5484378"/>
          </a:xfrm>
          <a:prstGeom prst="rect">
            <a:avLst/>
          </a:prstGeom>
        </p:spPr>
      </p:pic>
      <p:sp>
        <p:nvSpPr>
          <p:cNvPr id="6" name="TextBox 5">
            <a:extLst>
              <a:ext uri="{FF2B5EF4-FFF2-40B4-BE49-F238E27FC236}">
                <a16:creationId xmlns:a16="http://schemas.microsoft.com/office/drawing/2014/main" id="{355D3FB2-ED5F-7C19-C151-B3F7E429AE45}"/>
              </a:ext>
            </a:extLst>
          </p:cNvPr>
          <p:cNvSpPr txBox="1"/>
          <p:nvPr/>
        </p:nvSpPr>
        <p:spPr>
          <a:xfrm>
            <a:off x="543499" y="375552"/>
            <a:ext cx="6479644" cy="584775"/>
          </a:xfrm>
          <a:prstGeom prst="rect">
            <a:avLst/>
          </a:prstGeom>
          <a:noFill/>
        </p:spPr>
        <p:txBody>
          <a:bodyPr wrap="square" rtlCol="0">
            <a:spAutoFit/>
          </a:bodyPr>
          <a:lstStyle/>
          <a:p>
            <a:r>
              <a:rPr lang="en-US" sz="3200" dirty="0"/>
              <a:t>Exercise 4 – Complete (4 of 4)</a:t>
            </a:r>
          </a:p>
        </p:txBody>
      </p:sp>
      <p:sp>
        <p:nvSpPr>
          <p:cNvPr id="7" name="Footer Placeholder 4">
            <a:extLst>
              <a:ext uri="{FF2B5EF4-FFF2-40B4-BE49-F238E27FC236}">
                <a16:creationId xmlns:a16="http://schemas.microsoft.com/office/drawing/2014/main" id="{8FF2C920-F1E6-10EC-F914-C02C3C24A7EA}"/>
              </a:ext>
            </a:extLst>
          </p:cNvPr>
          <p:cNvSpPr>
            <a:spLocks noGrp="1"/>
          </p:cNvSpPr>
          <p:nvPr>
            <p:ph type="ftr" sz="quarter" idx="11"/>
          </p:nvPr>
        </p:nvSpPr>
        <p:spPr>
          <a:xfrm>
            <a:off x="2890911" y="6356351"/>
            <a:ext cx="3376246" cy="365125"/>
          </a:xfrm>
        </p:spPr>
        <p:txBody>
          <a:bodyPr/>
          <a:lstStyle/>
          <a:p>
            <a:r>
              <a:rPr lang="en-US" dirty="0"/>
              <a:t>© 2024, James ter Veen PhD. Unpublished Work, SysML examples from </a:t>
            </a:r>
            <a:r>
              <a:rPr lang="en-US" i="1" spc="40" dirty="0">
                <a:latin typeface="Arial"/>
                <a:cs typeface="Arial"/>
              </a:rPr>
              <a:t>Architecting Spacecraft with </a:t>
            </a:r>
            <a:r>
              <a:rPr lang="en-US" i="1" dirty="0">
                <a:latin typeface="Arial"/>
                <a:cs typeface="Arial"/>
              </a:rPr>
              <a:t>SysML © 2017 All rights reserved</a:t>
            </a:r>
            <a:endParaRPr lang="en-US" dirty="0"/>
          </a:p>
        </p:txBody>
      </p:sp>
    </p:spTree>
    <p:extLst>
      <p:ext uri="{BB962C8B-B14F-4D97-AF65-F5344CB8AC3E}">
        <p14:creationId xmlns:p14="http://schemas.microsoft.com/office/powerpoint/2010/main" val="3415468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88ECF9-6474-CCED-C5CE-ADF9F1D39754}"/>
              </a:ext>
            </a:extLst>
          </p:cNvPr>
          <p:cNvPicPr>
            <a:picLocks noChangeAspect="1"/>
          </p:cNvPicPr>
          <p:nvPr/>
        </p:nvPicPr>
        <p:blipFill>
          <a:blip r:embed="rId2"/>
          <a:stretch>
            <a:fillRect/>
          </a:stretch>
        </p:blipFill>
        <p:spPr>
          <a:xfrm>
            <a:off x="3178037" y="1865259"/>
            <a:ext cx="5829300" cy="3992187"/>
          </a:xfrm>
          <a:prstGeom prst="rect">
            <a:avLst/>
          </a:prstGeom>
        </p:spPr>
      </p:pic>
      <p:cxnSp>
        <p:nvCxnSpPr>
          <p:cNvPr id="3" name="Straight Arrow Connector 2">
            <a:extLst>
              <a:ext uri="{FF2B5EF4-FFF2-40B4-BE49-F238E27FC236}">
                <a16:creationId xmlns:a16="http://schemas.microsoft.com/office/drawing/2014/main" id="{6E4F9CE9-E461-51EA-1A51-76FED36D1C17}"/>
              </a:ext>
            </a:extLst>
          </p:cNvPr>
          <p:cNvCxnSpPr>
            <a:cxnSpLocks/>
          </p:cNvCxnSpPr>
          <p:nvPr/>
        </p:nvCxnSpPr>
        <p:spPr>
          <a:xfrm flipV="1">
            <a:off x="1416327" y="3056282"/>
            <a:ext cx="3831535" cy="447261"/>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83046DA-CE93-FA7B-126A-82199FDE9C45}"/>
              </a:ext>
            </a:extLst>
          </p:cNvPr>
          <p:cNvCxnSpPr>
            <a:cxnSpLocks/>
          </p:cNvCxnSpPr>
          <p:nvPr/>
        </p:nvCxnSpPr>
        <p:spPr>
          <a:xfrm>
            <a:off x="1416326" y="2691020"/>
            <a:ext cx="2191578" cy="216176"/>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2053EDA-9EE6-8063-084C-497AE4AA3217}"/>
              </a:ext>
            </a:extLst>
          </p:cNvPr>
          <p:cNvSpPr txBox="1"/>
          <p:nvPr/>
        </p:nvSpPr>
        <p:spPr>
          <a:xfrm>
            <a:off x="320538" y="2333753"/>
            <a:ext cx="2705927" cy="1754326"/>
          </a:xfrm>
          <a:prstGeom prst="rect">
            <a:avLst/>
          </a:prstGeom>
          <a:noFill/>
        </p:spPr>
        <p:txBody>
          <a:bodyPr wrap="square" rtlCol="0">
            <a:spAutoFit/>
          </a:bodyPr>
          <a:lstStyle/>
          <a:p>
            <a:pPr marL="214313" indent="-214313">
              <a:buFont typeface="Wingdings" pitchFamily="2" charset="2"/>
              <a:buChar char="Ø"/>
            </a:pPr>
            <a:r>
              <a:rPr lang="en-US" sz="1350" dirty="0"/>
              <a:t>Right-click on Requirements package</a:t>
            </a:r>
          </a:p>
          <a:p>
            <a:pPr marL="214313" indent="-214313">
              <a:buFont typeface="Wingdings" pitchFamily="2" charset="2"/>
              <a:buChar char="Ø"/>
            </a:pPr>
            <a:r>
              <a:rPr lang="en-US" sz="1350" dirty="0"/>
              <a:t>Use detail pane to add an ID number and the text</a:t>
            </a:r>
          </a:p>
          <a:p>
            <a:pPr marL="214313" indent="-214313">
              <a:buFont typeface="Wingdings" pitchFamily="2" charset="2"/>
              <a:buChar char="Ø"/>
            </a:pPr>
            <a:r>
              <a:rPr lang="en-US" sz="1350" dirty="0"/>
              <a:t>Create a Requirements </a:t>
            </a:r>
          </a:p>
          <a:p>
            <a:r>
              <a:rPr lang="en-US" sz="1350" dirty="0"/>
              <a:t>      diagram</a:t>
            </a:r>
          </a:p>
          <a:p>
            <a:pPr marL="214313" indent="-214313">
              <a:buFont typeface="Wingdings" pitchFamily="2" charset="2"/>
              <a:buChar char="Ø"/>
            </a:pPr>
            <a:r>
              <a:rPr lang="en-US" sz="1350" dirty="0"/>
              <a:t>Drag and Drop them</a:t>
            </a:r>
          </a:p>
          <a:p>
            <a:pPr marL="214313" indent="-214313">
              <a:buFont typeface="Wingdings" pitchFamily="2" charset="2"/>
              <a:buChar char="Ø"/>
            </a:pPr>
            <a:r>
              <a:rPr lang="en-US" sz="1350" dirty="0"/>
              <a:t>Organize</a:t>
            </a:r>
          </a:p>
        </p:txBody>
      </p:sp>
      <p:sp>
        <p:nvSpPr>
          <p:cNvPr id="31" name="Bent-Up Arrow 30">
            <a:extLst>
              <a:ext uri="{FF2B5EF4-FFF2-40B4-BE49-F238E27FC236}">
                <a16:creationId xmlns:a16="http://schemas.microsoft.com/office/drawing/2014/main" id="{263BE576-A70F-D518-5849-2DA9086EF7C5}"/>
              </a:ext>
            </a:extLst>
          </p:cNvPr>
          <p:cNvSpPr/>
          <p:nvPr/>
        </p:nvSpPr>
        <p:spPr>
          <a:xfrm rot="5400000">
            <a:off x="1837945" y="4103170"/>
            <a:ext cx="2314274" cy="220499"/>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ight Arrow 31">
            <a:extLst>
              <a:ext uri="{FF2B5EF4-FFF2-40B4-BE49-F238E27FC236}">
                <a16:creationId xmlns:a16="http://schemas.microsoft.com/office/drawing/2014/main" id="{DCCF48B5-5CE9-3379-B8E7-397CCF143E37}"/>
              </a:ext>
            </a:extLst>
          </p:cNvPr>
          <p:cNvSpPr/>
          <p:nvPr/>
        </p:nvSpPr>
        <p:spPr>
          <a:xfrm>
            <a:off x="2064854" y="3056282"/>
            <a:ext cx="849796" cy="894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itle 5">
            <a:extLst>
              <a:ext uri="{FF2B5EF4-FFF2-40B4-BE49-F238E27FC236}">
                <a16:creationId xmlns:a16="http://schemas.microsoft.com/office/drawing/2014/main" id="{73155C10-D85A-E4DA-26E7-94CBF4089F5B}"/>
              </a:ext>
            </a:extLst>
          </p:cNvPr>
          <p:cNvSpPr>
            <a:spLocks noGrp="1"/>
          </p:cNvSpPr>
          <p:nvPr>
            <p:ph type="title"/>
          </p:nvPr>
        </p:nvSpPr>
        <p:spPr/>
        <p:txBody>
          <a:bodyPr/>
          <a:lstStyle/>
          <a:p>
            <a:r>
              <a:rPr lang="en-US" dirty="0"/>
              <a:t>Entry of Requirements</a:t>
            </a:r>
          </a:p>
        </p:txBody>
      </p:sp>
      <p:sp>
        <p:nvSpPr>
          <p:cNvPr id="4" name="Date Placeholder 3">
            <a:extLst>
              <a:ext uri="{FF2B5EF4-FFF2-40B4-BE49-F238E27FC236}">
                <a16:creationId xmlns:a16="http://schemas.microsoft.com/office/drawing/2014/main" id="{889F85D7-F284-027D-3626-189AFFB97DBF}"/>
              </a:ext>
            </a:extLst>
          </p:cNvPr>
          <p:cNvSpPr>
            <a:spLocks noGrp="1"/>
          </p:cNvSpPr>
          <p:nvPr>
            <p:ph type="dt" sz="half" idx="10"/>
          </p:nvPr>
        </p:nvSpPr>
        <p:spPr/>
        <p:txBody>
          <a:bodyPr/>
          <a:lstStyle/>
          <a:p>
            <a:fld id="{FE7470A2-C7A9-EB41-A918-20B1E9905A9C}" type="datetime1">
              <a:rPr lang="en-US" smtClean="0"/>
              <a:t>7/14/24</a:t>
            </a:fld>
            <a:endParaRPr lang="en-US"/>
          </a:p>
        </p:txBody>
      </p:sp>
      <p:sp>
        <p:nvSpPr>
          <p:cNvPr id="7" name="Slide Number Placeholder 6">
            <a:extLst>
              <a:ext uri="{FF2B5EF4-FFF2-40B4-BE49-F238E27FC236}">
                <a16:creationId xmlns:a16="http://schemas.microsoft.com/office/drawing/2014/main" id="{BF75CAF4-1B43-F5E0-E127-AE57F7B2F102}"/>
              </a:ext>
            </a:extLst>
          </p:cNvPr>
          <p:cNvSpPr>
            <a:spLocks noGrp="1"/>
          </p:cNvSpPr>
          <p:nvPr>
            <p:ph type="sldNum" sz="quarter" idx="12"/>
          </p:nvPr>
        </p:nvSpPr>
        <p:spPr/>
        <p:txBody>
          <a:bodyPr/>
          <a:lstStyle/>
          <a:p>
            <a:fld id="{3DE59B39-D009-AB47-A6E7-90AF1BD32FAA}" type="slidenum">
              <a:rPr lang="en-US" smtClean="0"/>
              <a:t>24</a:t>
            </a:fld>
            <a:endParaRPr lang="en-US"/>
          </a:p>
        </p:txBody>
      </p:sp>
      <p:sp>
        <p:nvSpPr>
          <p:cNvPr id="9" name="Footer Placeholder 4">
            <a:extLst>
              <a:ext uri="{FF2B5EF4-FFF2-40B4-BE49-F238E27FC236}">
                <a16:creationId xmlns:a16="http://schemas.microsoft.com/office/drawing/2014/main" id="{C9EC50F7-E17D-8421-1691-D7516823780E}"/>
              </a:ext>
            </a:extLst>
          </p:cNvPr>
          <p:cNvSpPr>
            <a:spLocks noGrp="1"/>
          </p:cNvSpPr>
          <p:nvPr>
            <p:ph type="ftr" sz="quarter" idx="11"/>
          </p:nvPr>
        </p:nvSpPr>
        <p:spPr>
          <a:xfrm>
            <a:off x="2890911" y="6356351"/>
            <a:ext cx="3376246" cy="365125"/>
          </a:xfrm>
        </p:spPr>
        <p:txBody>
          <a:bodyPr/>
          <a:lstStyle/>
          <a:p>
            <a:r>
              <a:rPr lang="en-US" dirty="0"/>
              <a:t>© 2024, James ter Veen PhD. Unpublished Work, SysML examples from </a:t>
            </a:r>
            <a:r>
              <a:rPr lang="en-US" i="1" spc="40" dirty="0">
                <a:latin typeface="Arial"/>
                <a:cs typeface="Arial"/>
              </a:rPr>
              <a:t>Architecting Spacecraft with </a:t>
            </a:r>
            <a:r>
              <a:rPr lang="en-US" i="1" dirty="0">
                <a:latin typeface="Arial"/>
                <a:cs typeface="Arial"/>
              </a:rPr>
              <a:t>SysML © 2017 All rights reserved</a:t>
            </a:r>
            <a:endParaRPr lang="en-US" dirty="0"/>
          </a:p>
        </p:txBody>
      </p:sp>
    </p:spTree>
    <p:extLst>
      <p:ext uri="{BB962C8B-B14F-4D97-AF65-F5344CB8AC3E}">
        <p14:creationId xmlns:p14="http://schemas.microsoft.com/office/powerpoint/2010/main" val="1120397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71A3D-6EA9-7C4A-E43A-3C7BA65FD1EB}"/>
              </a:ext>
            </a:extLst>
          </p:cNvPr>
          <p:cNvSpPr>
            <a:spLocks noGrp="1"/>
          </p:cNvSpPr>
          <p:nvPr>
            <p:ph type="title"/>
          </p:nvPr>
        </p:nvSpPr>
        <p:spPr>
          <a:xfrm>
            <a:off x="628650" y="512835"/>
            <a:ext cx="7886700" cy="634862"/>
          </a:xfrm>
        </p:spPr>
        <p:txBody>
          <a:bodyPr>
            <a:normAutofit/>
          </a:bodyPr>
          <a:lstStyle/>
          <a:p>
            <a:r>
              <a:rPr lang="en-US" dirty="0"/>
              <a:t>Requirements Organization</a:t>
            </a:r>
          </a:p>
        </p:txBody>
      </p:sp>
      <p:sp>
        <p:nvSpPr>
          <p:cNvPr id="3" name="Date Placeholder 2">
            <a:extLst>
              <a:ext uri="{FF2B5EF4-FFF2-40B4-BE49-F238E27FC236}">
                <a16:creationId xmlns:a16="http://schemas.microsoft.com/office/drawing/2014/main" id="{D8DDA8DF-87A0-7CAD-7221-DBA27024517F}"/>
              </a:ext>
            </a:extLst>
          </p:cNvPr>
          <p:cNvSpPr>
            <a:spLocks noGrp="1"/>
          </p:cNvSpPr>
          <p:nvPr>
            <p:ph type="dt" sz="half" idx="10"/>
          </p:nvPr>
        </p:nvSpPr>
        <p:spPr/>
        <p:txBody>
          <a:bodyPr/>
          <a:lstStyle/>
          <a:p>
            <a:fld id="{3852970D-6BE0-3B4F-8DF7-F258FA06B37C}" type="datetime1">
              <a:rPr lang="en-US" smtClean="0"/>
              <a:t>7/14/24</a:t>
            </a:fld>
            <a:endParaRPr lang="en-US"/>
          </a:p>
        </p:txBody>
      </p:sp>
      <p:sp>
        <p:nvSpPr>
          <p:cNvPr id="10" name="Slide Number Placeholder 9">
            <a:extLst>
              <a:ext uri="{FF2B5EF4-FFF2-40B4-BE49-F238E27FC236}">
                <a16:creationId xmlns:a16="http://schemas.microsoft.com/office/drawing/2014/main" id="{FDD4A196-A929-E922-2203-9A36786D7A12}"/>
              </a:ext>
            </a:extLst>
          </p:cNvPr>
          <p:cNvSpPr>
            <a:spLocks noGrp="1"/>
          </p:cNvSpPr>
          <p:nvPr>
            <p:ph type="sldNum" sz="quarter" idx="12"/>
          </p:nvPr>
        </p:nvSpPr>
        <p:spPr/>
        <p:txBody>
          <a:bodyPr/>
          <a:lstStyle/>
          <a:p>
            <a:fld id="{3DE59B39-D009-AB47-A6E7-90AF1BD32FAA}" type="slidenum">
              <a:rPr lang="en-US" smtClean="0"/>
              <a:t>25</a:t>
            </a:fld>
            <a:endParaRPr lang="en-US"/>
          </a:p>
        </p:txBody>
      </p:sp>
      <p:sp>
        <p:nvSpPr>
          <p:cNvPr id="4" name="Rounded Rectangle 3">
            <a:extLst>
              <a:ext uri="{FF2B5EF4-FFF2-40B4-BE49-F238E27FC236}">
                <a16:creationId xmlns:a16="http://schemas.microsoft.com/office/drawing/2014/main" id="{CA394EFA-6E5B-05C2-BD6D-36EFCC9924A7}"/>
              </a:ext>
            </a:extLst>
          </p:cNvPr>
          <p:cNvSpPr/>
          <p:nvPr/>
        </p:nvSpPr>
        <p:spPr>
          <a:xfrm>
            <a:off x="698667" y="1826048"/>
            <a:ext cx="3747407" cy="771525"/>
          </a:xfrm>
          <a:prstGeom prst="round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rPr>
              <a:t>Mission Requirements</a:t>
            </a:r>
          </a:p>
        </p:txBody>
      </p:sp>
      <p:sp>
        <p:nvSpPr>
          <p:cNvPr id="5" name="Rounded Rectangle 4">
            <a:extLst>
              <a:ext uri="{FF2B5EF4-FFF2-40B4-BE49-F238E27FC236}">
                <a16:creationId xmlns:a16="http://schemas.microsoft.com/office/drawing/2014/main" id="{994B0EE0-DB5C-A058-EFB2-25ACD6CCD25F}"/>
              </a:ext>
            </a:extLst>
          </p:cNvPr>
          <p:cNvSpPr/>
          <p:nvPr/>
        </p:nvSpPr>
        <p:spPr>
          <a:xfrm>
            <a:off x="698667" y="2791030"/>
            <a:ext cx="3747407" cy="771525"/>
          </a:xfrm>
          <a:prstGeom prst="round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rPr>
              <a:t>Operational Requirements</a:t>
            </a:r>
          </a:p>
          <a:p>
            <a:pPr algn="ctr"/>
            <a:r>
              <a:rPr lang="en-US" b="1" dirty="0">
                <a:solidFill>
                  <a:srgbClr val="0070C0"/>
                </a:solidFill>
              </a:rPr>
              <a:t>&lt;&lt;</a:t>
            </a:r>
            <a:r>
              <a:rPr lang="en-US" b="1" dirty="0" err="1">
                <a:solidFill>
                  <a:srgbClr val="0070C0"/>
                </a:solidFill>
              </a:rPr>
              <a:t>deriveReqt</a:t>
            </a:r>
            <a:r>
              <a:rPr lang="en-US" b="1" dirty="0">
                <a:solidFill>
                  <a:srgbClr val="0070C0"/>
                </a:solidFill>
              </a:rPr>
              <a:t>&gt;&gt;</a:t>
            </a:r>
          </a:p>
        </p:txBody>
      </p:sp>
      <p:sp>
        <p:nvSpPr>
          <p:cNvPr id="6" name="Rounded Rectangle 5">
            <a:extLst>
              <a:ext uri="{FF2B5EF4-FFF2-40B4-BE49-F238E27FC236}">
                <a16:creationId xmlns:a16="http://schemas.microsoft.com/office/drawing/2014/main" id="{03555E6D-422A-C3BC-E089-63FA8565E303}"/>
              </a:ext>
            </a:extLst>
          </p:cNvPr>
          <p:cNvSpPr/>
          <p:nvPr/>
        </p:nvSpPr>
        <p:spPr>
          <a:xfrm>
            <a:off x="698666" y="3796259"/>
            <a:ext cx="3747407" cy="771525"/>
          </a:xfrm>
          <a:prstGeom prst="round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rPr>
              <a:t>System Requirements</a:t>
            </a:r>
          </a:p>
          <a:p>
            <a:pPr algn="ctr"/>
            <a:r>
              <a:rPr lang="en-US" b="1" dirty="0">
                <a:solidFill>
                  <a:srgbClr val="0070C0"/>
                </a:solidFill>
              </a:rPr>
              <a:t>&lt;&lt;</a:t>
            </a:r>
            <a:r>
              <a:rPr lang="en-US" b="1" dirty="0" err="1">
                <a:solidFill>
                  <a:srgbClr val="0070C0"/>
                </a:solidFill>
              </a:rPr>
              <a:t>deriveReqt</a:t>
            </a:r>
            <a:r>
              <a:rPr lang="en-US" b="1" dirty="0">
                <a:solidFill>
                  <a:srgbClr val="0070C0"/>
                </a:solidFill>
              </a:rPr>
              <a:t>&gt;&gt;</a:t>
            </a:r>
          </a:p>
        </p:txBody>
      </p:sp>
      <p:sp>
        <p:nvSpPr>
          <p:cNvPr id="7" name="Rounded Rectangle 6">
            <a:extLst>
              <a:ext uri="{FF2B5EF4-FFF2-40B4-BE49-F238E27FC236}">
                <a16:creationId xmlns:a16="http://schemas.microsoft.com/office/drawing/2014/main" id="{F43815F6-DADB-5B6D-07F8-56C68DD21C2A}"/>
              </a:ext>
            </a:extLst>
          </p:cNvPr>
          <p:cNvSpPr/>
          <p:nvPr/>
        </p:nvSpPr>
        <p:spPr>
          <a:xfrm>
            <a:off x="698666" y="4801489"/>
            <a:ext cx="3747407" cy="771525"/>
          </a:xfrm>
          <a:prstGeom prst="round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rPr>
              <a:t>Model Elements</a:t>
            </a:r>
          </a:p>
          <a:p>
            <a:pPr algn="ctr"/>
            <a:r>
              <a:rPr lang="en-US" b="1" dirty="0">
                <a:solidFill>
                  <a:srgbClr val="0070C0"/>
                </a:solidFill>
              </a:rPr>
              <a:t>&lt;&lt;satisfy&gt;&gt; &lt;&lt;refine&gt;&gt;</a:t>
            </a:r>
          </a:p>
        </p:txBody>
      </p:sp>
      <p:pic>
        <p:nvPicPr>
          <p:cNvPr id="8" name="Picture 7">
            <a:extLst>
              <a:ext uri="{FF2B5EF4-FFF2-40B4-BE49-F238E27FC236}">
                <a16:creationId xmlns:a16="http://schemas.microsoft.com/office/drawing/2014/main" id="{50DF5AFE-98B7-BF3C-D97C-D7100C83F7AD}"/>
              </a:ext>
            </a:extLst>
          </p:cNvPr>
          <p:cNvPicPr>
            <a:picLocks noChangeAspect="1"/>
          </p:cNvPicPr>
          <p:nvPr/>
        </p:nvPicPr>
        <p:blipFill>
          <a:blip r:embed="rId2"/>
          <a:stretch>
            <a:fillRect/>
          </a:stretch>
        </p:blipFill>
        <p:spPr>
          <a:xfrm>
            <a:off x="4697928" y="1822573"/>
            <a:ext cx="4000447" cy="3818887"/>
          </a:xfrm>
          <a:prstGeom prst="rect">
            <a:avLst/>
          </a:prstGeom>
        </p:spPr>
      </p:pic>
      <p:sp>
        <p:nvSpPr>
          <p:cNvPr id="11" name="Footer Placeholder 4">
            <a:extLst>
              <a:ext uri="{FF2B5EF4-FFF2-40B4-BE49-F238E27FC236}">
                <a16:creationId xmlns:a16="http://schemas.microsoft.com/office/drawing/2014/main" id="{3326C94B-D7A9-CADA-F9EF-29A3E5E60098}"/>
              </a:ext>
            </a:extLst>
          </p:cNvPr>
          <p:cNvSpPr>
            <a:spLocks noGrp="1"/>
          </p:cNvSpPr>
          <p:nvPr>
            <p:ph type="ftr" sz="quarter" idx="11"/>
          </p:nvPr>
        </p:nvSpPr>
        <p:spPr>
          <a:xfrm>
            <a:off x="2890911" y="6356351"/>
            <a:ext cx="3376246" cy="365125"/>
          </a:xfrm>
        </p:spPr>
        <p:txBody>
          <a:bodyPr/>
          <a:lstStyle/>
          <a:p>
            <a:r>
              <a:rPr lang="en-US" dirty="0"/>
              <a:t>© 2024, James ter Veen PhD. Unpublished Work, SysML examples from </a:t>
            </a:r>
            <a:r>
              <a:rPr lang="en-US" i="1" spc="40" dirty="0">
                <a:latin typeface="Arial"/>
                <a:cs typeface="Arial"/>
              </a:rPr>
              <a:t>Architecting Spacecraft with </a:t>
            </a:r>
            <a:r>
              <a:rPr lang="en-US" i="1" dirty="0">
                <a:latin typeface="Arial"/>
                <a:cs typeface="Arial"/>
              </a:rPr>
              <a:t>SysML © 2017 All rights reserved</a:t>
            </a:r>
            <a:endParaRPr lang="en-US" dirty="0"/>
          </a:p>
        </p:txBody>
      </p:sp>
    </p:spTree>
    <p:extLst>
      <p:ext uri="{BB962C8B-B14F-4D97-AF65-F5344CB8AC3E}">
        <p14:creationId xmlns:p14="http://schemas.microsoft.com/office/powerpoint/2010/main" val="674645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8C3D5-1924-B904-76A5-8D9FA1607AED}"/>
              </a:ext>
            </a:extLst>
          </p:cNvPr>
          <p:cNvSpPr>
            <a:spLocks noGrp="1"/>
          </p:cNvSpPr>
          <p:nvPr>
            <p:ph type="title"/>
          </p:nvPr>
        </p:nvSpPr>
        <p:spPr>
          <a:xfrm>
            <a:off x="628650" y="365127"/>
            <a:ext cx="7886700" cy="823594"/>
          </a:xfrm>
        </p:spPr>
        <p:txBody>
          <a:bodyPr/>
          <a:lstStyle/>
          <a:p>
            <a:r>
              <a:rPr lang="en-US" dirty="0"/>
              <a:t>Exercise 5 Add Requirements</a:t>
            </a:r>
          </a:p>
        </p:txBody>
      </p:sp>
      <p:sp>
        <p:nvSpPr>
          <p:cNvPr id="3" name="Date Placeholder 2">
            <a:extLst>
              <a:ext uri="{FF2B5EF4-FFF2-40B4-BE49-F238E27FC236}">
                <a16:creationId xmlns:a16="http://schemas.microsoft.com/office/drawing/2014/main" id="{C8838913-8E07-FB12-A458-A5062234C5D3}"/>
              </a:ext>
            </a:extLst>
          </p:cNvPr>
          <p:cNvSpPr>
            <a:spLocks noGrp="1"/>
          </p:cNvSpPr>
          <p:nvPr>
            <p:ph type="dt" sz="half" idx="10"/>
          </p:nvPr>
        </p:nvSpPr>
        <p:spPr/>
        <p:txBody>
          <a:bodyPr/>
          <a:lstStyle/>
          <a:p>
            <a:fld id="{C660DD5A-7174-B744-B741-DC2BDE691D34}" type="datetime1">
              <a:rPr lang="en-US" smtClean="0"/>
              <a:t>7/14/24</a:t>
            </a:fld>
            <a:endParaRPr lang="en-US"/>
          </a:p>
        </p:txBody>
      </p:sp>
      <p:sp>
        <p:nvSpPr>
          <p:cNvPr id="5" name="Slide Number Placeholder 4">
            <a:extLst>
              <a:ext uri="{FF2B5EF4-FFF2-40B4-BE49-F238E27FC236}">
                <a16:creationId xmlns:a16="http://schemas.microsoft.com/office/drawing/2014/main" id="{C0959D1C-849F-274E-5C80-CBF4AA32FF03}"/>
              </a:ext>
            </a:extLst>
          </p:cNvPr>
          <p:cNvSpPr>
            <a:spLocks noGrp="1"/>
          </p:cNvSpPr>
          <p:nvPr>
            <p:ph type="sldNum" sz="quarter" idx="12"/>
          </p:nvPr>
        </p:nvSpPr>
        <p:spPr/>
        <p:txBody>
          <a:bodyPr/>
          <a:lstStyle/>
          <a:p>
            <a:fld id="{3DE59B39-D009-AB47-A6E7-90AF1BD32FAA}" type="slidenum">
              <a:rPr lang="en-US" smtClean="0"/>
              <a:t>26</a:t>
            </a:fld>
            <a:endParaRPr lang="en-US"/>
          </a:p>
        </p:txBody>
      </p:sp>
      <p:pic>
        <p:nvPicPr>
          <p:cNvPr id="6" name="Picture 5">
            <a:extLst>
              <a:ext uri="{FF2B5EF4-FFF2-40B4-BE49-F238E27FC236}">
                <a16:creationId xmlns:a16="http://schemas.microsoft.com/office/drawing/2014/main" id="{DF530111-DB13-CF95-D939-C642008A0336}"/>
              </a:ext>
            </a:extLst>
          </p:cNvPr>
          <p:cNvPicPr>
            <a:picLocks noChangeAspect="1"/>
          </p:cNvPicPr>
          <p:nvPr/>
        </p:nvPicPr>
        <p:blipFill>
          <a:blip r:embed="rId2"/>
          <a:stretch>
            <a:fillRect/>
          </a:stretch>
        </p:blipFill>
        <p:spPr>
          <a:xfrm>
            <a:off x="628650" y="1188721"/>
            <a:ext cx="7772400" cy="4603172"/>
          </a:xfrm>
          <a:prstGeom prst="rect">
            <a:avLst/>
          </a:prstGeom>
        </p:spPr>
      </p:pic>
      <p:sp>
        <p:nvSpPr>
          <p:cNvPr id="7" name="TextBox 6">
            <a:extLst>
              <a:ext uri="{FF2B5EF4-FFF2-40B4-BE49-F238E27FC236}">
                <a16:creationId xmlns:a16="http://schemas.microsoft.com/office/drawing/2014/main" id="{769B2130-D621-2971-4251-4346F455FCB5}"/>
              </a:ext>
            </a:extLst>
          </p:cNvPr>
          <p:cNvSpPr txBox="1"/>
          <p:nvPr/>
        </p:nvSpPr>
        <p:spPr>
          <a:xfrm>
            <a:off x="4452620" y="4191951"/>
            <a:ext cx="4287520" cy="1477328"/>
          </a:xfrm>
          <a:prstGeom prst="rect">
            <a:avLst/>
          </a:prstGeom>
          <a:solidFill>
            <a:schemeClr val="bg1"/>
          </a:solidFill>
          <a:ln w="15875">
            <a:solidFill>
              <a:srgbClr val="FF0000"/>
            </a:solidFill>
          </a:ln>
        </p:spPr>
        <p:txBody>
          <a:bodyPr wrap="square" rtlCol="0">
            <a:spAutoFit/>
          </a:bodyPr>
          <a:lstStyle/>
          <a:p>
            <a:r>
              <a:rPr lang="en-US" dirty="0"/>
              <a:t>1) Right-click on your Mission Needs Requirement</a:t>
            </a:r>
          </a:p>
          <a:p>
            <a:r>
              <a:rPr lang="en-US" dirty="0"/>
              <a:t>2) From the context menu add a sub-requirement</a:t>
            </a:r>
          </a:p>
          <a:p>
            <a:endParaRPr lang="en-US" dirty="0"/>
          </a:p>
        </p:txBody>
      </p:sp>
      <p:sp>
        <p:nvSpPr>
          <p:cNvPr id="8" name="Footer Placeholder 4">
            <a:extLst>
              <a:ext uri="{FF2B5EF4-FFF2-40B4-BE49-F238E27FC236}">
                <a16:creationId xmlns:a16="http://schemas.microsoft.com/office/drawing/2014/main" id="{525BEDBA-BC3F-9C35-6DB2-D1BE3DCF2A50}"/>
              </a:ext>
            </a:extLst>
          </p:cNvPr>
          <p:cNvSpPr>
            <a:spLocks noGrp="1"/>
          </p:cNvSpPr>
          <p:nvPr>
            <p:ph type="ftr" sz="quarter" idx="11"/>
          </p:nvPr>
        </p:nvSpPr>
        <p:spPr>
          <a:xfrm>
            <a:off x="2890911" y="6356351"/>
            <a:ext cx="3376246" cy="365125"/>
          </a:xfrm>
        </p:spPr>
        <p:txBody>
          <a:bodyPr/>
          <a:lstStyle/>
          <a:p>
            <a:r>
              <a:rPr lang="en-US" dirty="0"/>
              <a:t>© 2024, James ter Veen PhD. Unpublished Work, SysML examples from </a:t>
            </a:r>
            <a:r>
              <a:rPr lang="en-US" i="1" spc="40" dirty="0">
                <a:latin typeface="Arial"/>
                <a:cs typeface="Arial"/>
              </a:rPr>
              <a:t>Architecting Spacecraft with </a:t>
            </a:r>
            <a:r>
              <a:rPr lang="en-US" i="1" dirty="0">
                <a:latin typeface="Arial"/>
                <a:cs typeface="Arial"/>
              </a:rPr>
              <a:t>SysML © 2017 All rights reserved</a:t>
            </a:r>
            <a:endParaRPr lang="en-US" dirty="0"/>
          </a:p>
        </p:txBody>
      </p:sp>
    </p:spTree>
    <p:extLst>
      <p:ext uri="{BB962C8B-B14F-4D97-AF65-F5344CB8AC3E}">
        <p14:creationId xmlns:p14="http://schemas.microsoft.com/office/powerpoint/2010/main" val="21113607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16C69-0C3A-10AD-6DBE-2D026A62343A}"/>
              </a:ext>
            </a:extLst>
          </p:cNvPr>
          <p:cNvSpPr>
            <a:spLocks noGrp="1"/>
          </p:cNvSpPr>
          <p:nvPr>
            <p:ph type="title"/>
          </p:nvPr>
        </p:nvSpPr>
        <p:spPr>
          <a:xfrm>
            <a:off x="638802" y="304167"/>
            <a:ext cx="7886700" cy="579753"/>
          </a:xfrm>
        </p:spPr>
        <p:txBody>
          <a:bodyPr/>
          <a:lstStyle/>
          <a:p>
            <a:r>
              <a:rPr lang="en-US" dirty="0"/>
              <a:t>Exercise 5 Add Requirements</a:t>
            </a:r>
          </a:p>
        </p:txBody>
      </p:sp>
      <p:sp>
        <p:nvSpPr>
          <p:cNvPr id="3" name="Date Placeholder 2">
            <a:extLst>
              <a:ext uri="{FF2B5EF4-FFF2-40B4-BE49-F238E27FC236}">
                <a16:creationId xmlns:a16="http://schemas.microsoft.com/office/drawing/2014/main" id="{4BC396F9-4D10-4E4B-404A-E39464DD79F0}"/>
              </a:ext>
            </a:extLst>
          </p:cNvPr>
          <p:cNvSpPr>
            <a:spLocks noGrp="1"/>
          </p:cNvSpPr>
          <p:nvPr>
            <p:ph type="dt" sz="half" idx="10"/>
          </p:nvPr>
        </p:nvSpPr>
        <p:spPr/>
        <p:txBody>
          <a:bodyPr/>
          <a:lstStyle/>
          <a:p>
            <a:fld id="{C660DD5A-7174-B744-B741-DC2BDE691D34}" type="datetime1">
              <a:rPr lang="en-US" smtClean="0"/>
              <a:t>7/14/24</a:t>
            </a:fld>
            <a:endParaRPr lang="en-US"/>
          </a:p>
        </p:txBody>
      </p:sp>
      <p:sp>
        <p:nvSpPr>
          <p:cNvPr id="5" name="Slide Number Placeholder 4">
            <a:extLst>
              <a:ext uri="{FF2B5EF4-FFF2-40B4-BE49-F238E27FC236}">
                <a16:creationId xmlns:a16="http://schemas.microsoft.com/office/drawing/2014/main" id="{934E9AAD-C5A5-538C-0106-ED8AAE4467B2}"/>
              </a:ext>
            </a:extLst>
          </p:cNvPr>
          <p:cNvSpPr>
            <a:spLocks noGrp="1"/>
          </p:cNvSpPr>
          <p:nvPr>
            <p:ph type="sldNum" sz="quarter" idx="12"/>
          </p:nvPr>
        </p:nvSpPr>
        <p:spPr/>
        <p:txBody>
          <a:bodyPr/>
          <a:lstStyle/>
          <a:p>
            <a:fld id="{3DE59B39-D009-AB47-A6E7-90AF1BD32FAA}" type="slidenum">
              <a:rPr lang="en-US" smtClean="0"/>
              <a:t>27</a:t>
            </a:fld>
            <a:endParaRPr lang="en-US" dirty="0"/>
          </a:p>
        </p:txBody>
      </p:sp>
      <p:pic>
        <p:nvPicPr>
          <p:cNvPr id="8" name="Picture 7">
            <a:extLst>
              <a:ext uri="{FF2B5EF4-FFF2-40B4-BE49-F238E27FC236}">
                <a16:creationId xmlns:a16="http://schemas.microsoft.com/office/drawing/2014/main" id="{0C7FCAE7-F14F-68B4-D1C1-642BF36EBAA0}"/>
              </a:ext>
            </a:extLst>
          </p:cNvPr>
          <p:cNvPicPr>
            <a:picLocks noChangeAspect="1"/>
          </p:cNvPicPr>
          <p:nvPr/>
        </p:nvPicPr>
        <p:blipFill>
          <a:blip r:embed="rId3"/>
          <a:stretch>
            <a:fillRect/>
          </a:stretch>
        </p:blipFill>
        <p:spPr>
          <a:xfrm>
            <a:off x="706016" y="883920"/>
            <a:ext cx="5522056" cy="5425439"/>
          </a:xfrm>
          <a:prstGeom prst="rect">
            <a:avLst/>
          </a:prstGeom>
        </p:spPr>
      </p:pic>
      <p:sp>
        <p:nvSpPr>
          <p:cNvPr id="9" name="TextBox 8">
            <a:extLst>
              <a:ext uri="{FF2B5EF4-FFF2-40B4-BE49-F238E27FC236}">
                <a16:creationId xmlns:a16="http://schemas.microsoft.com/office/drawing/2014/main" id="{46875B53-FC15-B9CA-8E06-4A63D5197B91}"/>
              </a:ext>
            </a:extLst>
          </p:cNvPr>
          <p:cNvSpPr txBox="1"/>
          <p:nvPr/>
        </p:nvSpPr>
        <p:spPr>
          <a:xfrm>
            <a:off x="4582152" y="2773680"/>
            <a:ext cx="3957328" cy="2031325"/>
          </a:xfrm>
          <a:prstGeom prst="rect">
            <a:avLst/>
          </a:prstGeom>
          <a:solidFill>
            <a:schemeClr val="bg1"/>
          </a:solidFill>
          <a:ln w="15875">
            <a:solidFill>
              <a:srgbClr val="FF0000"/>
            </a:solidFill>
          </a:ln>
        </p:spPr>
        <p:txBody>
          <a:bodyPr wrap="square" rtlCol="0">
            <a:spAutoFit/>
          </a:bodyPr>
          <a:lstStyle/>
          <a:p>
            <a:r>
              <a:rPr lang="en-US" dirty="0"/>
              <a:t>3) Name it ‘Performance’</a:t>
            </a:r>
          </a:p>
          <a:p>
            <a:r>
              <a:rPr lang="en-US" dirty="0"/>
              <a:t>4) Set ID to ‘01.1’</a:t>
            </a:r>
          </a:p>
          <a:p>
            <a:r>
              <a:rPr lang="en-US" dirty="0"/>
              <a:t>5) Copy the text from the ‘</a:t>
            </a:r>
            <a:r>
              <a:rPr lang="en-US" dirty="0" err="1"/>
              <a:t>FireSat</a:t>
            </a:r>
            <a:r>
              <a:rPr lang="en-US" dirty="0"/>
              <a:t> II Mission Needs Statement’ MS Word document </a:t>
            </a:r>
          </a:p>
          <a:p>
            <a:r>
              <a:rPr lang="en-US" dirty="0"/>
              <a:t>6) Repeat for each requirement incrementing the ID numbers</a:t>
            </a:r>
          </a:p>
        </p:txBody>
      </p:sp>
      <p:cxnSp>
        <p:nvCxnSpPr>
          <p:cNvPr id="10" name="Straight Arrow Connector 9">
            <a:extLst>
              <a:ext uri="{FF2B5EF4-FFF2-40B4-BE49-F238E27FC236}">
                <a16:creationId xmlns:a16="http://schemas.microsoft.com/office/drawing/2014/main" id="{EF10A2C6-9DC9-BDBE-7236-1B383E255727}"/>
              </a:ext>
            </a:extLst>
          </p:cNvPr>
          <p:cNvCxnSpPr>
            <a:cxnSpLocks/>
          </p:cNvCxnSpPr>
          <p:nvPr/>
        </p:nvCxnSpPr>
        <p:spPr>
          <a:xfrm flipH="1" flipV="1">
            <a:off x="2270744" y="2489200"/>
            <a:ext cx="2311416" cy="436880"/>
          </a:xfrm>
          <a:prstGeom prst="straightConnector1">
            <a:avLst/>
          </a:prstGeom>
          <a:ln w="635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B0B3A05C-70B8-25BE-2CBF-9828876BF1C2}"/>
              </a:ext>
            </a:extLst>
          </p:cNvPr>
          <p:cNvCxnSpPr>
            <a:cxnSpLocks/>
          </p:cNvCxnSpPr>
          <p:nvPr/>
        </p:nvCxnSpPr>
        <p:spPr>
          <a:xfrm flipH="1">
            <a:off x="2082800" y="3061755"/>
            <a:ext cx="2499352" cy="1402953"/>
          </a:xfrm>
          <a:prstGeom prst="straightConnector1">
            <a:avLst/>
          </a:prstGeom>
          <a:ln w="635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6" name="Footer Placeholder 4">
            <a:extLst>
              <a:ext uri="{FF2B5EF4-FFF2-40B4-BE49-F238E27FC236}">
                <a16:creationId xmlns:a16="http://schemas.microsoft.com/office/drawing/2014/main" id="{9112AAAC-A9CA-47F2-5983-4DDE652E9249}"/>
              </a:ext>
            </a:extLst>
          </p:cNvPr>
          <p:cNvSpPr>
            <a:spLocks noGrp="1"/>
          </p:cNvSpPr>
          <p:nvPr>
            <p:ph type="ftr" sz="quarter" idx="11"/>
          </p:nvPr>
        </p:nvSpPr>
        <p:spPr>
          <a:xfrm>
            <a:off x="2890911" y="6356351"/>
            <a:ext cx="3376246" cy="365125"/>
          </a:xfrm>
        </p:spPr>
        <p:txBody>
          <a:bodyPr/>
          <a:lstStyle/>
          <a:p>
            <a:r>
              <a:rPr lang="en-US" dirty="0"/>
              <a:t>© 2024, James ter Veen PhD. Unpublished Work, SysML examples from </a:t>
            </a:r>
            <a:r>
              <a:rPr lang="en-US" i="1" spc="40" dirty="0">
                <a:latin typeface="Arial"/>
                <a:cs typeface="Arial"/>
              </a:rPr>
              <a:t>Architecting Spacecraft with </a:t>
            </a:r>
            <a:r>
              <a:rPr lang="en-US" i="1" dirty="0">
                <a:latin typeface="Arial"/>
                <a:cs typeface="Arial"/>
              </a:rPr>
              <a:t>SysML © 2017 All rights reserved</a:t>
            </a:r>
            <a:endParaRPr lang="en-US" dirty="0"/>
          </a:p>
        </p:txBody>
      </p:sp>
    </p:spTree>
    <p:extLst>
      <p:ext uri="{BB962C8B-B14F-4D97-AF65-F5344CB8AC3E}">
        <p14:creationId xmlns:p14="http://schemas.microsoft.com/office/powerpoint/2010/main" val="1944097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32EA-BDC1-27EF-6CE3-42EC58DB654A}"/>
              </a:ext>
            </a:extLst>
          </p:cNvPr>
          <p:cNvSpPr>
            <a:spLocks noGrp="1"/>
          </p:cNvSpPr>
          <p:nvPr>
            <p:ph type="title"/>
          </p:nvPr>
        </p:nvSpPr>
        <p:spPr>
          <a:xfrm>
            <a:off x="425450" y="344807"/>
            <a:ext cx="7886700" cy="703786"/>
          </a:xfrm>
        </p:spPr>
        <p:txBody>
          <a:bodyPr/>
          <a:lstStyle/>
          <a:p>
            <a:r>
              <a:rPr lang="en-US" dirty="0"/>
              <a:t>Exercise 5 – Make Requirements Diagram</a:t>
            </a:r>
          </a:p>
        </p:txBody>
      </p:sp>
      <p:sp>
        <p:nvSpPr>
          <p:cNvPr id="3" name="Date Placeholder 2">
            <a:extLst>
              <a:ext uri="{FF2B5EF4-FFF2-40B4-BE49-F238E27FC236}">
                <a16:creationId xmlns:a16="http://schemas.microsoft.com/office/drawing/2014/main" id="{7C56186E-C6D2-665E-4CAE-4BE1A97E98DB}"/>
              </a:ext>
            </a:extLst>
          </p:cNvPr>
          <p:cNvSpPr>
            <a:spLocks noGrp="1"/>
          </p:cNvSpPr>
          <p:nvPr>
            <p:ph type="dt" sz="half" idx="10"/>
          </p:nvPr>
        </p:nvSpPr>
        <p:spPr/>
        <p:txBody>
          <a:bodyPr/>
          <a:lstStyle/>
          <a:p>
            <a:fld id="{C660DD5A-7174-B744-B741-DC2BDE691D34}" type="datetime1">
              <a:rPr lang="en-US" smtClean="0"/>
              <a:t>7/14/24</a:t>
            </a:fld>
            <a:endParaRPr lang="en-US"/>
          </a:p>
        </p:txBody>
      </p:sp>
      <p:sp>
        <p:nvSpPr>
          <p:cNvPr id="5" name="Slide Number Placeholder 4">
            <a:extLst>
              <a:ext uri="{FF2B5EF4-FFF2-40B4-BE49-F238E27FC236}">
                <a16:creationId xmlns:a16="http://schemas.microsoft.com/office/drawing/2014/main" id="{045A139A-9F2C-65D2-ED60-BA9B422317A1}"/>
              </a:ext>
            </a:extLst>
          </p:cNvPr>
          <p:cNvSpPr>
            <a:spLocks noGrp="1"/>
          </p:cNvSpPr>
          <p:nvPr>
            <p:ph type="sldNum" sz="quarter" idx="12"/>
          </p:nvPr>
        </p:nvSpPr>
        <p:spPr/>
        <p:txBody>
          <a:bodyPr/>
          <a:lstStyle/>
          <a:p>
            <a:fld id="{3DE59B39-D009-AB47-A6E7-90AF1BD32FAA}" type="slidenum">
              <a:rPr lang="en-US" smtClean="0"/>
              <a:t>28</a:t>
            </a:fld>
            <a:endParaRPr lang="en-US"/>
          </a:p>
        </p:txBody>
      </p:sp>
      <p:pic>
        <p:nvPicPr>
          <p:cNvPr id="6" name="Picture 5">
            <a:extLst>
              <a:ext uri="{FF2B5EF4-FFF2-40B4-BE49-F238E27FC236}">
                <a16:creationId xmlns:a16="http://schemas.microsoft.com/office/drawing/2014/main" id="{9FB0660F-8971-4FBC-3B20-4693796FF670}"/>
              </a:ext>
            </a:extLst>
          </p:cNvPr>
          <p:cNvPicPr>
            <a:picLocks noChangeAspect="1"/>
          </p:cNvPicPr>
          <p:nvPr/>
        </p:nvPicPr>
        <p:blipFill>
          <a:blip r:embed="rId2"/>
          <a:stretch>
            <a:fillRect/>
          </a:stretch>
        </p:blipFill>
        <p:spPr>
          <a:xfrm>
            <a:off x="712874" y="961391"/>
            <a:ext cx="4289252" cy="5394960"/>
          </a:xfrm>
          <a:prstGeom prst="rect">
            <a:avLst/>
          </a:prstGeom>
        </p:spPr>
      </p:pic>
      <p:pic>
        <p:nvPicPr>
          <p:cNvPr id="7" name="Picture 6">
            <a:extLst>
              <a:ext uri="{FF2B5EF4-FFF2-40B4-BE49-F238E27FC236}">
                <a16:creationId xmlns:a16="http://schemas.microsoft.com/office/drawing/2014/main" id="{6381B976-263E-9573-BA2E-D9DCDAED0A9E}"/>
              </a:ext>
            </a:extLst>
          </p:cNvPr>
          <p:cNvPicPr>
            <a:picLocks noChangeAspect="1"/>
          </p:cNvPicPr>
          <p:nvPr/>
        </p:nvPicPr>
        <p:blipFill>
          <a:blip r:embed="rId3"/>
          <a:stretch>
            <a:fillRect/>
          </a:stretch>
        </p:blipFill>
        <p:spPr>
          <a:xfrm>
            <a:off x="3751425" y="1560196"/>
            <a:ext cx="5028085" cy="3262630"/>
          </a:xfrm>
          <a:prstGeom prst="rect">
            <a:avLst/>
          </a:prstGeom>
          <a:ln w="25400">
            <a:solidFill>
              <a:srgbClr val="FF0000"/>
            </a:solidFill>
          </a:ln>
        </p:spPr>
      </p:pic>
      <p:cxnSp>
        <p:nvCxnSpPr>
          <p:cNvPr id="8" name="Straight Arrow Connector 7">
            <a:extLst>
              <a:ext uri="{FF2B5EF4-FFF2-40B4-BE49-F238E27FC236}">
                <a16:creationId xmlns:a16="http://schemas.microsoft.com/office/drawing/2014/main" id="{A8D3E3B0-C943-CFF9-8C9E-FF536C2A7A50}"/>
              </a:ext>
            </a:extLst>
          </p:cNvPr>
          <p:cNvCxnSpPr>
            <a:cxnSpLocks/>
          </p:cNvCxnSpPr>
          <p:nvPr/>
        </p:nvCxnSpPr>
        <p:spPr>
          <a:xfrm flipH="1" flipV="1">
            <a:off x="2091464" y="2438400"/>
            <a:ext cx="2561816" cy="753111"/>
          </a:xfrm>
          <a:prstGeom prst="straightConnector1">
            <a:avLst/>
          </a:prstGeom>
          <a:ln w="635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9" name="Footer Placeholder 4">
            <a:extLst>
              <a:ext uri="{FF2B5EF4-FFF2-40B4-BE49-F238E27FC236}">
                <a16:creationId xmlns:a16="http://schemas.microsoft.com/office/drawing/2014/main" id="{871759F7-CE0A-DDD6-FCB5-7C738944C1D8}"/>
              </a:ext>
            </a:extLst>
          </p:cNvPr>
          <p:cNvSpPr>
            <a:spLocks noGrp="1"/>
          </p:cNvSpPr>
          <p:nvPr>
            <p:ph type="ftr" sz="quarter" idx="11"/>
          </p:nvPr>
        </p:nvSpPr>
        <p:spPr>
          <a:xfrm>
            <a:off x="2890911" y="6356351"/>
            <a:ext cx="3376246" cy="365125"/>
          </a:xfrm>
        </p:spPr>
        <p:txBody>
          <a:bodyPr/>
          <a:lstStyle/>
          <a:p>
            <a:r>
              <a:rPr lang="en-US" dirty="0"/>
              <a:t>© 2024, James ter Veen PhD. Unpublished Work, SysML examples from </a:t>
            </a:r>
            <a:r>
              <a:rPr lang="en-US" i="1" spc="40" dirty="0">
                <a:latin typeface="Arial"/>
                <a:cs typeface="Arial"/>
              </a:rPr>
              <a:t>Architecting Spacecraft with </a:t>
            </a:r>
            <a:r>
              <a:rPr lang="en-US" i="1" dirty="0">
                <a:latin typeface="Arial"/>
                <a:cs typeface="Arial"/>
              </a:rPr>
              <a:t>SysML © 2017 All rights reserved</a:t>
            </a:r>
            <a:endParaRPr lang="en-US" dirty="0"/>
          </a:p>
        </p:txBody>
      </p:sp>
    </p:spTree>
    <p:extLst>
      <p:ext uri="{BB962C8B-B14F-4D97-AF65-F5344CB8AC3E}">
        <p14:creationId xmlns:p14="http://schemas.microsoft.com/office/powerpoint/2010/main" val="9145471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D4E9A-DA62-C744-7771-13ABC251CD57}"/>
              </a:ext>
            </a:extLst>
          </p:cNvPr>
          <p:cNvSpPr>
            <a:spLocks noGrp="1"/>
          </p:cNvSpPr>
          <p:nvPr>
            <p:ph type="title"/>
          </p:nvPr>
        </p:nvSpPr>
        <p:spPr>
          <a:xfrm>
            <a:off x="466090" y="375287"/>
            <a:ext cx="7886700" cy="823594"/>
          </a:xfrm>
        </p:spPr>
        <p:txBody>
          <a:bodyPr/>
          <a:lstStyle/>
          <a:p>
            <a:r>
              <a:rPr lang="en-US" dirty="0"/>
              <a:t>Exercise 5 – Make Requirements Diagram</a:t>
            </a:r>
          </a:p>
        </p:txBody>
      </p:sp>
      <p:sp>
        <p:nvSpPr>
          <p:cNvPr id="3" name="Date Placeholder 2">
            <a:extLst>
              <a:ext uri="{FF2B5EF4-FFF2-40B4-BE49-F238E27FC236}">
                <a16:creationId xmlns:a16="http://schemas.microsoft.com/office/drawing/2014/main" id="{943EA71B-3570-6991-2A6F-72E00AE79E06}"/>
              </a:ext>
            </a:extLst>
          </p:cNvPr>
          <p:cNvSpPr>
            <a:spLocks noGrp="1"/>
          </p:cNvSpPr>
          <p:nvPr>
            <p:ph type="dt" sz="half" idx="10"/>
          </p:nvPr>
        </p:nvSpPr>
        <p:spPr/>
        <p:txBody>
          <a:bodyPr/>
          <a:lstStyle/>
          <a:p>
            <a:fld id="{C660DD5A-7174-B744-B741-DC2BDE691D34}" type="datetime1">
              <a:rPr lang="en-US" smtClean="0"/>
              <a:t>7/14/24</a:t>
            </a:fld>
            <a:endParaRPr lang="en-US"/>
          </a:p>
        </p:txBody>
      </p:sp>
      <p:sp>
        <p:nvSpPr>
          <p:cNvPr id="5" name="Slide Number Placeholder 4">
            <a:extLst>
              <a:ext uri="{FF2B5EF4-FFF2-40B4-BE49-F238E27FC236}">
                <a16:creationId xmlns:a16="http://schemas.microsoft.com/office/drawing/2014/main" id="{AED617F3-2C8B-F119-AFBA-BF801EDCF56D}"/>
              </a:ext>
            </a:extLst>
          </p:cNvPr>
          <p:cNvSpPr>
            <a:spLocks noGrp="1"/>
          </p:cNvSpPr>
          <p:nvPr>
            <p:ph type="sldNum" sz="quarter" idx="12"/>
          </p:nvPr>
        </p:nvSpPr>
        <p:spPr/>
        <p:txBody>
          <a:bodyPr/>
          <a:lstStyle/>
          <a:p>
            <a:fld id="{3DE59B39-D009-AB47-A6E7-90AF1BD32FAA}" type="slidenum">
              <a:rPr lang="en-US" smtClean="0"/>
              <a:t>29</a:t>
            </a:fld>
            <a:endParaRPr lang="en-US"/>
          </a:p>
        </p:txBody>
      </p:sp>
      <p:pic>
        <p:nvPicPr>
          <p:cNvPr id="6" name="Picture 5">
            <a:extLst>
              <a:ext uri="{FF2B5EF4-FFF2-40B4-BE49-F238E27FC236}">
                <a16:creationId xmlns:a16="http://schemas.microsoft.com/office/drawing/2014/main" id="{12DF8FC3-E480-C68A-0FBB-0A9C09E54378}"/>
              </a:ext>
            </a:extLst>
          </p:cNvPr>
          <p:cNvPicPr>
            <a:picLocks noChangeAspect="1"/>
          </p:cNvPicPr>
          <p:nvPr/>
        </p:nvPicPr>
        <p:blipFill>
          <a:blip r:embed="rId2"/>
          <a:stretch>
            <a:fillRect/>
          </a:stretch>
        </p:blipFill>
        <p:spPr>
          <a:xfrm>
            <a:off x="557307" y="1252856"/>
            <a:ext cx="7958043" cy="5049519"/>
          </a:xfrm>
          <a:prstGeom prst="rect">
            <a:avLst/>
          </a:prstGeom>
        </p:spPr>
      </p:pic>
      <p:sp>
        <p:nvSpPr>
          <p:cNvPr id="7" name="TextBox 6">
            <a:extLst>
              <a:ext uri="{FF2B5EF4-FFF2-40B4-BE49-F238E27FC236}">
                <a16:creationId xmlns:a16="http://schemas.microsoft.com/office/drawing/2014/main" id="{C445D6B6-B985-0C6E-7CD2-8495A91B0E6F}"/>
              </a:ext>
            </a:extLst>
          </p:cNvPr>
          <p:cNvSpPr txBox="1"/>
          <p:nvPr/>
        </p:nvSpPr>
        <p:spPr>
          <a:xfrm>
            <a:off x="3474720" y="4429760"/>
            <a:ext cx="4572000" cy="923330"/>
          </a:xfrm>
          <a:prstGeom prst="rect">
            <a:avLst/>
          </a:prstGeom>
          <a:noFill/>
          <a:ln w="25400">
            <a:solidFill>
              <a:srgbClr val="FF0000"/>
            </a:solidFill>
          </a:ln>
        </p:spPr>
        <p:txBody>
          <a:bodyPr wrap="square" rtlCol="0">
            <a:spAutoFit/>
          </a:bodyPr>
          <a:lstStyle/>
          <a:p>
            <a:r>
              <a:rPr lang="en-US" dirty="0"/>
              <a:t>Drag &amp; drop your Mission Needs requirement onto the empty frame</a:t>
            </a:r>
          </a:p>
          <a:p>
            <a:r>
              <a:rPr lang="en-US" dirty="0"/>
              <a:t>Give your new diagram a name &amp; definition</a:t>
            </a:r>
          </a:p>
        </p:txBody>
      </p:sp>
      <p:cxnSp>
        <p:nvCxnSpPr>
          <p:cNvPr id="8" name="Straight Arrow Connector 7">
            <a:extLst>
              <a:ext uri="{FF2B5EF4-FFF2-40B4-BE49-F238E27FC236}">
                <a16:creationId xmlns:a16="http://schemas.microsoft.com/office/drawing/2014/main" id="{94C6BB27-A4D4-D630-AFB7-FFC3A79826AE}"/>
              </a:ext>
            </a:extLst>
          </p:cNvPr>
          <p:cNvCxnSpPr>
            <a:cxnSpLocks/>
          </p:cNvCxnSpPr>
          <p:nvPr/>
        </p:nvCxnSpPr>
        <p:spPr>
          <a:xfrm flipH="1" flipV="1">
            <a:off x="2021840" y="2834640"/>
            <a:ext cx="1452880" cy="1696720"/>
          </a:xfrm>
          <a:prstGeom prst="straightConnector1">
            <a:avLst/>
          </a:prstGeom>
          <a:ln w="635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29F8D5C2-F57A-EF5B-2E0F-C3442F54EF74}"/>
              </a:ext>
            </a:extLst>
          </p:cNvPr>
          <p:cNvCxnSpPr>
            <a:cxnSpLocks/>
          </p:cNvCxnSpPr>
          <p:nvPr/>
        </p:nvCxnSpPr>
        <p:spPr>
          <a:xfrm flipH="1" flipV="1">
            <a:off x="2428240" y="5103822"/>
            <a:ext cx="1127760" cy="37138"/>
          </a:xfrm>
          <a:prstGeom prst="straightConnector1">
            <a:avLst/>
          </a:prstGeom>
          <a:ln w="635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79116502-BD91-DDBA-87DC-697DB4B97854}"/>
              </a:ext>
            </a:extLst>
          </p:cNvPr>
          <p:cNvCxnSpPr>
            <a:cxnSpLocks/>
          </p:cNvCxnSpPr>
          <p:nvPr/>
        </p:nvCxnSpPr>
        <p:spPr>
          <a:xfrm flipH="1">
            <a:off x="2465070" y="5353090"/>
            <a:ext cx="1162050" cy="674062"/>
          </a:xfrm>
          <a:prstGeom prst="straightConnector1">
            <a:avLst/>
          </a:prstGeom>
          <a:ln w="635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9" name="Footer Placeholder 4">
            <a:extLst>
              <a:ext uri="{FF2B5EF4-FFF2-40B4-BE49-F238E27FC236}">
                <a16:creationId xmlns:a16="http://schemas.microsoft.com/office/drawing/2014/main" id="{BDB2EA3A-10BA-3DE1-0E18-9503D8D8670A}"/>
              </a:ext>
            </a:extLst>
          </p:cNvPr>
          <p:cNvSpPr>
            <a:spLocks noGrp="1"/>
          </p:cNvSpPr>
          <p:nvPr>
            <p:ph type="ftr" sz="quarter" idx="11"/>
          </p:nvPr>
        </p:nvSpPr>
        <p:spPr>
          <a:xfrm>
            <a:off x="2890911" y="6356351"/>
            <a:ext cx="3376246" cy="365125"/>
          </a:xfrm>
        </p:spPr>
        <p:txBody>
          <a:bodyPr/>
          <a:lstStyle/>
          <a:p>
            <a:r>
              <a:rPr lang="en-US" dirty="0"/>
              <a:t>© 2024, James ter Veen PhD. Unpublished Work, SysML examples from </a:t>
            </a:r>
            <a:r>
              <a:rPr lang="en-US" i="1" spc="40" dirty="0">
                <a:latin typeface="Arial"/>
                <a:cs typeface="Arial"/>
              </a:rPr>
              <a:t>Architecting Spacecraft with </a:t>
            </a:r>
            <a:r>
              <a:rPr lang="en-US" i="1" dirty="0">
                <a:latin typeface="Arial"/>
                <a:cs typeface="Arial"/>
              </a:rPr>
              <a:t>SysML © 2017 All rights reserved</a:t>
            </a:r>
            <a:endParaRPr lang="en-US" dirty="0"/>
          </a:p>
        </p:txBody>
      </p:sp>
    </p:spTree>
    <p:extLst>
      <p:ext uri="{BB962C8B-B14F-4D97-AF65-F5344CB8AC3E}">
        <p14:creationId xmlns:p14="http://schemas.microsoft.com/office/powerpoint/2010/main" val="3616984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BF6A8-3DDA-44E2-A609-1D535A069F4D}"/>
              </a:ext>
            </a:extLst>
          </p:cNvPr>
          <p:cNvSpPr>
            <a:spLocks noGrp="1"/>
          </p:cNvSpPr>
          <p:nvPr>
            <p:ph type="title"/>
          </p:nvPr>
        </p:nvSpPr>
        <p:spPr>
          <a:xfrm>
            <a:off x="628650" y="365126"/>
            <a:ext cx="7886700" cy="1031283"/>
          </a:xfrm>
        </p:spPr>
        <p:txBody>
          <a:bodyPr>
            <a:normAutofit/>
          </a:bodyPr>
          <a:lstStyle/>
          <a:p>
            <a:r>
              <a:rPr lang="en-US" sz="3200" dirty="0"/>
              <a:t>Overview</a:t>
            </a:r>
          </a:p>
        </p:txBody>
      </p:sp>
      <p:sp>
        <p:nvSpPr>
          <p:cNvPr id="3" name="Content Placeholder 2">
            <a:extLst>
              <a:ext uri="{FF2B5EF4-FFF2-40B4-BE49-F238E27FC236}">
                <a16:creationId xmlns:a16="http://schemas.microsoft.com/office/drawing/2014/main" id="{8ED7CEDF-8609-587C-FD72-92439B898BF6}"/>
              </a:ext>
            </a:extLst>
          </p:cNvPr>
          <p:cNvSpPr>
            <a:spLocks noGrp="1"/>
          </p:cNvSpPr>
          <p:nvPr>
            <p:ph idx="1"/>
          </p:nvPr>
        </p:nvSpPr>
        <p:spPr>
          <a:xfrm>
            <a:off x="571943" y="1449942"/>
            <a:ext cx="7886700" cy="4351338"/>
          </a:xfrm>
        </p:spPr>
        <p:txBody>
          <a:bodyPr>
            <a:normAutofit lnSpcReduction="10000"/>
          </a:bodyPr>
          <a:lstStyle/>
          <a:p>
            <a:r>
              <a:rPr lang="en-US" dirty="0"/>
              <a:t>Introductions</a:t>
            </a:r>
          </a:p>
          <a:p>
            <a:pPr lvl="1"/>
            <a:r>
              <a:rPr lang="en-US" dirty="0"/>
              <a:t>Practicing Systems Engineers?</a:t>
            </a:r>
          </a:p>
          <a:p>
            <a:pPr lvl="1"/>
            <a:r>
              <a:rPr lang="en-US" dirty="0"/>
              <a:t>Systems Architects?</a:t>
            </a:r>
          </a:p>
          <a:p>
            <a:pPr lvl="1"/>
            <a:r>
              <a:rPr lang="en-US" dirty="0"/>
              <a:t>Managers?</a:t>
            </a:r>
          </a:p>
          <a:p>
            <a:pPr lvl="1"/>
            <a:r>
              <a:rPr lang="en-US" dirty="0"/>
              <a:t>Software Engineers?</a:t>
            </a:r>
          </a:p>
          <a:p>
            <a:pPr lvl="1"/>
            <a:r>
              <a:rPr lang="en-US" dirty="0"/>
              <a:t>Systems Modelers?</a:t>
            </a:r>
          </a:p>
          <a:p>
            <a:pPr lvl="1"/>
            <a:r>
              <a:rPr lang="en-US" dirty="0"/>
              <a:t>Any previous training?</a:t>
            </a:r>
          </a:p>
          <a:p>
            <a:pPr lvl="1"/>
            <a:r>
              <a:rPr lang="en-US" dirty="0"/>
              <a:t>SE ‘Vee’ model</a:t>
            </a:r>
          </a:p>
          <a:p>
            <a:r>
              <a:rPr lang="en-US" dirty="0"/>
              <a:t>Objectives?</a:t>
            </a:r>
          </a:p>
          <a:p>
            <a:pPr lvl="1"/>
            <a:r>
              <a:rPr lang="en-US" sz="2400" spc="-15" dirty="0">
                <a:latin typeface="Calibri"/>
                <a:cs typeface="Calibri"/>
              </a:rPr>
              <a:t>Every</a:t>
            </a:r>
            <a:r>
              <a:rPr lang="en-US" sz="2400" spc="-10" dirty="0">
                <a:latin typeface="Calibri"/>
                <a:cs typeface="Calibri"/>
              </a:rPr>
              <a:t> </a:t>
            </a:r>
            <a:r>
              <a:rPr lang="en-US" sz="2400" dirty="0">
                <a:latin typeface="Calibri"/>
                <a:cs typeface="Calibri"/>
              </a:rPr>
              <a:t>element</a:t>
            </a:r>
            <a:r>
              <a:rPr lang="en-US" sz="2400" spc="-40" dirty="0">
                <a:latin typeface="Calibri"/>
                <a:cs typeface="Calibri"/>
              </a:rPr>
              <a:t> </a:t>
            </a:r>
            <a:r>
              <a:rPr lang="en-US" sz="2400" dirty="0">
                <a:latin typeface="Calibri"/>
                <a:cs typeface="Calibri"/>
              </a:rPr>
              <a:t>and</a:t>
            </a:r>
            <a:r>
              <a:rPr lang="en-US" sz="2400" spc="-15" dirty="0">
                <a:latin typeface="Calibri"/>
                <a:cs typeface="Calibri"/>
              </a:rPr>
              <a:t> </a:t>
            </a:r>
            <a:r>
              <a:rPr lang="en-US" sz="2400" spc="-10" dirty="0">
                <a:latin typeface="Calibri"/>
                <a:cs typeface="Calibri"/>
              </a:rPr>
              <a:t>diagram</a:t>
            </a:r>
            <a:r>
              <a:rPr lang="en-US" sz="2400" spc="-45" dirty="0">
                <a:latin typeface="Calibri"/>
                <a:cs typeface="Calibri"/>
              </a:rPr>
              <a:t> </a:t>
            </a:r>
            <a:r>
              <a:rPr lang="en-US" sz="2400" dirty="0">
                <a:latin typeface="Calibri"/>
                <a:cs typeface="Calibri"/>
              </a:rPr>
              <a:t>should</a:t>
            </a:r>
            <a:r>
              <a:rPr lang="en-US" sz="2400" spc="-35" dirty="0">
                <a:latin typeface="Calibri"/>
                <a:cs typeface="Calibri"/>
              </a:rPr>
              <a:t> </a:t>
            </a:r>
            <a:r>
              <a:rPr lang="en-US" sz="2400" spc="-20" dirty="0">
                <a:latin typeface="Calibri"/>
                <a:cs typeface="Calibri"/>
              </a:rPr>
              <a:t>have </a:t>
            </a:r>
            <a:r>
              <a:rPr lang="en-US" sz="2400" spc="-530" dirty="0">
                <a:latin typeface="Calibri"/>
                <a:cs typeface="Calibri"/>
              </a:rPr>
              <a:t> </a:t>
            </a:r>
            <a:r>
              <a:rPr lang="en-US" sz="2400" dirty="0">
                <a:latin typeface="Calibri"/>
                <a:cs typeface="Calibri"/>
              </a:rPr>
              <a:t>a purpose, an </a:t>
            </a:r>
            <a:r>
              <a:rPr lang="en-US" sz="2400" spc="-5" dirty="0">
                <a:latin typeface="Calibri"/>
                <a:cs typeface="Calibri"/>
              </a:rPr>
              <a:t>intended </a:t>
            </a:r>
            <a:r>
              <a:rPr lang="en-US" sz="2400" dirty="0">
                <a:latin typeface="Calibri"/>
                <a:cs typeface="Calibri"/>
              </a:rPr>
              <a:t>use and </a:t>
            </a:r>
            <a:r>
              <a:rPr lang="en-US" sz="2400" spc="5" dirty="0">
                <a:latin typeface="Calibri"/>
                <a:cs typeface="Calibri"/>
              </a:rPr>
              <a:t> </a:t>
            </a:r>
            <a:r>
              <a:rPr lang="en-US" sz="2400" dirty="0">
                <a:latin typeface="Calibri"/>
                <a:cs typeface="Calibri"/>
              </a:rPr>
              <a:t>someone</a:t>
            </a:r>
            <a:r>
              <a:rPr lang="en-US" sz="2400" spc="-40" dirty="0">
                <a:latin typeface="Calibri"/>
                <a:cs typeface="Calibri"/>
              </a:rPr>
              <a:t> </a:t>
            </a:r>
            <a:r>
              <a:rPr lang="en-US" sz="2400" spc="-5" dirty="0">
                <a:latin typeface="Calibri"/>
                <a:cs typeface="Calibri"/>
              </a:rPr>
              <a:t>who</a:t>
            </a:r>
            <a:r>
              <a:rPr lang="en-US" sz="2400" spc="-15" dirty="0">
                <a:latin typeface="Calibri"/>
                <a:cs typeface="Calibri"/>
              </a:rPr>
              <a:t> </a:t>
            </a:r>
            <a:r>
              <a:rPr lang="en-US" sz="2400" dirty="0">
                <a:latin typeface="Calibri"/>
                <a:cs typeface="Calibri"/>
              </a:rPr>
              <a:t>needs</a:t>
            </a:r>
            <a:r>
              <a:rPr lang="en-US" sz="2400" spc="-20" dirty="0">
                <a:latin typeface="Calibri"/>
                <a:cs typeface="Calibri"/>
              </a:rPr>
              <a:t> </a:t>
            </a:r>
            <a:r>
              <a:rPr lang="en-US" sz="2400" spc="-10" dirty="0">
                <a:latin typeface="Calibri"/>
                <a:cs typeface="Calibri"/>
              </a:rPr>
              <a:t>to</a:t>
            </a:r>
            <a:r>
              <a:rPr lang="en-US" sz="2400" spc="-40" dirty="0">
                <a:latin typeface="Calibri"/>
                <a:cs typeface="Calibri"/>
              </a:rPr>
              <a:t> </a:t>
            </a:r>
            <a:r>
              <a:rPr lang="en-US" sz="2400" dirty="0">
                <a:latin typeface="Calibri"/>
                <a:cs typeface="Calibri"/>
              </a:rPr>
              <a:t>use</a:t>
            </a:r>
            <a:r>
              <a:rPr lang="en-US" sz="2400" spc="-15" dirty="0">
                <a:latin typeface="Calibri"/>
                <a:cs typeface="Calibri"/>
              </a:rPr>
              <a:t> </a:t>
            </a:r>
            <a:r>
              <a:rPr lang="en-US" sz="2400" dirty="0">
                <a:latin typeface="Calibri"/>
                <a:cs typeface="Calibri"/>
              </a:rPr>
              <a:t>it.</a:t>
            </a:r>
          </a:p>
          <a:p>
            <a:pPr lvl="2"/>
            <a:r>
              <a:rPr lang="en-US" sz="800" i="1" spc="145" dirty="0">
                <a:latin typeface="Calibri"/>
                <a:cs typeface="Calibri"/>
              </a:rPr>
              <a:t>Agile</a:t>
            </a:r>
            <a:r>
              <a:rPr lang="en-US" sz="800" i="1" spc="35" dirty="0">
                <a:latin typeface="Calibri"/>
                <a:cs typeface="Calibri"/>
              </a:rPr>
              <a:t> </a:t>
            </a:r>
            <a:r>
              <a:rPr lang="en-US" sz="800" i="1" spc="95" dirty="0">
                <a:latin typeface="Calibri"/>
                <a:cs typeface="Calibri"/>
              </a:rPr>
              <a:t>Systems</a:t>
            </a:r>
            <a:r>
              <a:rPr lang="en-US" sz="800" i="1" spc="45" dirty="0">
                <a:latin typeface="Calibri"/>
                <a:cs typeface="Calibri"/>
              </a:rPr>
              <a:t> </a:t>
            </a:r>
            <a:r>
              <a:rPr lang="en-US" sz="800" i="1" spc="120" dirty="0">
                <a:latin typeface="Calibri"/>
                <a:cs typeface="Calibri"/>
              </a:rPr>
              <a:t>Engineering</a:t>
            </a:r>
            <a:r>
              <a:rPr lang="en-US" sz="800" spc="120" dirty="0">
                <a:latin typeface="Calibri"/>
                <a:cs typeface="Calibri"/>
              </a:rPr>
              <a:t>,</a:t>
            </a:r>
            <a:r>
              <a:rPr lang="en-US" sz="800" spc="-30" dirty="0">
                <a:latin typeface="Calibri"/>
                <a:cs typeface="Calibri"/>
              </a:rPr>
              <a:t> B.P. </a:t>
            </a:r>
            <a:r>
              <a:rPr lang="en-US" sz="800" spc="130" dirty="0">
                <a:latin typeface="Calibri"/>
                <a:cs typeface="Calibri"/>
              </a:rPr>
              <a:t>Douglas,</a:t>
            </a:r>
            <a:r>
              <a:rPr lang="en-US" sz="800" spc="75" dirty="0">
                <a:latin typeface="Calibri"/>
                <a:cs typeface="Calibri"/>
              </a:rPr>
              <a:t> </a:t>
            </a:r>
            <a:r>
              <a:rPr lang="en-US" sz="800" spc="110" dirty="0">
                <a:latin typeface="Calibri"/>
                <a:cs typeface="Calibri"/>
              </a:rPr>
              <a:t>Morgan</a:t>
            </a:r>
            <a:r>
              <a:rPr lang="en-US" sz="800" spc="60" dirty="0">
                <a:latin typeface="Calibri"/>
                <a:cs typeface="Calibri"/>
              </a:rPr>
              <a:t> </a:t>
            </a:r>
            <a:r>
              <a:rPr lang="en-US" sz="800" spc="70" dirty="0">
                <a:latin typeface="Calibri"/>
                <a:cs typeface="Calibri"/>
              </a:rPr>
              <a:t>Kauffman,</a:t>
            </a:r>
            <a:r>
              <a:rPr lang="en-US" sz="800" spc="-25" dirty="0">
                <a:latin typeface="Calibri"/>
                <a:cs typeface="Calibri"/>
              </a:rPr>
              <a:t> </a:t>
            </a:r>
            <a:r>
              <a:rPr lang="en-US" sz="800" spc="140" dirty="0">
                <a:latin typeface="Calibri"/>
                <a:cs typeface="Calibri"/>
              </a:rPr>
              <a:t>2016</a:t>
            </a:r>
            <a:endParaRPr lang="en-US" sz="800" dirty="0">
              <a:latin typeface="Calibri"/>
              <a:cs typeface="Calibri"/>
            </a:endParaRPr>
          </a:p>
          <a:p>
            <a:pPr marL="914400" lvl="2" indent="0">
              <a:buNone/>
            </a:pPr>
            <a:endParaRPr lang="en-US" dirty="0"/>
          </a:p>
        </p:txBody>
      </p:sp>
      <p:sp>
        <p:nvSpPr>
          <p:cNvPr id="4" name="Date Placeholder 3">
            <a:extLst>
              <a:ext uri="{FF2B5EF4-FFF2-40B4-BE49-F238E27FC236}">
                <a16:creationId xmlns:a16="http://schemas.microsoft.com/office/drawing/2014/main" id="{89A3A546-2659-DBAD-2972-6CF3337ED4F0}"/>
              </a:ext>
            </a:extLst>
          </p:cNvPr>
          <p:cNvSpPr>
            <a:spLocks noGrp="1"/>
          </p:cNvSpPr>
          <p:nvPr>
            <p:ph type="dt" sz="half" idx="10"/>
          </p:nvPr>
        </p:nvSpPr>
        <p:spPr/>
        <p:txBody>
          <a:bodyPr/>
          <a:lstStyle/>
          <a:p>
            <a:fld id="{1B9F3AF1-6D5C-9C4C-994B-ABA61403077A}" type="datetime1">
              <a:rPr lang="en-US" smtClean="0"/>
              <a:t>7/14/24</a:t>
            </a:fld>
            <a:endParaRPr lang="en-US"/>
          </a:p>
        </p:txBody>
      </p:sp>
      <p:sp>
        <p:nvSpPr>
          <p:cNvPr id="6" name="Slide Number Placeholder 5">
            <a:extLst>
              <a:ext uri="{FF2B5EF4-FFF2-40B4-BE49-F238E27FC236}">
                <a16:creationId xmlns:a16="http://schemas.microsoft.com/office/drawing/2014/main" id="{40DA9E5B-F4C2-61DF-B97A-1A4A568CDDA0}"/>
              </a:ext>
            </a:extLst>
          </p:cNvPr>
          <p:cNvSpPr>
            <a:spLocks noGrp="1"/>
          </p:cNvSpPr>
          <p:nvPr>
            <p:ph type="sldNum" sz="quarter" idx="12"/>
          </p:nvPr>
        </p:nvSpPr>
        <p:spPr/>
        <p:txBody>
          <a:bodyPr/>
          <a:lstStyle/>
          <a:p>
            <a:fld id="{3DE59B39-D009-AB47-A6E7-90AF1BD32FAA}" type="slidenum">
              <a:rPr lang="en-US" smtClean="0"/>
              <a:t>3</a:t>
            </a:fld>
            <a:endParaRPr lang="en-US"/>
          </a:p>
        </p:txBody>
      </p:sp>
      <p:sp>
        <p:nvSpPr>
          <p:cNvPr id="7" name="Footer Placeholder 5">
            <a:extLst>
              <a:ext uri="{FF2B5EF4-FFF2-40B4-BE49-F238E27FC236}">
                <a16:creationId xmlns:a16="http://schemas.microsoft.com/office/drawing/2014/main" id="{F94C9517-39D2-9E17-15B2-09B47AA381B5}"/>
              </a:ext>
            </a:extLst>
          </p:cNvPr>
          <p:cNvSpPr txBox="1">
            <a:spLocks/>
          </p:cNvSpPr>
          <p:nvPr/>
        </p:nvSpPr>
        <p:spPr>
          <a:xfrm>
            <a:off x="3071153" y="6310311"/>
            <a:ext cx="3310759" cy="365125"/>
          </a:xfrm>
          <a:prstGeom prst="rect">
            <a:avLst/>
          </a:prstGeom>
        </p:spPr>
        <p:txBody>
          <a:bodyPr vert="horz" lIns="91440" tIns="45720" rIns="91440" bIns="45720" rtlCol="0" anchor="ctr"/>
          <a:lstStyle>
            <a:defPPr>
              <a:defRPr lang="en-US"/>
            </a:defPPr>
            <a:lvl1pPr marL="0" algn="ctr" defTabSz="457200" rtl="0" eaLnBrk="1" latinLnBrk="0" hangingPunct="1">
              <a:defRPr sz="800" kern="1200" baseline="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 2024, James ter Veen PhD. Unpublished Work, SysML examples from </a:t>
            </a:r>
            <a:r>
              <a:rPr lang="en-US" i="1" spc="40" dirty="0">
                <a:latin typeface="Arial"/>
                <a:cs typeface="Arial"/>
              </a:rPr>
              <a:t>Architecting Spacecraft with </a:t>
            </a:r>
            <a:r>
              <a:rPr lang="en-US" i="1" dirty="0">
                <a:latin typeface="Arial"/>
                <a:cs typeface="Arial"/>
              </a:rPr>
              <a:t>SysML © 2017 All rights reserved</a:t>
            </a:r>
            <a:endParaRPr lang="en-US" dirty="0"/>
          </a:p>
        </p:txBody>
      </p:sp>
    </p:spTree>
    <p:extLst>
      <p:ext uri="{BB962C8B-B14F-4D97-AF65-F5344CB8AC3E}">
        <p14:creationId xmlns:p14="http://schemas.microsoft.com/office/powerpoint/2010/main" val="7734319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6A65D-190C-CE72-6FBC-35782D4975F8}"/>
              </a:ext>
            </a:extLst>
          </p:cNvPr>
          <p:cNvSpPr>
            <a:spLocks noGrp="1"/>
          </p:cNvSpPr>
          <p:nvPr>
            <p:ph type="title"/>
          </p:nvPr>
        </p:nvSpPr>
        <p:spPr>
          <a:xfrm>
            <a:off x="415290" y="421959"/>
            <a:ext cx="7886700" cy="843914"/>
          </a:xfrm>
        </p:spPr>
        <p:txBody>
          <a:bodyPr/>
          <a:lstStyle/>
          <a:p>
            <a:r>
              <a:rPr lang="en-US" dirty="0"/>
              <a:t>Exercise 5 – Make Requirements Diagram</a:t>
            </a:r>
          </a:p>
        </p:txBody>
      </p:sp>
      <p:sp>
        <p:nvSpPr>
          <p:cNvPr id="3" name="Date Placeholder 2">
            <a:extLst>
              <a:ext uri="{FF2B5EF4-FFF2-40B4-BE49-F238E27FC236}">
                <a16:creationId xmlns:a16="http://schemas.microsoft.com/office/drawing/2014/main" id="{065A9CC0-48BB-B0F9-EC53-70274070CB7B}"/>
              </a:ext>
            </a:extLst>
          </p:cNvPr>
          <p:cNvSpPr>
            <a:spLocks noGrp="1"/>
          </p:cNvSpPr>
          <p:nvPr>
            <p:ph type="dt" sz="half" idx="10"/>
          </p:nvPr>
        </p:nvSpPr>
        <p:spPr/>
        <p:txBody>
          <a:bodyPr/>
          <a:lstStyle/>
          <a:p>
            <a:fld id="{C660DD5A-7174-B744-B741-DC2BDE691D34}" type="datetime1">
              <a:rPr lang="en-US" smtClean="0"/>
              <a:t>7/14/24</a:t>
            </a:fld>
            <a:endParaRPr lang="en-US"/>
          </a:p>
        </p:txBody>
      </p:sp>
      <p:sp>
        <p:nvSpPr>
          <p:cNvPr id="5" name="Slide Number Placeholder 4">
            <a:extLst>
              <a:ext uri="{FF2B5EF4-FFF2-40B4-BE49-F238E27FC236}">
                <a16:creationId xmlns:a16="http://schemas.microsoft.com/office/drawing/2014/main" id="{6CB557A5-4491-950E-6AB7-A95884EEF367}"/>
              </a:ext>
            </a:extLst>
          </p:cNvPr>
          <p:cNvSpPr>
            <a:spLocks noGrp="1"/>
          </p:cNvSpPr>
          <p:nvPr>
            <p:ph type="sldNum" sz="quarter" idx="12"/>
          </p:nvPr>
        </p:nvSpPr>
        <p:spPr/>
        <p:txBody>
          <a:bodyPr/>
          <a:lstStyle/>
          <a:p>
            <a:fld id="{3DE59B39-D009-AB47-A6E7-90AF1BD32FAA}" type="slidenum">
              <a:rPr lang="en-US" smtClean="0"/>
              <a:t>30</a:t>
            </a:fld>
            <a:endParaRPr lang="en-US"/>
          </a:p>
        </p:txBody>
      </p:sp>
      <p:pic>
        <p:nvPicPr>
          <p:cNvPr id="7" name="Picture 6">
            <a:extLst>
              <a:ext uri="{FF2B5EF4-FFF2-40B4-BE49-F238E27FC236}">
                <a16:creationId xmlns:a16="http://schemas.microsoft.com/office/drawing/2014/main" id="{D767354A-E179-5ADD-CF1C-7D0E6F0A76D3}"/>
              </a:ext>
            </a:extLst>
          </p:cNvPr>
          <p:cNvPicPr>
            <a:picLocks noChangeAspect="1"/>
          </p:cNvPicPr>
          <p:nvPr/>
        </p:nvPicPr>
        <p:blipFill>
          <a:blip r:embed="rId2"/>
          <a:stretch>
            <a:fillRect/>
          </a:stretch>
        </p:blipFill>
        <p:spPr>
          <a:xfrm>
            <a:off x="152265" y="1551118"/>
            <a:ext cx="8839469" cy="3254562"/>
          </a:xfrm>
          <a:prstGeom prst="rect">
            <a:avLst/>
          </a:prstGeom>
        </p:spPr>
      </p:pic>
      <p:sp>
        <p:nvSpPr>
          <p:cNvPr id="8" name="TextBox 7">
            <a:extLst>
              <a:ext uri="{FF2B5EF4-FFF2-40B4-BE49-F238E27FC236}">
                <a16:creationId xmlns:a16="http://schemas.microsoft.com/office/drawing/2014/main" id="{DBA716C3-6F8F-C48F-FD0D-5AB20FDFA128}"/>
              </a:ext>
            </a:extLst>
          </p:cNvPr>
          <p:cNvSpPr txBox="1"/>
          <p:nvPr/>
        </p:nvSpPr>
        <p:spPr>
          <a:xfrm>
            <a:off x="628650" y="5090925"/>
            <a:ext cx="7406640" cy="646331"/>
          </a:xfrm>
          <a:prstGeom prst="rect">
            <a:avLst/>
          </a:prstGeom>
          <a:noFill/>
          <a:ln w="25400">
            <a:solidFill>
              <a:srgbClr val="FF0000"/>
            </a:solidFill>
          </a:ln>
        </p:spPr>
        <p:txBody>
          <a:bodyPr wrap="square" rtlCol="0">
            <a:spAutoFit/>
          </a:bodyPr>
          <a:lstStyle/>
          <a:p>
            <a:r>
              <a:rPr lang="en-US" dirty="0"/>
              <a:t>Drag &amp; Drop requirements onto the diagram. Tip: Use the Alignment menu items to adjust height, width, etc.</a:t>
            </a:r>
          </a:p>
        </p:txBody>
      </p:sp>
      <p:sp>
        <p:nvSpPr>
          <p:cNvPr id="6" name="Footer Placeholder 4">
            <a:extLst>
              <a:ext uri="{FF2B5EF4-FFF2-40B4-BE49-F238E27FC236}">
                <a16:creationId xmlns:a16="http://schemas.microsoft.com/office/drawing/2014/main" id="{45D1561B-C210-C341-BCA5-3FADE8B03D6F}"/>
              </a:ext>
            </a:extLst>
          </p:cNvPr>
          <p:cNvSpPr>
            <a:spLocks noGrp="1"/>
          </p:cNvSpPr>
          <p:nvPr>
            <p:ph type="ftr" sz="quarter" idx="11"/>
          </p:nvPr>
        </p:nvSpPr>
        <p:spPr>
          <a:xfrm>
            <a:off x="2890911" y="6356351"/>
            <a:ext cx="3376246" cy="365125"/>
          </a:xfrm>
        </p:spPr>
        <p:txBody>
          <a:bodyPr/>
          <a:lstStyle/>
          <a:p>
            <a:r>
              <a:rPr lang="en-US" dirty="0"/>
              <a:t>© 2024, James ter Veen PhD. Unpublished Work, SysML examples from </a:t>
            </a:r>
            <a:r>
              <a:rPr lang="en-US" i="1" spc="40" dirty="0">
                <a:latin typeface="Arial"/>
                <a:cs typeface="Arial"/>
              </a:rPr>
              <a:t>Architecting Spacecraft with </a:t>
            </a:r>
            <a:r>
              <a:rPr lang="en-US" i="1" dirty="0">
                <a:latin typeface="Arial"/>
                <a:cs typeface="Arial"/>
              </a:rPr>
              <a:t>SysML © 2017 All rights reserved</a:t>
            </a:r>
            <a:endParaRPr lang="en-US" dirty="0"/>
          </a:p>
        </p:txBody>
      </p:sp>
    </p:spTree>
    <p:extLst>
      <p:ext uri="{BB962C8B-B14F-4D97-AF65-F5344CB8AC3E}">
        <p14:creationId xmlns:p14="http://schemas.microsoft.com/office/powerpoint/2010/main" val="40743768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A64C9-B6C5-312C-601D-8E6E6C0A139A}"/>
              </a:ext>
            </a:extLst>
          </p:cNvPr>
          <p:cNvSpPr>
            <a:spLocks noGrp="1"/>
          </p:cNvSpPr>
          <p:nvPr>
            <p:ph type="title"/>
          </p:nvPr>
        </p:nvSpPr>
        <p:spPr/>
        <p:txBody>
          <a:bodyPr/>
          <a:lstStyle/>
          <a:p>
            <a:r>
              <a:rPr lang="en-US" dirty="0"/>
              <a:t>Lunch!</a:t>
            </a:r>
          </a:p>
        </p:txBody>
      </p:sp>
      <p:sp>
        <p:nvSpPr>
          <p:cNvPr id="3" name="Content Placeholder 2">
            <a:extLst>
              <a:ext uri="{FF2B5EF4-FFF2-40B4-BE49-F238E27FC236}">
                <a16:creationId xmlns:a16="http://schemas.microsoft.com/office/drawing/2014/main" id="{382129C6-B3A1-84B1-51F3-0DB67BE15F42}"/>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C8EC866F-93DC-3118-1E89-1B711B6B688B}"/>
              </a:ext>
            </a:extLst>
          </p:cNvPr>
          <p:cNvSpPr>
            <a:spLocks noGrp="1"/>
          </p:cNvSpPr>
          <p:nvPr>
            <p:ph type="dt" sz="half" idx="10"/>
          </p:nvPr>
        </p:nvSpPr>
        <p:spPr/>
        <p:txBody>
          <a:bodyPr/>
          <a:lstStyle/>
          <a:p>
            <a:fld id="{41AAE854-9499-1E4F-86EE-232434925BD8}" type="datetime1">
              <a:rPr lang="en-US" smtClean="0"/>
              <a:t>7/14/24</a:t>
            </a:fld>
            <a:endParaRPr lang="en-US"/>
          </a:p>
        </p:txBody>
      </p:sp>
      <p:sp>
        <p:nvSpPr>
          <p:cNvPr id="6" name="Slide Number Placeholder 5">
            <a:extLst>
              <a:ext uri="{FF2B5EF4-FFF2-40B4-BE49-F238E27FC236}">
                <a16:creationId xmlns:a16="http://schemas.microsoft.com/office/drawing/2014/main" id="{152FDCB0-4F41-DB7E-41D8-4221A99CAE29}"/>
              </a:ext>
            </a:extLst>
          </p:cNvPr>
          <p:cNvSpPr>
            <a:spLocks noGrp="1"/>
          </p:cNvSpPr>
          <p:nvPr>
            <p:ph type="sldNum" sz="quarter" idx="12"/>
          </p:nvPr>
        </p:nvSpPr>
        <p:spPr/>
        <p:txBody>
          <a:bodyPr/>
          <a:lstStyle/>
          <a:p>
            <a:fld id="{3DE59B39-D009-AB47-A6E7-90AF1BD32FAA}" type="slidenum">
              <a:rPr lang="en-US" smtClean="0"/>
              <a:t>31</a:t>
            </a:fld>
            <a:endParaRPr lang="en-US"/>
          </a:p>
        </p:txBody>
      </p:sp>
      <p:sp>
        <p:nvSpPr>
          <p:cNvPr id="7" name="Footer Placeholder 4">
            <a:extLst>
              <a:ext uri="{FF2B5EF4-FFF2-40B4-BE49-F238E27FC236}">
                <a16:creationId xmlns:a16="http://schemas.microsoft.com/office/drawing/2014/main" id="{B7E5B446-CE1A-ECC6-8119-4164749A8955}"/>
              </a:ext>
            </a:extLst>
          </p:cNvPr>
          <p:cNvSpPr>
            <a:spLocks noGrp="1"/>
          </p:cNvSpPr>
          <p:nvPr>
            <p:ph type="ftr" sz="quarter" idx="11"/>
          </p:nvPr>
        </p:nvSpPr>
        <p:spPr>
          <a:xfrm>
            <a:off x="2890911" y="6356351"/>
            <a:ext cx="3376246" cy="365125"/>
          </a:xfrm>
        </p:spPr>
        <p:txBody>
          <a:bodyPr/>
          <a:lstStyle/>
          <a:p>
            <a:r>
              <a:rPr lang="en-US" dirty="0"/>
              <a:t>© 2024, James ter Veen PhD. Unpublished Work, SysML examples from </a:t>
            </a:r>
            <a:r>
              <a:rPr lang="en-US" i="1" spc="40" dirty="0">
                <a:latin typeface="Arial"/>
                <a:cs typeface="Arial"/>
              </a:rPr>
              <a:t>Architecting Spacecraft with </a:t>
            </a:r>
            <a:r>
              <a:rPr lang="en-US" i="1" dirty="0">
                <a:latin typeface="Arial"/>
                <a:cs typeface="Arial"/>
              </a:rPr>
              <a:t>SysML © 2017 All rights reserved</a:t>
            </a:r>
            <a:endParaRPr lang="en-US" dirty="0"/>
          </a:p>
        </p:txBody>
      </p:sp>
    </p:spTree>
    <p:extLst>
      <p:ext uri="{BB962C8B-B14F-4D97-AF65-F5344CB8AC3E}">
        <p14:creationId xmlns:p14="http://schemas.microsoft.com/office/powerpoint/2010/main" val="42784229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4ECE5-8F56-F5BB-78D4-246640F468F8}"/>
              </a:ext>
            </a:extLst>
          </p:cNvPr>
          <p:cNvSpPr>
            <a:spLocks noGrp="1"/>
          </p:cNvSpPr>
          <p:nvPr>
            <p:ph type="title"/>
          </p:nvPr>
        </p:nvSpPr>
        <p:spPr>
          <a:xfrm>
            <a:off x="628650" y="365127"/>
            <a:ext cx="7886700" cy="833754"/>
          </a:xfrm>
        </p:spPr>
        <p:txBody>
          <a:bodyPr/>
          <a:lstStyle/>
          <a:p>
            <a:r>
              <a:rPr lang="en-US" dirty="0"/>
              <a:t>What are Use Cases?</a:t>
            </a:r>
          </a:p>
        </p:txBody>
      </p:sp>
      <p:sp>
        <p:nvSpPr>
          <p:cNvPr id="3" name="Date Placeholder 2">
            <a:extLst>
              <a:ext uri="{FF2B5EF4-FFF2-40B4-BE49-F238E27FC236}">
                <a16:creationId xmlns:a16="http://schemas.microsoft.com/office/drawing/2014/main" id="{7B834CF7-2FFA-91B7-9B07-167587F381E9}"/>
              </a:ext>
            </a:extLst>
          </p:cNvPr>
          <p:cNvSpPr>
            <a:spLocks noGrp="1"/>
          </p:cNvSpPr>
          <p:nvPr>
            <p:ph type="dt" sz="half" idx="10"/>
          </p:nvPr>
        </p:nvSpPr>
        <p:spPr/>
        <p:txBody>
          <a:bodyPr/>
          <a:lstStyle/>
          <a:p>
            <a:fld id="{C660DD5A-7174-B744-B741-DC2BDE691D34}" type="datetime1">
              <a:rPr lang="en-US" smtClean="0"/>
              <a:t>7/14/24</a:t>
            </a:fld>
            <a:endParaRPr lang="en-US"/>
          </a:p>
        </p:txBody>
      </p:sp>
      <p:sp>
        <p:nvSpPr>
          <p:cNvPr id="5" name="Slide Number Placeholder 4">
            <a:extLst>
              <a:ext uri="{FF2B5EF4-FFF2-40B4-BE49-F238E27FC236}">
                <a16:creationId xmlns:a16="http://schemas.microsoft.com/office/drawing/2014/main" id="{B753C8AD-2E14-605D-FF5D-284683F9E3E6}"/>
              </a:ext>
            </a:extLst>
          </p:cNvPr>
          <p:cNvSpPr>
            <a:spLocks noGrp="1"/>
          </p:cNvSpPr>
          <p:nvPr>
            <p:ph type="sldNum" sz="quarter" idx="12"/>
          </p:nvPr>
        </p:nvSpPr>
        <p:spPr/>
        <p:txBody>
          <a:bodyPr/>
          <a:lstStyle/>
          <a:p>
            <a:fld id="{3DE59B39-D009-AB47-A6E7-90AF1BD32FAA}" type="slidenum">
              <a:rPr lang="en-US" smtClean="0"/>
              <a:t>32</a:t>
            </a:fld>
            <a:endParaRPr lang="en-US"/>
          </a:p>
        </p:txBody>
      </p:sp>
      <p:sp>
        <p:nvSpPr>
          <p:cNvPr id="6" name="Text Placeholder 2">
            <a:extLst>
              <a:ext uri="{FF2B5EF4-FFF2-40B4-BE49-F238E27FC236}">
                <a16:creationId xmlns:a16="http://schemas.microsoft.com/office/drawing/2014/main" id="{3C36AF05-1456-1C40-91AE-8CA3706E10BB}"/>
              </a:ext>
            </a:extLst>
          </p:cNvPr>
          <p:cNvSpPr txBox="1">
            <a:spLocks/>
          </p:cNvSpPr>
          <p:nvPr/>
        </p:nvSpPr>
        <p:spPr>
          <a:xfrm>
            <a:off x="529970" y="1219201"/>
            <a:ext cx="8309230" cy="50088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“Use Cases are requirements (although not all requirements). Some think of requirements only as ‘the system shall do…’ function or feature lists.” </a:t>
            </a:r>
          </a:p>
          <a:p>
            <a:r>
              <a:rPr lang="en-US" sz="2000" dirty="0"/>
              <a:t>“Use Cases are text documents, not diagrams, and use case modeling is primarily an act of writing, </a:t>
            </a:r>
            <a:r>
              <a:rPr lang="en-US" sz="2000" i="1" u="sng" dirty="0"/>
              <a:t>not</a:t>
            </a:r>
            <a:r>
              <a:rPr lang="en-US" sz="2000" dirty="0"/>
              <a:t> drawing.”</a:t>
            </a:r>
          </a:p>
          <a:p>
            <a:r>
              <a:rPr lang="en-US" sz="2000" dirty="0"/>
              <a:t>Use Case </a:t>
            </a:r>
            <a:r>
              <a:rPr lang="en-US" sz="2000" dirty="0">
                <a:solidFill>
                  <a:srgbClr val="FF0000"/>
                </a:solidFill>
              </a:rPr>
              <a:t>Diagrams</a:t>
            </a:r>
            <a:r>
              <a:rPr lang="en-US" sz="2000" dirty="0"/>
              <a:t> illustrate names of use cases, actors and relationships.</a:t>
            </a:r>
            <a:endParaRPr lang="en-US" sz="2400" dirty="0"/>
          </a:p>
          <a:p>
            <a:pPr marL="0" indent="0">
              <a:buNone/>
            </a:pPr>
            <a:r>
              <a:rPr lang="en-US" sz="1100" i="1" dirty="0"/>
              <a:t>			</a:t>
            </a:r>
          </a:p>
          <a:p>
            <a:r>
              <a:rPr lang="en-US" sz="2000" dirty="0"/>
              <a:t>Black box view of the services that a system performs in collaboration with its actors</a:t>
            </a:r>
          </a:p>
          <a:p>
            <a:r>
              <a:rPr lang="en-US" sz="2000" dirty="0"/>
              <a:t>A diagram conveys a set of use cases – </a:t>
            </a:r>
            <a:r>
              <a:rPr lang="en-US" sz="2000" u="sng" dirty="0"/>
              <a:t>verb phrases</a:t>
            </a:r>
          </a:p>
          <a:p>
            <a:r>
              <a:rPr lang="en-US" sz="2000" dirty="0"/>
              <a:t>Sometimes, actors are other systems</a:t>
            </a:r>
          </a:p>
          <a:p>
            <a:pPr marL="0" indent="0">
              <a:buNone/>
            </a:pPr>
            <a:endParaRPr lang="en-US" dirty="0"/>
          </a:p>
        </p:txBody>
      </p:sp>
      <p:sp>
        <p:nvSpPr>
          <p:cNvPr id="7" name="TextBox 6">
            <a:extLst>
              <a:ext uri="{FF2B5EF4-FFF2-40B4-BE49-F238E27FC236}">
                <a16:creationId xmlns:a16="http://schemas.microsoft.com/office/drawing/2014/main" id="{10725BC7-7334-5C67-16D3-3A6B15274C64}"/>
              </a:ext>
            </a:extLst>
          </p:cNvPr>
          <p:cNvSpPr txBox="1"/>
          <p:nvPr/>
        </p:nvSpPr>
        <p:spPr>
          <a:xfrm>
            <a:off x="3615690" y="3213556"/>
            <a:ext cx="4339590" cy="215444"/>
          </a:xfrm>
          <a:prstGeom prst="rect">
            <a:avLst/>
          </a:prstGeom>
          <a:noFill/>
        </p:spPr>
        <p:txBody>
          <a:bodyPr wrap="square" rtlCol="0">
            <a:spAutoFit/>
          </a:bodyPr>
          <a:lstStyle/>
          <a:p>
            <a:r>
              <a:rPr lang="en-US" sz="800" i="1" dirty="0"/>
              <a:t>Use Cases: Requirements in Context, 2</a:t>
            </a:r>
            <a:r>
              <a:rPr lang="en-US" sz="800" i="1" baseline="30000" dirty="0"/>
              <a:t>nd</a:t>
            </a:r>
            <a:r>
              <a:rPr lang="en-US" sz="800" i="1" dirty="0"/>
              <a:t> Edition, Kulak &amp; Guiney, Addison-Wesley, 2004</a:t>
            </a:r>
            <a:endParaRPr lang="en-US" sz="800" dirty="0"/>
          </a:p>
        </p:txBody>
      </p:sp>
      <p:sp>
        <p:nvSpPr>
          <p:cNvPr id="8" name="Footer Placeholder 4">
            <a:extLst>
              <a:ext uri="{FF2B5EF4-FFF2-40B4-BE49-F238E27FC236}">
                <a16:creationId xmlns:a16="http://schemas.microsoft.com/office/drawing/2014/main" id="{3B34D904-1E72-2C01-E6D0-0FF303C06CF4}"/>
              </a:ext>
            </a:extLst>
          </p:cNvPr>
          <p:cNvSpPr>
            <a:spLocks noGrp="1"/>
          </p:cNvSpPr>
          <p:nvPr>
            <p:ph type="ftr" sz="quarter" idx="11"/>
          </p:nvPr>
        </p:nvSpPr>
        <p:spPr>
          <a:xfrm>
            <a:off x="2890911" y="6356351"/>
            <a:ext cx="3376246" cy="365125"/>
          </a:xfrm>
        </p:spPr>
        <p:txBody>
          <a:bodyPr/>
          <a:lstStyle/>
          <a:p>
            <a:r>
              <a:rPr lang="en-US" dirty="0"/>
              <a:t>© 2024, James ter Veen PhD. Unpublished Work, SysML examples from </a:t>
            </a:r>
            <a:r>
              <a:rPr lang="en-US" i="1" spc="40" dirty="0">
                <a:latin typeface="Arial"/>
                <a:cs typeface="Arial"/>
              </a:rPr>
              <a:t>Architecting Spacecraft with </a:t>
            </a:r>
            <a:r>
              <a:rPr lang="en-US" i="1" dirty="0">
                <a:latin typeface="Arial"/>
                <a:cs typeface="Arial"/>
              </a:rPr>
              <a:t>SysML © 2017 All rights reserved</a:t>
            </a:r>
            <a:endParaRPr lang="en-US" dirty="0"/>
          </a:p>
        </p:txBody>
      </p:sp>
    </p:spTree>
    <p:extLst>
      <p:ext uri="{BB962C8B-B14F-4D97-AF65-F5344CB8AC3E}">
        <p14:creationId xmlns:p14="http://schemas.microsoft.com/office/powerpoint/2010/main" val="17169020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7C784-18AC-3ED4-2685-9FCCD5E180F9}"/>
              </a:ext>
            </a:extLst>
          </p:cNvPr>
          <p:cNvSpPr>
            <a:spLocks noGrp="1"/>
          </p:cNvSpPr>
          <p:nvPr>
            <p:ph type="title"/>
          </p:nvPr>
        </p:nvSpPr>
        <p:spPr>
          <a:xfrm>
            <a:off x="628650" y="365127"/>
            <a:ext cx="7886700" cy="854074"/>
          </a:xfrm>
        </p:spPr>
        <p:txBody>
          <a:bodyPr/>
          <a:lstStyle/>
          <a:p>
            <a:r>
              <a:rPr lang="en-US" dirty="0"/>
              <a:t>Use Case Specification</a:t>
            </a:r>
          </a:p>
        </p:txBody>
      </p:sp>
      <p:sp>
        <p:nvSpPr>
          <p:cNvPr id="3" name="Date Placeholder 2">
            <a:extLst>
              <a:ext uri="{FF2B5EF4-FFF2-40B4-BE49-F238E27FC236}">
                <a16:creationId xmlns:a16="http://schemas.microsoft.com/office/drawing/2014/main" id="{A108E599-EABC-7C15-3624-FF3454FFC9D2}"/>
              </a:ext>
            </a:extLst>
          </p:cNvPr>
          <p:cNvSpPr>
            <a:spLocks noGrp="1"/>
          </p:cNvSpPr>
          <p:nvPr>
            <p:ph type="dt" sz="half" idx="10"/>
          </p:nvPr>
        </p:nvSpPr>
        <p:spPr/>
        <p:txBody>
          <a:bodyPr/>
          <a:lstStyle/>
          <a:p>
            <a:fld id="{C660DD5A-7174-B744-B741-DC2BDE691D34}" type="datetime1">
              <a:rPr lang="en-US" smtClean="0"/>
              <a:t>7/14/24</a:t>
            </a:fld>
            <a:endParaRPr lang="en-US"/>
          </a:p>
        </p:txBody>
      </p:sp>
      <p:sp>
        <p:nvSpPr>
          <p:cNvPr id="5" name="Slide Number Placeholder 4">
            <a:extLst>
              <a:ext uri="{FF2B5EF4-FFF2-40B4-BE49-F238E27FC236}">
                <a16:creationId xmlns:a16="http://schemas.microsoft.com/office/drawing/2014/main" id="{7C715253-9A75-C948-1BF5-2B97BC14DF2C}"/>
              </a:ext>
            </a:extLst>
          </p:cNvPr>
          <p:cNvSpPr>
            <a:spLocks noGrp="1"/>
          </p:cNvSpPr>
          <p:nvPr>
            <p:ph type="sldNum" sz="quarter" idx="12"/>
          </p:nvPr>
        </p:nvSpPr>
        <p:spPr/>
        <p:txBody>
          <a:bodyPr/>
          <a:lstStyle/>
          <a:p>
            <a:fld id="{3DE59B39-D009-AB47-A6E7-90AF1BD32FAA}" type="slidenum">
              <a:rPr lang="en-US" smtClean="0"/>
              <a:t>33</a:t>
            </a:fld>
            <a:endParaRPr lang="en-US"/>
          </a:p>
        </p:txBody>
      </p:sp>
      <p:sp>
        <p:nvSpPr>
          <p:cNvPr id="8" name="Content Placeholder 2">
            <a:extLst>
              <a:ext uri="{FF2B5EF4-FFF2-40B4-BE49-F238E27FC236}">
                <a16:creationId xmlns:a16="http://schemas.microsoft.com/office/drawing/2014/main" id="{8152190C-CE03-DF94-3705-6C675EBE367D}"/>
              </a:ext>
            </a:extLst>
          </p:cNvPr>
          <p:cNvSpPr txBox="1">
            <a:spLocks/>
          </p:cNvSpPr>
          <p:nvPr/>
        </p:nvSpPr>
        <p:spPr bwMode="auto">
          <a:xfrm>
            <a:off x="557799" y="1219201"/>
            <a:ext cx="7886700" cy="499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28600" indent="-228600" algn="l" defTabSz="457200" rtl="0" eaLnBrk="0" fontAlgn="base" hangingPunct="0">
              <a:spcBef>
                <a:spcPct val="20000"/>
              </a:spcBef>
              <a:spcAft>
                <a:spcPct val="0"/>
              </a:spcAft>
              <a:buClr>
                <a:srgbClr val="003893"/>
              </a:buClr>
              <a:buFont typeface="Arial" charset="0"/>
              <a:buChar char="•"/>
              <a:defRPr sz="2400" b="1" kern="1200">
                <a:solidFill>
                  <a:schemeClr val="tx1"/>
                </a:solidFill>
                <a:latin typeface="+mn-lt"/>
                <a:ea typeface="ＭＳ Ｐゴシック" charset="0"/>
                <a:cs typeface="ＭＳ Ｐゴシック" charset="0"/>
              </a:defRPr>
            </a:lvl1pPr>
            <a:lvl2pPr marL="457200" indent="-228600" algn="l" defTabSz="457200" rtl="0" eaLnBrk="0" fontAlgn="base" hangingPunct="0">
              <a:spcBef>
                <a:spcPct val="20000"/>
              </a:spcBef>
              <a:spcAft>
                <a:spcPct val="0"/>
              </a:spcAft>
              <a:buClr>
                <a:srgbClr val="003893"/>
              </a:buClr>
              <a:buFont typeface="Arial" charset="0"/>
              <a:buChar char="–"/>
              <a:defRPr sz="2000" kern="1200">
                <a:solidFill>
                  <a:schemeClr val="tx1"/>
                </a:solidFill>
                <a:latin typeface="+mn-lt"/>
                <a:ea typeface="ＭＳ Ｐゴシック" charset="0"/>
                <a:cs typeface="+mn-cs"/>
              </a:defRPr>
            </a:lvl2pPr>
            <a:lvl3pPr marL="685800" indent="-228600" algn="l" defTabSz="457200" rtl="0" eaLnBrk="0" fontAlgn="base" hangingPunct="0">
              <a:spcBef>
                <a:spcPct val="20000"/>
              </a:spcBef>
              <a:spcAft>
                <a:spcPct val="0"/>
              </a:spcAft>
              <a:buClr>
                <a:srgbClr val="003893"/>
              </a:buClr>
              <a:buFont typeface="Arial" charset="0"/>
              <a:buChar char="•"/>
              <a:defRPr sz="1800" kern="1200">
                <a:solidFill>
                  <a:schemeClr val="tx1"/>
                </a:solidFill>
                <a:latin typeface="+mn-lt"/>
                <a:ea typeface="ＭＳ Ｐゴシック" charset="0"/>
                <a:cs typeface="+mn-cs"/>
              </a:defRPr>
            </a:lvl3pPr>
            <a:lvl4pPr marL="914400" indent="-228600" algn="l" defTabSz="457200" rtl="0" eaLnBrk="0" fontAlgn="base" hangingPunct="0">
              <a:spcBef>
                <a:spcPct val="20000"/>
              </a:spcBef>
              <a:spcAft>
                <a:spcPct val="0"/>
              </a:spcAft>
              <a:buClr>
                <a:srgbClr val="003893"/>
              </a:buClr>
              <a:buFont typeface="Century Gothic" panose="020B0502020202020204" pitchFamily="34" charset="0"/>
              <a:buChar char="–"/>
              <a:defRPr sz="1600" kern="1200">
                <a:solidFill>
                  <a:schemeClr val="tx1"/>
                </a:solidFill>
                <a:latin typeface="+mn-lt"/>
                <a:ea typeface="ＭＳ Ｐゴシック" charset="0"/>
                <a:cs typeface="+mn-cs"/>
              </a:defRPr>
            </a:lvl4pPr>
            <a:lvl5pPr marL="1143000" indent="-228600" algn="l" defTabSz="457200" rtl="0" eaLnBrk="0" fontAlgn="base" hangingPunct="0">
              <a:spcBef>
                <a:spcPct val="20000"/>
              </a:spcBef>
              <a:spcAft>
                <a:spcPct val="0"/>
              </a:spcAft>
              <a:buClr>
                <a:srgbClr val="003893"/>
              </a:buClr>
              <a:buFont typeface="Arial" charset="0"/>
              <a:buChar char="»"/>
              <a:tabLst/>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marR="0" lvl="0" indent="-228600" algn="l" defTabSz="457200" rtl="0" eaLnBrk="0" fontAlgn="base" latinLnBrk="0" hangingPunct="0">
              <a:lnSpc>
                <a:spcPct val="100000"/>
              </a:lnSpc>
              <a:spcBef>
                <a:spcPct val="20000"/>
              </a:spcBef>
              <a:spcAft>
                <a:spcPct val="0"/>
              </a:spcAft>
              <a:buClr>
                <a:srgbClr val="003893"/>
              </a:buClr>
              <a:buSzTx/>
              <a:buFont typeface="Arial"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Name – a verb phrase (verb-noun, e.g. ‘Grow Food’)</a:t>
            </a:r>
          </a:p>
          <a:p>
            <a:pPr marL="228600" marR="0" lvl="0" indent="-228600" algn="l" defTabSz="457200" rtl="0" eaLnBrk="0" fontAlgn="base" latinLnBrk="0" hangingPunct="0">
              <a:lnSpc>
                <a:spcPct val="100000"/>
              </a:lnSpc>
              <a:spcBef>
                <a:spcPct val="20000"/>
              </a:spcBef>
              <a:spcAft>
                <a:spcPct val="0"/>
              </a:spcAft>
              <a:buClr>
                <a:srgbClr val="003893"/>
              </a:buClr>
              <a:buSzTx/>
              <a:buFont typeface="Arial"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Primary actor</a:t>
            </a:r>
          </a:p>
          <a:p>
            <a:pPr marL="228600" marR="0" lvl="0" indent="-228600" algn="l" defTabSz="457200" rtl="0" eaLnBrk="0" fontAlgn="base" latinLnBrk="0" hangingPunct="0">
              <a:lnSpc>
                <a:spcPct val="100000"/>
              </a:lnSpc>
              <a:spcBef>
                <a:spcPct val="20000"/>
              </a:spcBef>
              <a:spcAft>
                <a:spcPct val="0"/>
              </a:spcAft>
              <a:buClr>
                <a:srgbClr val="003893"/>
              </a:buClr>
              <a:buSzTx/>
              <a:buFont typeface="Arial"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Secondary actor(s)</a:t>
            </a:r>
          </a:p>
          <a:p>
            <a:pPr marL="228600" marR="0" lvl="0" indent="-228600" algn="l" defTabSz="457200" rtl="0" eaLnBrk="0" fontAlgn="base" latinLnBrk="0" hangingPunct="0">
              <a:lnSpc>
                <a:spcPct val="100000"/>
              </a:lnSpc>
              <a:spcBef>
                <a:spcPct val="20000"/>
              </a:spcBef>
              <a:spcAft>
                <a:spcPct val="0"/>
              </a:spcAft>
              <a:buClr>
                <a:srgbClr val="003893"/>
              </a:buClr>
              <a:buSzTx/>
              <a:buFont typeface="Arial"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Stakeholder</a:t>
            </a:r>
          </a:p>
          <a:p>
            <a:pPr marL="228600" marR="0" lvl="0" indent="-228600" algn="l" defTabSz="457200" rtl="0" eaLnBrk="0" fontAlgn="base" latinLnBrk="0" hangingPunct="0">
              <a:lnSpc>
                <a:spcPct val="100000"/>
              </a:lnSpc>
              <a:spcBef>
                <a:spcPct val="20000"/>
              </a:spcBef>
              <a:spcAft>
                <a:spcPct val="0"/>
              </a:spcAft>
              <a:buClr>
                <a:srgbClr val="003893"/>
              </a:buClr>
              <a:buSzTx/>
              <a:buFont typeface="Arial"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Pre-conditions</a:t>
            </a:r>
          </a:p>
          <a:p>
            <a:pPr marL="228600" marR="0" lvl="0" indent="-228600" algn="l" defTabSz="457200" rtl="0" eaLnBrk="0" fontAlgn="base" latinLnBrk="0" hangingPunct="0">
              <a:lnSpc>
                <a:spcPct val="100000"/>
              </a:lnSpc>
              <a:spcBef>
                <a:spcPct val="20000"/>
              </a:spcBef>
              <a:spcAft>
                <a:spcPct val="0"/>
              </a:spcAft>
              <a:buClr>
                <a:srgbClr val="003893"/>
              </a:buClr>
              <a:buSzTx/>
              <a:buFont typeface="Arial"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Post-conditions (a.k.a. Guarantees)</a:t>
            </a:r>
          </a:p>
          <a:p>
            <a:pPr marL="228600" marR="0" lvl="0" indent="-228600" algn="l" defTabSz="457200" rtl="0" eaLnBrk="0" fontAlgn="base" latinLnBrk="0" hangingPunct="0">
              <a:lnSpc>
                <a:spcPct val="100000"/>
              </a:lnSpc>
              <a:spcBef>
                <a:spcPct val="20000"/>
              </a:spcBef>
              <a:spcAft>
                <a:spcPct val="0"/>
              </a:spcAft>
              <a:buClr>
                <a:srgbClr val="003893"/>
              </a:buClr>
              <a:buSzTx/>
              <a:buFont typeface="Arial"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Trigger</a:t>
            </a:r>
          </a:p>
          <a:p>
            <a:pPr marL="228600" marR="0" lvl="0" indent="-228600" algn="l" defTabSz="457200" rtl="0" eaLnBrk="0" fontAlgn="base" latinLnBrk="0" hangingPunct="0">
              <a:lnSpc>
                <a:spcPct val="100000"/>
              </a:lnSpc>
              <a:spcBef>
                <a:spcPct val="20000"/>
              </a:spcBef>
              <a:spcAft>
                <a:spcPct val="0"/>
              </a:spcAft>
              <a:buClr>
                <a:srgbClr val="003893"/>
              </a:buClr>
              <a:buSzTx/>
              <a:buFont typeface="Arial"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Main Success Scenario (a.k.a. Sunny Day)</a:t>
            </a:r>
          </a:p>
          <a:p>
            <a:pPr marL="228600" marR="0" lvl="0" indent="-228600" algn="l" defTabSz="457200" rtl="0" eaLnBrk="0" fontAlgn="base" latinLnBrk="0" hangingPunct="0">
              <a:lnSpc>
                <a:spcPct val="100000"/>
              </a:lnSpc>
              <a:spcBef>
                <a:spcPct val="20000"/>
              </a:spcBef>
              <a:spcAft>
                <a:spcPct val="0"/>
              </a:spcAft>
              <a:buClr>
                <a:srgbClr val="003893"/>
              </a:buClr>
              <a:buSzTx/>
              <a:buFont typeface="Arial"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Alternative branches</a:t>
            </a:r>
          </a:p>
          <a:p>
            <a:pPr marL="457200" marR="0" lvl="1" indent="-228600" algn="l" defTabSz="457200" rtl="0" eaLnBrk="0" fontAlgn="base" latinLnBrk="0" hangingPunct="0">
              <a:lnSpc>
                <a:spcPct val="100000"/>
              </a:lnSpc>
              <a:spcBef>
                <a:spcPct val="20000"/>
              </a:spcBef>
              <a:spcAft>
                <a:spcPct val="0"/>
              </a:spcAft>
              <a:buClr>
                <a:srgbClr val="003893"/>
              </a:buClr>
              <a:buSzTx/>
              <a:buFont typeface="Arial"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Each path of execution is a distinct scenario</a:t>
            </a:r>
          </a:p>
        </p:txBody>
      </p:sp>
      <p:sp>
        <p:nvSpPr>
          <p:cNvPr id="6" name="Footer Placeholder 4">
            <a:extLst>
              <a:ext uri="{FF2B5EF4-FFF2-40B4-BE49-F238E27FC236}">
                <a16:creationId xmlns:a16="http://schemas.microsoft.com/office/drawing/2014/main" id="{C922E803-5FD1-E1E0-3018-0D2CFDF9A36A}"/>
              </a:ext>
            </a:extLst>
          </p:cNvPr>
          <p:cNvSpPr txBox="1">
            <a:spLocks/>
          </p:cNvSpPr>
          <p:nvPr/>
        </p:nvSpPr>
        <p:spPr>
          <a:xfrm>
            <a:off x="3081704" y="6310310"/>
            <a:ext cx="3376246" cy="365125"/>
          </a:xfrm>
          <a:prstGeom prst="rect">
            <a:avLst/>
          </a:prstGeom>
        </p:spPr>
        <p:txBody>
          <a:bodyPr vert="horz" lIns="91440" tIns="45720" rIns="91440" bIns="45720" rtlCol="0" anchor="ctr"/>
          <a:lstStyle>
            <a:defPPr>
              <a:defRPr lang="en-US"/>
            </a:defPPr>
            <a:lvl1pPr marL="0" algn="ctr" defTabSz="457200" rtl="0" eaLnBrk="1" latinLnBrk="0" hangingPunct="1">
              <a:defRPr sz="800" kern="1200" baseline="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 2024, James ter Veen PhD. Unpublished Work, SysML examples from </a:t>
            </a:r>
            <a:r>
              <a:rPr lang="en-US" i="1" spc="40" dirty="0">
                <a:latin typeface="Arial"/>
                <a:cs typeface="Arial"/>
              </a:rPr>
              <a:t>Architecting Spacecraft with </a:t>
            </a:r>
            <a:r>
              <a:rPr lang="en-US" i="1" dirty="0">
                <a:latin typeface="Arial"/>
                <a:cs typeface="Arial"/>
              </a:rPr>
              <a:t>SysML © 2017 All rights reserved</a:t>
            </a:r>
            <a:endParaRPr lang="en-US" dirty="0"/>
          </a:p>
        </p:txBody>
      </p:sp>
    </p:spTree>
    <p:extLst>
      <p:ext uri="{BB962C8B-B14F-4D97-AF65-F5344CB8AC3E}">
        <p14:creationId xmlns:p14="http://schemas.microsoft.com/office/powerpoint/2010/main" val="3430721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27AE5-B414-D00E-EE86-EC5B91630B21}"/>
              </a:ext>
            </a:extLst>
          </p:cNvPr>
          <p:cNvSpPr>
            <a:spLocks noGrp="1"/>
          </p:cNvSpPr>
          <p:nvPr>
            <p:ph type="title"/>
          </p:nvPr>
        </p:nvSpPr>
        <p:spPr/>
        <p:txBody>
          <a:bodyPr/>
          <a:lstStyle/>
          <a:p>
            <a:r>
              <a:rPr lang="en-US" dirty="0"/>
              <a:t>Fire Sat II Use Cases</a:t>
            </a:r>
          </a:p>
        </p:txBody>
      </p:sp>
      <p:sp>
        <p:nvSpPr>
          <p:cNvPr id="3" name="Content Placeholder 2">
            <a:extLst>
              <a:ext uri="{FF2B5EF4-FFF2-40B4-BE49-F238E27FC236}">
                <a16:creationId xmlns:a16="http://schemas.microsoft.com/office/drawing/2014/main" id="{8E188461-F365-AD26-E300-5DB4AB4076E5}"/>
              </a:ext>
            </a:extLst>
          </p:cNvPr>
          <p:cNvSpPr>
            <a:spLocks noGrp="1"/>
          </p:cNvSpPr>
          <p:nvPr>
            <p:ph idx="1"/>
          </p:nvPr>
        </p:nvSpPr>
        <p:spPr/>
        <p:txBody>
          <a:bodyPr>
            <a:normAutofit fontScale="92500"/>
          </a:bodyPr>
          <a:lstStyle/>
          <a:p>
            <a:r>
              <a:rPr lang="en-US" dirty="0"/>
              <a:t>Stakeholders</a:t>
            </a:r>
          </a:p>
          <a:p>
            <a:pPr lvl="1"/>
            <a:r>
              <a:rPr lang="en-US" dirty="0">
                <a:effectLst/>
                <a:latin typeface="Calibri" panose="020F0502020204030204" pitchFamily="34" charset="0"/>
                <a:ea typeface="Calibri" panose="020F0502020204030204" pitchFamily="34" charset="0"/>
                <a:cs typeface="Times New Roman" panose="02020603050405020304" pitchFamily="18" charset="0"/>
              </a:rPr>
              <a:t>For FireSat II, the Forest Service is concerned about loss of life and property due to forest fires. </a:t>
            </a:r>
          </a:p>
          <a:p>
            <a:pPr lvl="1"/>
            <a:r>
              <a:rPr lang="en-US" dirty="0">
                <a:effectLst/>
                <a:latin typeface="Calibri" panose="020F0502020204030204" pitchFamily="34" charset="0"/>
                <a:ea typeface="Calibri" panose="020F0502020204030204" pitchFamily="34" charset="0"/>
                <a:cs typeface="Times New Roman" panose="02020603050405020304" pitchFamily="18" charset="0"/>
              </a:rPr>
              <a:t>The fire department is concerned about their ability to put out a fire in a timely manner to prevent the loss of life and property. </a:t>
            </a:r>
          </a:p>
          <a:p>
            <a:pPr lvl="1"/>
            <a:r>
              <a:rPr lang="en-US" dirty="0">
                <a:effectLst/>
                <a:latin typeface="Calibri" panose="020F0502020204030204" pitchFamily="34" charset="0"/>
                <a:ea typeface="Calibri" panose="020F0502020204030204" pitchFamily="34" charset="0"/>
                <a:cs typeface="Times New Roman" panose="02020603050405020304" pitchFamily="18" charset="0"/>
              </a:rPr>
              <a:t>The sponsor cares about the ability to satisfy the mission requirements within cost and schedule constraints. </a:t>
            </a:r>
          </a:p>
          <a:p>
            <a:pPr lvl="1"/>
            <a:r>
              <a:rPr lang="en-US" dirty="0">
                <a:effectLst/>
                <a:latin typeface="Calibri" panose="020F0502020204030204" pitchFamily="34" charset="0"/>
                <a:ea typeface="Calibri" panose="020F0502020204030204" pitchFamily="34" charset="0"/>
                <a:cs typeface="Times New Roman" panose="02020603050405020304" pitchFamily="18" charset="0"/>
              </a:rPr>
              <a:t>The development contractor is concerned about establishing a feasible design to satisfy the mission requirements. </a:t>
            </a:r>
          </a:p>
          <a:p>
            <a:pPr lvl="1"/>
            <a:r>
              <a:rPr lang="en-US" dirty="0">
                <a:effectLst/>
                <a:latin typeface="Calibri" panose="020F0502020204030204" pitchFamily="34" charset="0"/>
                <a:ea typeface="Calibri" panose="020F0502020204030204" pitchFamily="34" charset="0"/>
                <a:cs typeface="Times New Roman" panose="02020603050405020304" pitchFamily="18" charset="0"/>
              </a:rPr>
              <a:t>The operator is concerned about his or her ability to operate the spacecraft to achieve the mission objectives.</a:t>
            </a:r>
          </a:p>
          <a:p>
            <a:pPr marL="342900" lvl="1" indent="0">
              <a:buNone/>
            </a:pPr>
            <a:endParaRPr lang="en-US" dirty="0"/>
          </a:p>
        </p:txBody>
      </p:sp>
      <p:sp>
        <p:nvSpPr>
          <p:cNvPr id="4" name="Date Placeholder 3">
            <a:extLst>
              <a:ext uri="{FF2B5EF4-FFF2-40B4-BE49-F238E27FC236}">
                <a16:creationId xmlns:a16="http://schemas.microsoft.com/office/drawing/2014/main" id="{358AD422-7B83-A241-3B44-1117361253C0}"/>
              </a:ext>
            </a:extLst>
          </p:cNvPr>
          <p:cNvSpPr>
            <a:spLocks noGrp="1"/>
          </p:cNvSpPr>
          <p:nvPr>
            <p:ph type="dt" sz="half" idx="10"/>
          </p:nvPr>
        </p:nvSpPr>
        <p:spPr/>
        <p:txBody>
          <a:bodyPr/>
          <a:lstStyle/>
          <a:p>
            <a:fld id="{2FB71F84-247A-8042-AAF1-E91F2DAC3558}" type="datetime1">
              <a:rPr lang="en-US" smtClean="0"/>
              <a:t>7/14/24</a:t>
            </a:fld>
            <a:endParaRPr lang="en-US"/>
          </a:p>
        </p:txBody>
      </p:sp>
      <p:sp>
        <p:nvSpPr>
          <p:cNvPr id="6" name="Slide Number Placeholder 5">
            <a:extLst>
              <a:ext uri="{FF2B5EF4-FFF2-40B4-BE49-F238E27FC236}">
                <a16:creationId xmlns:a16="http://schemas.microsoft.com/office/drawing/2014/main" id="{D4944C4F-8516-D6C2-3332-F103D1511867}"/>
              </a:ext>
            </a:extLst>
          </p:cNvPr>
          <p:cNvSpPr>
            <a:spLocks noGrp="1"/>
          </p:cNvSpPr>
          <p:nvPr>
            <p:ph type="sldNum" sz="quarter" idx="12"/>
          </p:nvPr>
        </p:nvSpPr>
        <p:spPr/>
        <p:txBody>
          <a:bodyPr/>
          <a:lstStyle/>
          <a:p>
            <a:fld id="{3DE59B39-D009-AB47-A6E7-90AF1BD32FAA}" type="slidenum">
              <a:rPr lang="en-US" smtClean="0"/>
              <a:t>34</a:t>
            </a:fld>
            <a:endParaRPr lang="en-US"/>
          </a:p>
        </p:txBody>
      </p:sp>
      <p:sp>
        <p:nvSpPr>
          <p:cNvPr id="7" name="Footer Placeholder 4">
            <a:extLst>
              <a:ext uri="{FF2B5EF4-FFF2-40B4-BE49-F238E27FC236}">
                <a16:creationId xmlns:a16="http://schemas.microsoft.com/office/drawing/2014/main" id="{7DA4EC06-7210-D445-C3EC-AEB6805C2126}"/>
              </a:ext>
            </a:extLst>
          </p:cNvPr>
          <p:cNvSpPr>
            <a:spLocks noGrp="1"/>
          </p:cNvSpPr>
          <p:nvPr>
            <p:ph type="ftr" sz="quarter" idx="11"/>
          </p:nvPr>
        </p:nvSpPr>
        <p:spPr>
          <a:xfrm>
            <a:off x="2890911" y="6356351"/>
            <a:ext cx="3376246" cy="365125"/>
          </a:xfrm>
        </p:spPr>
        <p:txBody>
          <a:bodyPr/>
          <a:lstStyle/>
          <a:p>
            <a:r>
              <a:rPr lang="en-US" dirty="0"/>
              <a:t>© 2024, James ter Veen PhD. Unpublished Work, SysML examples from </a:t>
            </a:r>
            <a:r>
              <a:rPr lang="en-US" i="1" spc="40" dirty="0">
                <a:latin typeface="Arial"/>
                <a:cs typeface="Arial"/>
              </a:rPr>
              <a:t>Architecting Spacecraft with </a:t>
            </a:r>
            <a:r>
              <a:rPr lang="en-US" i="1" dirty="0">
                <a:latin typeface="Arial"/>
                <a:cs typeface="Arial"/>
              </a:rPr>
              <a:t>SysML © 2017 All rights reserved</a:t>
            </a:r>
            <a:endParaRPr lang="en-US" dirty="0"/>
          </a:p>
        </p:txBody>
      </p:sp>
    </p:spTree>
    <p:extLst>
      <p:ext uri="{BB962C8B-B14F-4D97-AF65-F5344CB8AC3E}">
        <p14:creationId xmlns:p14="http://schemas.microsoft.com/office/powerpoint/2010/main" val="7676000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646527-6F0A-4584-7C70-5F1820602AE0}"/>
              </a:ext>
            </a:extLst>
          </p:cNvPr>
          <p:cNvSpPr>
            <a:spLocks noGrp="1"/>
          </p:cNvSpPr>
          <p:nvPr>
            <p:ph type="title"/>
          </p:nvPr>
        </p:nvSpPr>
        <p:spPr>
          <a:xfrm>
            <a:off x="552213" y="448917"/>
            <a:ext cx="5726667" cy="790162"/>
          </a:xfrm>
        </p:spPr>
        <p:txBody>
          <a:bodyPr>
            <a:normAutofit/>
          </a:bodyPr>
          <a:lstStyle/>
          <a:p>
            <a:r>
              <a:rPr lang="en-US" dirty="0"/>
              <a:t>Exercise 6 - Add Use Cases</a:t>
            </a:r>
          </a:p>
        </p:txBody>
      </p:sp>
      <p:sp>
        <p:nvSpPr>
          <p:cNvPr id="5" name="Date Placeholder 4">
            <a:extLst>
              <a:ext uri="{FF2B5EF4-FFF2-40B4-BE49-F238E27FC236}">
                <a16:creationId xmlns:a16="http://schemas.microsoft.com/office/drawing/2014/main" id="{A3430DB9-93C9-D5D6-4224-A867BFB48A4A}"/>
              </a:ext>
            </a:extLst>
          </p:cNvPr>
          <p:cNvSpPr>
            <a:spLocks noGrp="1"/>
          </p:cNvSpPr>
          <p:nvPr>
            <p:ph type="dt" sz="half" idx="10"/>
          </p:nvPr>
        </p:nvSpPr>
        <p:spPr/>
        <p:txBody>
          <a:bodyPr/>
          <a:lstStyle/>
          <a:p>
            <a:fld id="{FC0E06FB-2A9A-1B4F-A5D1-6C89349AA9F6}" type="datetime1">
              <a:rPr lang="en-US" smtClean="0"/>
              <a:t>7/14/24</a:t>
            </a:fld>
            <a:endParaRPr lang="en-US"/>
          </a:p>
        </p:txBody>
      </p:sp>
      <p:sp>
        <p:nvSpPr>
          <p:cNvPr id="8" name="Slide Number Placeholder 7">
            <a:extLst>
              <a:ext uri="{FF2B5EF4-FFF2-40B4-BE49-F238E27FC236}">
                <a16:creationId xmlns:a16="http://schemas.microsoft.com/office/drawing/2014/main" id="{93EBF611-F0E0-BBB7-8AAB-5E9F56F891BE}"/>
              </a:ext>
            </a:extLst>
          </p:cNvPr>
          <p:cNvSpPr>
            <a:spLocks noGrp="1"/>
          </p:cNvSpPr>
          <p:nvPr>
            <p:ph type="sldNum" sz="quarter" idx="12"/>
          </p:nvPr>
        </p:nvSpPr>
        <p:spPr/>
        <p:txBody>
          <a:bodyPr/>
          <a:lstStyle/>
          <a:p>
            <a:fld id="{3DE59B39-D009-AB47-A6E7-90AF1BD32FAA}" type="slidenum">
              <a:rPr lang="en-US" smtClean="0"/>
              <a:t>35</a:t>
            </a:fld>
            <a:endParaRPr lang="en-US"/>
          </a:p>
        </p:txBody>
      </p:sp>
      <p:pic>
        <p:nvPicPr>
          <p:cNvPr id="2" name="Picture 1">
            <a:extLst>
              <a:ext uri="{FF2B5EF4-FFF2-40B4-BE49-F238E27FC236}">
                <a16:creationId xmlns:a16="http://schemas.microsoft.com/office/drawing/2014/main" id="{7AE1CE15-A179-BAE9-8E63-9D0567719C8D}"/>
              </a:ext>
            </a:extLst>
          </p:cNvPr>
          <p:cNvPicPr>
            <a:picLocks noChangeAspect="1"/>
          </p:cNvPicPr>
          <p:nvPr/>
        </p:nvPicPr>
        <p:blipFill>
          <a:blip r:embed="rId2"/>
          <a:stretch>
            <a:fillRect/>
          </a:stretch>
        </p:blipFill>
        <p:spPr>
          <a:xfrm>
            <a:off x="552213" y="1043623"/>
            <a:ext cx="5389641" cy="5143500"/>
          </a:xfrm>
          <a:prstGeom prst="rect">
            <a:avLst/>
          </a:prstGeom>
        </p:spPr>
      </p:pic>
      <p:cxnSp>
        <p:nvCxnSpPr>
          <p:cNvPr id="3" name="Straight Arrow Connector 2">
            <a:extLst>
              <a:ext uri="{FF2B5EF4-FFF2-40B4-BE49-F238E27FC236}">
                <a16:creationId xmlns:a16="http://schemas.microsoft.com/office/drawing/2014/main" id="{5CF72E4F-DA09-2FC2-30B9-B6F1FE09507E}"/>
              </a:ext>
            </a:extLst>
          </p:cNvPr>
          <p:cNvCxnSpPr>
            <a:cxnSpLocks/>
          </p:cNvCxnSpPr>
          <p:nvPr/>
        </p:nvCxnSpPr>
        <p:spPr>
          <a:xfrm flipH="1" flipV="1">
            <a:off x="1910080" y="2834640"/>
            <a:ext cx="3775947" cy="833120"/>
          </a:xfrm>
          <a:prstGeom prst="straightConnector1">
            <a:avLst/>
          </a:prstGeom>
          <a:ln w="857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FE45CDF-796B-9490-1D0F-B9BA9E8A9E26}"/>
              </a:ext>
            </a:extLst>
          </p:cNvPr>
          <p:cNvSpPr txBox="1"/>
          <p:nvPr/>
        </p:nvSpPr>
        <p:spPr>
          <a:xfrm>
            <a:off x="5686026" y="3429000"/>
            <a:ext cx="3086099" cy="1938992"/>
          </a:xfrm>
          <a:prstGeom prst="rect">
            <a:avLst/>
          </a:prstGeom>
          <a:solidFill>
            <a:schemeClr val="bg1"/>
          </a:solidFill>
          <a:ln w="25400">
            <a:solidFill>
              <a:srgbClr val="FF0000"/>
            </a:solidFill>
          </a:ln>
        </p:spPr>
        <p:txBody>
          <a:bodyPr wrap="square" rtlCol="0">
            <a:spAutoFit/>
          </a:bodyPr>
          <a:lstStyle/>
          <a:p>
            <a:r>
              <a:rPr lang="en-US" sz="2000" dirty="0"/>
              <a:t>Right click on your Use Case package</a:t>
            </a:r>
          </a:p>
          <a:p>
            <a:r>
              <a:rPr lang="en-US" sz="2000" dirty="0"/>
              <a:t>Create Use case elements (cases &amp; actors)</a:t>
            </a:r>
          </a:p>
          <a:p>
            <a:r>
              <a:rPr lang="en-US" sz="2000" dirty="0"/>
              <a:t>Add Use Case Narrative in Description field</a:t>
            </a:r>
          </a:p>
        </p:txBody>
      </p:sp>
      <p:cxnSp>
        <p:nvCxnSpPr>
          <p:cNvPr id="13" name="Straight Arrow Connector 12">
            <a:extLst>
              <a:ext uri="{FF2B5EF4-FFF2-40B4-BE49-F238E27FC236}">
                <a16:creationId xmlns:a16="http://schemas.microsoft.com/office/drawing/2014/main" id="{9FD1AFC6-DC0D-B30E-AC41-90B8D8FCDA15}"/>
              </a:ext>
            </a:extLst>
          </p:cNvPr>
          <p:cNvCxnSpPr>
            <a:cxnSpLocks/>
          </p:cNvCxnSpPr>
          <p:nvPr/>
        </p:nvCxnSpPr>
        <p:spPr>
          <a:xfrm flipH="1" flipV="1">
            <a:off x="4439920" y="4023360"/>
            <a:ext cx="1246107" cy="145574"/>
          </a:xfrm>
          <a:prstGeom prst="straightConnector1">
            <a:avLst/>
          </a:prstGeom>
          <a:ln w="857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2F38CAF-3D4C-D113-09E8-372BAD8E297A}"/>
              </a:ext>
            </a:extLst>
          </p:cNvPr>
          <p:cNvCxnSpPr>
            <a:cxnSpLocks/>
          </p:cNvCxnSpPr>
          <p:nvPr/>
        </p:nvCxnSpPr>
        <p:spPr>
          <a:xfrm flipH="1">
            <a:off x="1127760" y="4854654"/>
            <a:ext cx="4558265" cy="850116"/>
          </a:xfrm>
          <a:prstGeom prst="straightConnector1">
            <a:avLst/>
          </a:prstGeom>
          <a:ln w="857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442E0165-7B0B-C11C-5CD0-22E9D09A9D80}"/>
              </a:ext>
            </a:extLst>
          </p:cNvPr>
          <p:cNvSpPr>
            <a:spLocks noGrp="1"/>
          </p:cNvSpPr>
          <p:nvPr>
            <p:ph type="ftr" sz="quarter" idx="11"/>
          </p:nvPr>
        </p:nvSpPr>
        <p:spPr>
          <a:xfrm>
            <a:off x="2890911" y="6356351"/>
            <a:ext cx="3376246" cy="365125"/>
          </a:xfrm>
        </p:spPr>
        <p:txBody>
          <a:bodyPr/>
          <a:lstStyle/>
          <a:p>
            <a:r>
              <a:rPr lang="en-US" dirty="0"/>
              <a:t>© 2024, James ter Veen PhD. Unpublished Work, SysML examples from </a:t>
            </a:r>
            <a:r>
              <a:rPr lang="en-US" i="1" spc="40" dirty="0">
                <a:latin typeface="Arial"/>
                <a:cs typeface="Arial"/>
              </a:rPr>
              <a:t>Architecting Spacecraft with </a:t>
            </a:r>
            <a:r>
              <a:rPr lang="en-US" i="1" dirty="0">
                <a:latin typeface="Arial"/>
                <a:cs typeface="Arial"/>
              </a:rPr>
              <a:t>SysML © 2017 All rights reserved</a:t>
            </a:r>
            <a:endParaRPr lang="en-US" dirty="0"/>
          </a:p>
        </p:txBody>
      </p:sp>
    </p:spTree>
    <p:extLst>
      <p:ext uri="{BB962C8B-B14F-4D97-AF65-F5344CB8AC3E}">
        <p14:creationId xmlns:p14="http://schemas.microsoft.com/office/powerpoint/2010/main" val="26555226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A3684E-26CE-C2F3-CEEF-D232EDAE8A6D}"/>
              </a:ext>
            </a:extLst>
          </p:cNvPr>
          <p:cNvPicPr>
            <a:picLocks noChangeAspect="1"/>
          </p:cNvPicPr>
          <p:nvPr/>
        </p:nvPicPr>
        <p:blipFill>
          <a:blip r:embed="rId2"/>
          <a:stretch>
            <a:fillRect/>
          </a:stretch>
        </p:blipFill>
        <p:spPr>
          <a:xfrm>
            <a:off x="3720151" y="1350597"/>
            <a:ext cx="4634625" cy="3414687"/>
          </a:xfrm>
          <a:prstGeom prst="rect">
            <a:avLst/>
          </a:prstGeom>
        </p:spPr>
      </p:pic>
      <p:sp>
        <p:nvSpPr>
          <p:cNvPr id="3" name="Title 3">
            <a:extLst>
              <a:ext uri="{FF2B5EF4-FFF2-40B4-BE49-F238E27FC236}">
                <a16:creationId xmlns:a16="http://schemas.microsoft.com/office/drawing/2014/main" id="{35A380B0-1009-220D-CCB0-91AD36D5C1FD}"/>
              </a:ext>
            </a:extLst>
          </p:cNvPr>
          <p:cNvSpPr>
            <a:spLocks noGrp="1"/>
          </p:cNvSpPr>
          <p:nvPr>
            <p:ph type="title"/>
          </p:nvPr>
        </p:nvSpPr>
        <p:spPr>
          <a:xfrm>
            <a:off x="683366" y="533862"/>
            <a:ext cx="6269990" cy="633620"/>
          </a:xfrm>
        </p:spPr>
        <p:txBody>
          <a:bodyPr>
            <a:noAutofit/>
          </a:bodyPr>
          <a:lstStyle/>
          <a:p>
            <a:r>
              <a:rPr lang="en-US" dirty="0"/>
              <a:t>Exercise 6 - Add Use Case </a:t>
            </a:r>
            <a:r>
              <a:rPr lang="en-US" b="1" dirty="0"/>
              <a:t>diagram</a:t>
            </a:r>
            <a:endParaRPr lang="en-US" dirty="0"/>
          </a:p>
        </p:txBody>
      </p:sp>
      <p:sp>
        <p:nvSpPr>
          <p:cNvPr id="4" name="Date Placeholder 3">
            <a:extLst>
              <a:ext uri="{FF2B5EF4-FFF2-40B4-BE49-F238E27FC236}">
                <a16:creationId xmlns:a16="http://schemas.microsoft.com/office/drawing/2014/main" id="{F0B961E2-423B-CBF6-74A7-C86360270C15}"/>
              </a:ext>
            </a:extLst>
          </p:cNvPr>
          <p:cNvSpPr>
            <a:spLocks noGrp="1"/>
          </p:cNvSpPr>
          <p:nvPr>
            <p:ph type="dt" sz="half" idx="10"/>
          </p:nvPr>
        </p:nvSpPr>
        <p:spPr/>
        <p:txBody>
          <a:bodyPr/>
          <a:lstStyle/>
          <a:p>
            <a:fld id="{B64A50BA-0F4E-DF46-9A3E-E284ADC9A471}" type="datetime1">
              <a:rPr lang="en-US" smtClean="0"/>
              <a:t>7/14/24</a:t>
            </a:fld>
            <a:endParaRPr lang="en-US"/>
          </a:p>
        </p:txBody>
      </p:sp>
      <p:sp>
        <p:nvSpPr>
          <p:cNvPr id="9" name="Slide Number Placeholder 8">
            <a:extLst>
              <a:ext uri="{FF2B5EF4-FFF2-40B4-BE49-F238E27FC236}">
                <a16:creationId xmlns:a16="http://schemas.microsoft.com/office/drawing/2014/main" id="{DC28E812-6FF7-D02D-02C7-31121E0BD002}"/>
              </a:ext>
            </a:extLst>
          </p:cNvPr>
          <p:cNvSpPr>
            <a:spLocks noGrp="1"/>
          </p:cNvSpPr>
          <p:nvPr>
            <p:ph type="sldNum" sz="quarter" idx="12"/>
          </p:nvPr>
        </p:nvSpPr>
        <p:spPr/>
        <p:txBody>
          <a:bodyPr/>
          <a:lstStyle/>
          <a:p>
            <a:fld id="{3DE59B39-D009-AB47-A6E7-90AF1BD32FAA}" type="slidenum">
              <a:rPr lang="en-US" smtClean="0"/>
              <a:t>36</a:t>
            </a:fld>
            <a:endParaRPr lang="en-US"/>
          </a:p>
        </p:txBody>
      </p:sp>
      <p:pic>
        <p:nvPicPr>
          <p:cNvPr id="6" name="Picture 5">
            <a:extLst>
              <a:ext uri="{FF2B5EF4-FFF2-40B4-BE49-F238E27FC236}">
                <a16:creationId xmlns:a16="http://schemas.microsoft.com/office/drawing/2014/main" id="{AB11C6CD-AE19-D8BB-0B2D-779F30E446F8}"/>
              </a:ext>
            </a:extLst>
          </p:cNvPr>
          <p:cNvPicPr>
            <a:picLocks noChangeAspect="1"/>
          </p:cNvPicPr>
          <p:nvPr/>
        </p:nvPicPr>
        <p:blipFill>
          <a:blip r:embed="rId3"/>
          <a:stretch>
            <a:fillRect/>
          </a:stretch>
        </p:blipFill>
        <p:spPr>
          <a:xfrm>
            <a:off x="798055" y="1350597"/>
            <a:ext cx="2815566" cy="3499536"/>
          </a:xfrm>
          <a:prstGeom prst="rect">
            <a:avLst/>
          </a:prstGeom>
        </p:spPr>
      </p:pic>
      <p:cxnSp>
        <p:nvCxnSpPr>
          <p:cNvPr id="10" name="Straight Arrow Connector 9">
            <a:extLst>
              <a:ext uri="{FF2B5EF4-FFF2-40B4-BE49-F238E27FC236}">
                <a16:creationId xmlns:a16="http://schemas.microsoft.com/office/drawing/2014/main" id="{4E5A8744-626D-6107-8630-95DB6A86CECD}"/>
              </a:ext>
            </a:extLst>
          </p:cNvPr>
          <p:cNvCxnSpPr>
            <a:cxnSpLocks/>
          </p:cNvCxnSpPr>
          <p:nvPr/>
        </p:nvCxnSpPr>
        <p:spPr>
          <a:xfrm flipV="1">
            <a:off x="1899920" y="1727200"/>
            <a:ext cx="1918441" cy="497840"/>
          </a:xfrm>
          <a:prstGeom prst="straightConnector1">
            <a:avLst/>
          </a:prstGeom>
          <a:ln w="857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978FD75-1809-DF3D-AEC8-E96E5361108A}"/>
              </a:ext>
            </a:extLst>
          </p:cNvPr>
          <p:cNvCxnSpPr>
            <a:cxnSpLocks/>
          </p:cNvCxnSpPr>
          <p:nvPr/>
        </p:nvCxnSpPr>
        <p:spPr>
          <a:xfrm>
            <a:off x="1859751" y="2673700"/>
            <a:ext cx="2712249" cy="413386"/>
          </a:xfrm>
          <a:prstGeom prst="straightConnector1">
            <a:avLst/>
          </a:prstGeom>
          <a:ln w="857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E2238F2-71EA-3BF5-AAB8-CAC2B7F1AFA4}"/>
              </a:ext>
            </a:extLst>
          </p:cNvPr>
          <p:cNvSpPr txBox="1"/>
          <p:nvPr/>
        </p:nvSpPr>
        <p:spPr>
          <a:xfrm>
            <a:off x="1454150" y="4728406"/>
            <a:ext cx="6228080" cy="1200329"/>
          </a:xfrm>
          <a:prstGeom prst="rect">
            <a:avLst/>
          </a:prstGeom>
          <a:solidFill>
            <a:schemeClr val="bg1"/>
          </a:solidFill>
          <a:ln w="25400">
            <a:solidFill>
              <a:srgbClr val="FF0000"/>
            </a:solidFill>
          </a:ln>
        </p:spPr>
        <p:txBody>
          <a:bodyPr wrap="square" rtlCol="0">
            <a:spAutoFit/>
          </a:bodyPr>
          <a:lstStyle/>
          <a:p>
            <a:r>
              <a:rPr lang="en-US" sz="2400" dirty="0"/>
              <a:t>Right click on your Use Case package</a:t>
            </a:r>
          </a:p>
          <a:p>
            <a:r>
              <a:rPr lang="en-US" sz="2400" dirty="0"/>
              <a:t>Select ‘Create Diagram’, ‘Use Case’</a:t>
            </a:r>
          </a:p>
          <a:p>
            <a:r>
              <a:rPr lang="en-US" sz="2400" dirty="0"/>
              <a:t>Drag and drop elements onto your diagram</a:t>
            </a:r>
          </a:p>
        </p:txBody>
      </p:sp>
      <p:sp>
        <p:nvSpPr>
          <p:cNvPr id="7" name="Footer Placeholder 4">
            <a:extLst>
              <a:ext uri="{FF2B5EF4-FFF2-40B4-BE49-F238E27FC236}">
                <a16:creationId xmlns:a16="http://schemas.microsoft.com/office/drawing/2014/main" id="{ACF79E62-D02A-9C84-2689-5537C543E953}"/>
              </a:ext>
            </a:extLst>
          </p:cNvPr>
          <p:cNvSpPr>
            <a:spLocks noGrp="1"/>
          </p:cNvSpPr>
          <p:nvPr>
            <p:ph type="ftr" sz="quarter" idx="11"/>
          </p:nvPr>
        </p:nvSpPr>
        <p:spPr>
          <a:xfrm>
            <a:off x="2890911" y="6356351"/>
            <a:ext cx="3376246" cy="365125"/>
          </a:xfrm>
        </p:spPr>
        <p:txBody>
          <a:bodyPr/>
          <a:lstStyle/>
          <a:p>
            <a:r>
              <a:rPr lang="en-US" dirty="0"/>
              <a:t>© 2024, James ter Veen PhD. Unpublished Work, SysML examples from </a:t>
            </a:r>
            <a:r>
              <a:rPr lang="en-US" i="1" spc="40" dirty="0">
                <a:latin typeface="Arial"/>
                <a:cs typeface="Arial"/>
              </a:rPr>
              <a:t>Architecting Spacecraft with </a:t>
            </a:r>
            <a:r>
              <a:rPr lang="en-US" i="1" dirty="0">
                <a:latin typeface="Arial"/>
                <a:cs typeface="Arial"/>
              </a:rPr>
              <a:t>SysML © 2017 All rights reserved</a:t>
            </a:r>
            <a:endParaRPr lang="en-US" dirty="0"/>
          </a:p>
        </p:txBody>
      </p:sp>
    </p:spTree>
    <p:extLst>
      <p:ext uri="{BB962C8B-B14F-4D97-AF65-F5344CB8AC3E}">
        <p14:creationId xmlns:p14="http://schemas.microsoft.com/office/powerpoint/2010/main" val="2131326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9424C-8AAF-22C8-DD40-21272EF74CE5}"/>
              </a:ext>
            </a:extLst>
          </p:cNvPr>
          <p:cNvSpPr>
            <a:spLocks noGrp="1"/>
          </p:cNvSpPr>
          <p:nvPr>
            <p:ph type="title"/>
          </p:nvPr>
        </p:nvSpPr>
        <p:spPr>
          <a:xfrm>
            <a:off x="628650" y="365127"/>
            <a:ext cx="7886700" cy="874394"/>
          </a:xfrm>
        </p:spPr>
        <p:txBody>
          <a:bodyPr/>
          <a:lstStyle/>
          <a:p>
            <a:r>
              <a:rPr lang="en-US" dirty="0"/>
              <a:t>Modeling System Structure </a:t>
            </a:r>
          </a:p>
        </p:txBody>
      </p:sp>
      <p:sp>
        <p:nvSpPr>
          <p:cNvPr id="3" name="Content Placeholder 2">
            <a:extLst>
              <a:ext uri="{FF2B5EF4-FFF2-40B4-BE49-F238E27FC236}">
                <a16:creationId xmlns:a16="http://schemas.microsoft.com/office/drawing/2014/main" id="{57F0482D-5289-2335-982A-A84857E6FEC5}"/>
              </a:ext>
            </a:extLst>
          </p:cNvPr>
          <p:cNvSpPr>
            <a:spLocks noGrp="1"/>
          </p:cNvSpPr>
          <p:nvPr>
            <p:ph idx="1"/>
          </p:nvPr>
        </p:nvSpPr>
        <p:spPr/>
        <p:txBody>
          <a:bodyPr/>
          <a:lstStyle/>
          <a:p>
            <a:r>
              <a:rPr lang="en-US" dirty="0"/>
              <a:t>We use Packages for Model Organization</a:t>
            </a:r>
          </a:p>
          <a:p>
            <a:r>
              <a:rPr lang="en-US" dirty="0"/>
              <a:t>We’ll use Block Definition diagrams to:</a:t>
            </a:r>
          </a:p>
          <a:p>
            <a:pPr lvl="1"/>
            <a:r>
              <a:rPr lang="en-US" dirty="0"/>
              <a:t>Define our System Context – with what externals will our system of interest interact?</a:t>
            </a:r>
          </a:p>
          <a:p>
            <a:pPr lvl="1"/>
            <a:r>
              <a:rPr lang="en-US" dirty="0"/>
              <a:t>Define our System Concept – what will be internal to our system of interest?</a:t>
            </a:r>
          </a:p>
          <a:p>
            <a:r>
              <a:rPr lang="en-US" dirty="0"/>
              <a:t>We’ll use Internal Block Diagrams to show what goes on inside of blocks; especially flows of items &amp; data</a:t>
            </a:r>
          </a:p>
        </p:txBody>
      </p:sp>
      <p:sp>
        <p:nvSpPr>
          <p:cNvPr id="4" name="Date Placeholder 3">
            <a:extLst>
              <a:ext uri="{FF2B5EF4-FFF2-40B4-BE49-F238E27FC236}">
                <a16:creationId xmlns:a16="http://schemas.microsoft.com/office/drawing/2014/main" id="{C0B4412F-9CE5-1616-803A-A5A1F962E4D0}"/>
              </a:ext>
            </a:extLst>
          </p:cNvPr>
          <p:cNvSpPr>
            <a:spLocks noGrp="1"/>
          </p:cNvSpPr>
          <p:nvPr>
            <p:ph type="dt" sz="half" idx="10"/>
          </p:nvPr>
        </p:nvSpPr>
        <p:spPr/>
        <p:txBody>
          <a:bodyPr/>
          <a:lstStyle/>
          <a:p>
            <a:fld id="{1B10883D-262D-344F-83E9-28A4F94D622B}" type="datetime1">
              <a:rPr lang="en-US" smtClean="0"/>
              <a:t>7/14/24</a:t>
            </a:fld>
            <a:endParaRPr lang="en-US"/>
          </a:p>
        </p:txBody>
      </p:sp>
      <p:sp>
        <p:nvSpPr>
          <p:cNvPr id="6" name="Slide Number Placeholder 5">
            <a:extLst>
              <a:ext uri="{FF2B5EF4-FFF2-40B4-BE49-F238E27FC236}">
                <a16:creationId xmlns:a16="http://schemas.microsoft.com/office/drawing/2014/main" id="{28903AF4-15FA-6B91-B944-33F886015059}"/>
              </a:ext>
            </a:extLst>
          </p:cNvPr>
          <p:cNvSpPr>
            <a:spLocks noGrp="1"/>
          </p:cNvSpPr>
          <p:nvPr>
            <p:ph type="sldNum" sz="quarter" idx="12"/>
          </p:nvPr>
        </p:nvSpPr>
        <p:spPr/>
        <p:txBody>
          <a:bodyPr/>
          <a:lstStyle/>
          <a:p>
            <a:fld id="{3DE59B39-D009-AB47-A6E7-90AF1BD32FAA}" type="slidenum">
              <a:rPr lang="en-US" smtClean="0"/>
              <a:t>37</a:t>
            </a:fld>
            <a:endParaRPr lang="en-US"/>
          </a:p>
        </p:txBody>
      </p:sp>
      <p:sp>
        <p:nvSpPr>
          <p:cNvPr id="7" name="Footer Placeholder 4">
            <a:extLst>
              <a:ext uri="{FF2B5EF4-FFF2-40B4-BE49-F238E27FC236}">
                <a16:creationId xmlns:a16="http://schemas.microsoft.com/office/drawing/2014/main" id="{A32F7679-D5C8-284D-8D30-0D164BF7B6D0}"/>
              </a:ext>
            </a:extLst>
          </p:cNvPr>
          <p:cNvSpPr>
            <a:spLocks noGrp="1"/>
          </p:cNvSpPr>
          <p:nvPr>
            <p:ph type="ftr" sz="quarter" idx="11"/>
          </p:nvPr>
        </p:nvSpPr>
        <p:spPr>
          <a:xfrm>
            <a:off x="2890911" y="6356351"/>
            <a:ext cx="3376246" cy="365125"/>
          </a:xfrm>
        </p:spPr>
        <p:txBody>
          <a:bodyPr/>
          <a:lstStyle/>
          <a:p>
            <a:r>
              <a:rPr lang="en-US" dirty="0"/>
              <a:t>© 2024, James ter Veen PhD. Unpublished Work, SysML examples from </a:t>
            </a:r>
            <a:r>
              <a:rPr lang="en-US" i="1" spc="40" dirty="0">
                <a:latin typeface="Arial"/>
                <a:cs typeface="Arial"/>
              </a:rPr>
              <a:t>Architecting Spacecraft with </a:t>
            </a:r>
            <a:r>
              <a:rPr lang="en-US" i="1" dirty="0">
                <a:latin typeface="Arial"/>
                <a:cs typeface="Arial"/>
              </a:rPr>
              <a:t>SysML © 2017 All rights reserved</a:t>
            </a:r>
            <a:endParaRPr lang="en-US" dirty="0"/>
          </a:p>
        </p:txBody>
      </p:sp>
    </p:spTree>
    <p:extLst>
      <p:ext uri="{BB962C8B-B14F-4D97-AF65-F5344CB8AC3E}">
        <p14:creationId xmlns:p14="http://schemas.microsoft.com/office/powerpoint/2010/main" val="26736704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0AB04B9-DBFE-5FC6-B7D4-839A002C92DD}"/>
              </a:ext>
            </a:extLst>
          </p:cNvPr>
          <p:cNvSpPr>
            <a:spLocks noGrp="1"/>
          </p:cNvSpPr>
          <p:nvPr>
            <p:ph type="title"/>
          </p:nvPr>
        </p:nvSpPr>
        <p:spPr>
          <a:xfrm>
            <a:off x="628650" y="365127"/>
            <a:ext cx="7886700" cy="777312"/>
          </a:xfrm>
        </p:spPr>
        <p:txBody>
          <a:bodyPr/>
          <a:lstStyle/>
          <a:p>
            <a:r>
              <a:rPr lang="en-US" dirty="0"/>
              <a:t>Exercise 7 – Add Mission Context</a:t>
            </a:r>
          </a:p>
        </p:txBody>
      </p:sp>
      <p:sp>
        <p:nvSpPr>
          <p:cNvPr id="4" name="Date Placeholder 3">
            <a:extLst>
              <a:ext uri="{FF2B5EF4-FFF2-40B4-BE49-F238E27FC236}">
                <a16:creationId xmlns:a16="http://schemas.microsoft.com/office/drawing/2014/main" id="{2379B66E-F7D1-AC69-1801-019772D81654}"/>
              </a:ext>
            </a:extLst>
          </p:cNvPr>
          <p:cNvSpPr>
            <a:spLocks noGrp="1"/>
          </p:cNvSpPr>
          <p:nvPr>
            <p:ph type="dt" sz="half" idx="10"/>
          </p:nvPr>
        </p:nvSpPr>
        <p:spPr/>
        <p:txBody>
          <a:bodyPr/>
          <a:lstStyle/>
          <a:p>
            <a:fld id="{B6F43E31-EF99-BD48-BA6B-086A5746FAC5}" type="datetime1">
              <a:rPr lang="en-US" smtClean="0"/>
              <a:t>7/14/24</a:t>
            </a:fld>
            <a:endParaRPr lang="en-US"/>
          </a:p>
        </p:txBody>
      </p:sp>
      <p:sp>
        <p:nvSpPr>
          <p:cNvPr id="6" name="Slide Number Placeholder 5">
            <a:extLst>
              <a:ext uri="{FF2B5EF4-FFF2-40B4-BE49-F238E27FC236}">
                <a16:creationId xmlns:a16="http://schemas.microsoft.com/office/drawing/2014/main" id="{215D0EFC-882D-D99C-E2E4-1C9C224230F3}"/>
              </a:ext>
            </a:extLst>
          </p:cNvPr>
          <p:cNvSpPr>
            <a:spLocks noGrp="1"/>
          </p:cNvSpPr>
          <p:nvPr>
            <p:ph type="sldNum" sz="quarter" idx="12"/>
          </p:nvPr>
        </p:nvSpPr>
        <p:spPr/>
        <p:txBody>
          <a:bodyPr/>
          <a:lstStyle/>
          <a:p>
            <a:fld id="{3DE59B39-D009-AB47-A6E7-90AF1BD32FAA}" type="slidenum">
              <a:rPr lang="en-US" smtClean="0"/>
              <a:t>38</a:t>
            </a:fld>
            <a:endParaRPr lang="en-US"/>
          </a:p>
        </p:txBody>
      </p:sp>
      <p:pic>
        <p:nvPicPr>
          <p:cNvPr id="8" name="Picture 7">
            <a:extLst>
              <a:ext uri="{FF2B5EF4-FFF2-40B4-BE49-F238E27FC236}">
                <a16:creationId xmlns:a16="http://schemas.microsoft.com/office/drawing/2014/main" id="{A298897F-3ADB-B247-2F34-159C73DE65D0}"/>
              </a:ext>
            </a:extLst>
          </p:cNvPr>
          <p:cNvPicPr>
            <a:picLocks noChangeAspect="1"/>
          </p:cNvPicPr>
          <p:nvPr/>
        </p:nvPicPr>
        <p:blipFill>
          <a:blip r:embed="rId2"/>
          <a:stretch>
            <a:fillRect/>
          </a:stretch>
        </p:blipFill>
        <p:spPr>
          <a:xfrm>
            <a:off x="762350" y="990613"/>
            <a:ext cx="5640776" cy="5232751"/>
          </a:xfrm>
          <a:prstGeom prst="rect">
            <a:avLst/>
          </a:prstGeom>
        </p:spPr>
      </p:pic>
      <p:pic>
        <p:nvPicPr>
          <p:cNvPr id="9" name="Picture 8">
            <a:extLst>
              <a:ext uri="{FF2B5EF4-FFF2-40B4-BE49-F238E27FC236}">
                <a16:creationId xmlns:a16="http://schemas.microsoft.com/office/drawing/2014/main" id="{EE5ECCDD-912E-DE8D-3D82-449A5446D16B}"/>
              </a:ext>
            </a:extLst>
          </p:cNvPr>
          <p:cNvPicPr>
            <a:picLocks noChangeAspect="1"/>
          </p:cNvPicPr>
          <p:nvPr/>
        </p:nvPicPr>
        <p:blipFill>
          <a:blip r:embed="rId3"/>
          <a:stretch>
            <a:fillRect/>
          </a:stretch>
        </p:blipFill>
        <p:spPr>
          <a:xfrm>
            <a:off x="4897281" y="2123795"/>
            <a:ext cx="3721100" cy="3251200"/>
          </a:xfrm>
          <a:prstGeom prst="rect">
            <a:avLst/>
          </a:prstGeom>
          <a:ln w="25400">
            <a:solidFill>
              <a:srgbClr val="FF0000"/>
            </a:solidFill>
          </a:ln>
        </p:spPr>
      </p:pic>
      <p:sp>
        <p:nvSpPr>
          <p:cNvPr id="2" name="Footer Placeholder 4">
            <a:extLst>
              <a:ext uri="{FF2B5EF4-FFF2-40B4-BE49-F238E27FC236}">
                <a16:creationId xmlns:a16="http://schemas.microsoft.com/office/drawing/2014/main" id="{1B6D085D-B91D-3E8F-6CC0-3F323AF844F9}"/>
              </a:ext>
            </a:extLst>
          </p:cNvPr>
          <p:cNvSpPr>
            <a:spLocks noGrp="1"/>
          </p:cNvSpPr>
          <p:nvPr>
            <p:ph type="ftr" sz="quarter" idx="11"/>
          </p:nvPr>
        </p:nvSpPr>
        <p:spPr>
          <a:xfrm>
            <a:off x="2890911" y="6356351"/>
            <a:ext cx="3376246" cy="365125"/>
          </a:xfrm>
        </p:spPr>
        <p:txBody>
          <a:bodyPr/>
          <a:lstStyle/>
          <a:p>
            <a:r>
              <a:rPr lang="en-US" dirty="0"/>
              <a:t>© 2024, James ter Veen PhD. Unpublished Work, SysML examples from </a:t>
            </a:r>
            <a:r>
              <a:rPr lang="en-US" i="1" spc="40" dirty="0">
                <a:latin typeface="Arial"/>
                <a:cs typeface="Arial"/>
              </a:rPr>
              <a:t>Architecting Spacecraft with </a:t>
            </a:r>
            <a:r>
              <a:rPr lang="en-US" i="1" dirty="0">
                <a:latin typeface="Arial"/>
                <a:cs typeface="Arial"/>
              </a:rPr>
              <a:t>SysML © 2017 All rights reserved</a:t>
            </a:r>
            <a:endParaRPr lang="en-US" dirty="0"/>
          </a:p>
        </p:txBody>
      </p:sp>
    </p:spTree>
    <p:extLst>
      <p:ext uri="{BB962C8B-B14F-4D97-AF65-F5344CB8AC3E}">
        <p14:creationId xmlns:p14="http://schemas.microsoft.com/office/powerpoint/2010/main" val="25679766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E7E61-4715-91F0-8C52-47F30E7582BF}"/>
              </a:ext>
            </a:extLst>
          </p:cNvPr>
          <p:cNvSpPr>
            <a:spLocks noGrp="1"/>
          </p:cNvSpPr>
          <p:nvPr>
            <p:ph type="title"/>
          </p:nvPr>
        </p:nvSpPr>
        <p:spPr>
          <a:xfrm>
            <a:off x="628650" y="365126"/>
            <a:ext cx="7886700" cy="858367"/>
          </a:xfrm>
        </p:spPr>
        <p:txBody>
          <a:bodyPr/>
          <a:lstStyle/>
          <a:p>
            <a:r>
              <a:rPr lang="en-US" dirty="0"/>
              <a:t>Exercise 7 – Add Mission Context BDD</a:t>
            </a:r>
          </a:p>
        </p:txBody>
      </p:sp>
      <p:sp>
        <p:nvSpPr>
          <p:cNvPr id="3" name="Date Placeholder 2">
            <a:extLst>
              <a:ext uri="{FF2B5EF4-FFF2-40B4-BE49-F238E27FC236}">
                <a16:creationId xmlns:a16="http://schemas.microsoft.com/office/drawing/2014/main" id="{E2C6B30A-8A37-DE27-A450-7CAE9B726DEE}"/>
              </a:ext>
            </a:extLst>
          </p:cNvPr>
          <p:cNvSpPr>
            <a:spLocks noGrp="1"/>
          </p:cNvSpPr>
          <p:nvPr>
            <p:ph type="dt" sz="half" idx="10"/>
          </p:nvPr>
        </p:nvSpPr>
        <p:spPr/>
        <p:txBody>
          <a:bodyPr/>
          <a:lstStyle/>
          <a:p>
            <a:fld id="{C660DD5A-7174-B744-B741-DC2BDE691D34}" type="datetime1">
              <a:rPr lang="en-US" smtClean="0"/>
              <a:t>7/14/24</a:t>
            </a:fld>
            <a:endParaRPr lang="en-US"/>
          </a:p>
        </p:txBody>
      </p:sp>
      <p:sp>
        <p:nvSpPr>
          <p:cNvPr id="5" name="Slide Number Placeholder 4">
            <a:extLst>
              <a:ext uri="{FF2B5EF4-FFF2-40B4-BE49-F238E27FC236}">
                <a16:creationId xmlns:a16="http://schemas.microsoft.com/office/drawing/2014/main" id="{06DCF17D-DBB8-3E23-17B5-451204166B49}"/>
              </a:ext>
            </a:extLst>
          </p:cNvPr>
          <p:cNvSpPr>
            <a:spLocks noGrp="1"/>
          </p:cNvSpPr>
          <p:nvPr>
            <p:ph type="sldNum" sz="quarter" idx="12"/>
          </p:nvPr>
        </p:nvSpPr>
        <p:spPr/>
        <p:txBody>
          <a:bodyPr/>
          <a:lstStyle/>
          <a:p>
            <a:fld id="{3DE59B39-D009-AB47-A6E7-90AF1BD32FAA}" type="slidenum">
              <a:rPr lang="en-US" smtClean="0"/>
              <a:t>39</a:t>
            </a:fld>
            <a:endParaRPr lang="en-US"/>
          </a:p>
        </p:txBody>
      </p:sp>
      <p:pic>
        <p:nvPicPr>
          <p:cNvPr id="6" name="Picture 5">
            <a:extLst>
              <a:ext uri="{FF2B5EF4-FFF2-40B4-BE49-F238E27FC236}">
                <a16:creationId xmlns:a16="http://schemas.microsoft.com/office/drawing/2014/main" id="{20851470-84B9-1A62-D6CD-78391FE75957}"/>
              </a:ext>
            </a:extLst>
          </p:cNvPr>
          <p:cNvPicPr>
            <a:picLocks noChangeAspect="1"/>
          </p:cNvPicPr>
          <p:nvPr/>
        </p:nvPicPr>
        <p:blipFill>
          <a:blip r:embed="rId2"/>
          <a:stretch>
            <a:fillRect/>
          </a:stretch>
        </p:blipFill>
        <p:spPr>
          <a:xfrm>
            <a:off x="829469" y="1120462"/>
            <a:ext cx="5880423" cy="5142844"/>
          </a:xfrm>
          <a:prstGeom prst="rect">
            <a:avLst/>
          </a:prstGeom>
        </p:spPr>
      </p:pic>
      <p:sp>
        <p:nvSpPr>
          <p:cNvPr id="7" name="Footer Placeholder 4">
            <a:extLst>
              <a:ext uri="{FF2B5EF4-FFF2-40B4-BE49-F238E27FC236}">
                <a16:creationId xmlns:a16="http://schemas.microsoft.com/office/drawing/2014/main" id="{F4FC5787-8B7A-A031-C181-EFA35394A798}"/>
              </a:ext>
            </a:extLst>
          </p:cNvPr>
          <p:cNvSpPr>
            <a:spLocks noGrp="1"/>
          </p:cNvSpPr>
          <p:nvPr>
            <p:ph type="ftr" sz="quarter" idx="11"/>
          </p:nvPr>
        </p:nvSpPr>
        <p:spPr>
          <a:xfrm>
            <a:off x="2890911" y="6356351"/>
            <a:ext cx="3376246" cy="365125"/>
          </a:xfrm>
        </p:spPr>
        <p:txBody>
          <a:bodyPr/>
          <a:lstStyle/>
          <a:p>
            <a:r>
              <a:rPr lang="en-US" dirty="0"/>
              <a:t>© 2024, James ter Veen PhD. Unpublished Work, SysML examples from </a:t>
            </a:r>
            <a:r>
              <a:rPr lang="en-US" i="1" spc="40" dirty="0">
                <a:latin typeface="Arial"/>
                <a:cs typeface="Arial"/>
              </a:rPr>
              <a:t>Architecting Spacecraft with </a:t>
            </a:r>
            <a:r>
              <a:rPr lang="en-US" i="1" dirty="0">
                <a:latin typeface="Arial"/>
                <a:cs typeface="Arial"/>
              </a:rPr>
              <a:t>SysML © 2017 All rights reserved</a:t>
            </a:r>
            <a:endParaRPr lang="en-US" dirty="0"/>
          </a:p>
        </p:txBody>
      </p:sp>
    </p:spTree>
    <p:extLst>
      <p:ext uri="{BB962C8B-B14F-4D97-AF65-F5344CB8AC3E}">
        <p14:creationId xmlns:p14="http://schemas.microsoft.com/office/powerpoint/2010/main" val="2443114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BF6A8-3DDA-44E2-A609-1D535A069F4D}"/>
              </a:ext>
            </a:extLst>
          </p:cNvPr>
          <p:cNvSpPr>
            <a:spLocks noGrp="1"/>
          </p:cNvSpPr>
          <p:nvPr>
            <p:ph type="title"/>
          </p:nvPr>
        </p:nvSpPr>
        <p:spPr>
          <a:xfrm>
            <a:off x="628650" y="365127"/>
            <a:ext cx="7886700" cy="795852"/>
          </a:xfrm>
        </p:spPr>
        <p:txBody>
          <a:bodyPr>
            <a:normAutofit/>
          </a:bodyPr>
          <a:lstStyle/>
          <a:p>
            <a:r>
              <a:rPr lang="en-US" sz="3200" dirty="0"/>
              <a:t>What are we doing?</a:t>
            </a:r>
          </a:p>
        </p:txBody>
      </p:sp>
      <p:sp>
        <p:nvSpPr>
          <p:cNvPr id="3" name="Content Placeholder 2">
            <a:extLst>
              <a:ext uri="{FF2B5EF4-FFF2-40B4-BE49-F238E27FC236}">
                <a16:creationId xmlns:a16="http://schemas.microsoft.com/office/drawing/2014/main" id="{8ED7CEDF-8609-587C-FD72-92439B898BF6}"/>
              </a:ext>
            </a:extLst>
          </p:cNvPr>
          <p:cNvSpPr>
            <a:spLocks noGrp="1"/>
          </p:cNvSpPr>
          <p:nvPr>
            <p:ph idx="1"/>
          </p:nvPr>
        </p:nvSpPr>
        <p:spPr>
          <a:xfrm>
            <a:off x="564855" y="1449683"/>
            <a:ext cx="7886700" cy="4617963"/>
          </a:xfrm>
        </p:spPr>
        <p:txBody>
          <a:bodyPr>
            <a:normAutofit lnSpcReduction="10000"/>
          </a:bodyPr>
          <a:lstStyle/>
          <a:p>
            <a:r>
              <a:rPr lang="en-US" dirty="0"/>
              <a:t>What is MBSE?</a:t>
            </a:r>
          </a:p>
          <a:p>
            <a:pPr lvl="1"/>
            <a:r>
              <a:rPr lang="en-US" dirty="0"/>
              <a:t>Model-centric versus Document-centric</a:t>
            </a:r>
          </a:p>
          <a:p>
            <a:pPr lvl="1"/>
            <a:r>
              <a:rPr lang="en-US" dirty="0"/>
              <a:t>Many types of models</a:t>
            </a:r>
          </a:p>
          <a:p>
            <a:r>
              <a:rPr lang="en-US" dirty="0"/>
              <a:t>What is SysML?</a:t>
            </a:r>
          </a:p>
          <a:p>
            <a:pPr lvl="1"/>
            <a:r>
              <a:rPr lang="en-US" dirty="0"/>
              <a:t>A graphical modeling LANGUAGE for: </a:t>
            </a:r>
          </a:p>
          <a:p>
            <a:pPr lvl="2"/>
            <a:r>
              <a:rPr lang="en-US" dirty="0"/>
              <a:t>specifying </a:t>
            </a:r>
          </a:p>
          <a:p>
            <a:pPr lvl="2"/>
            <a:r>
              <a:rPr lang="en-US" dirty="0"/>
              <a:t>analyzing </a:t>
            </a:r>
          </a:p>
          <a:p>
            <a:pPr lvl="2"/>
            <a:r>
              <a:rPr lang="en-US" dirty="0"/>
              <a:t>designing</a:t>
            </a:r>
          </a:p>
          <a:p>
            <a:pPr lvl="2"/>
            <a:r>
              <a:rPr lang="en-US" dirty="0"/>
              <a:t>verifying</a:t>
            </a:r>
          </a:p>
          <a:p>
            <a:pPr lvl="2"/>
            <a:r>
              <a:rPr lang="en-US" dirty="0"/>
              <a:t>maintaining complex systems</a:t>
            </a:r>
          </a:p>
          <a:p>
            <a:pPr lvl="1"/>
            <a:r>
              <a:rPr lang="en-US" dirty="0"/>
              <a:t>Developed by Object Management Group (OMG)</a:t>
            </a:r>
          </a:p>
          <a:p>
            <a:pPr lvl="2"/>
            <a:r>
              <a:rPr lang="en-US" dirty="0"/>
              <a:t>Published by </a:t>
            </a:r>
            <a:r>
              <a:rPr lang="en-US" b="0" i="0" u="none" strike="noStrike" dirty="0">
                <a:solidFill>
                  <a:srgbClr val="333333"/>
                </a:solidFill>
                <a:effectLst/>
                <a:highlight>
                  <a:srgbClr val="FFFFFF"/>
                </a:highlight>
                <a:latin typeface="Muli"/>
              </a:rPr>
              <a:t>International Organization for Standardization (ISO)</a:t>
            </a:r>
            <a:endParaRPr lang="en-US" dirty="0"/>
          </a:p>
        </p:txBody>
      </p:sp>
      <p:sp>
        <p:nvSpPr>
          <p:cNvPr id="4" name="Date Placeholder 3">
            <a:extLst>
              <a:ext uri="{FF2B5EF4-FFF2-40B4-BE49-F238E27FC236}">
                <a16:creationId xmlns:a16="http://schemas.microsoft.com/office/drawing/2014/main" id="{89A3A546-2659-DBAD-2972-6CF3337ED4F0}"/>
              </a:ext>
            </a:extLst>
          </p:cNvPr>
          <p:cNvSpPr>
            <a:spLocks noGrp="1"/>
          </p:cNvSpPr>
          <p:nvPr>
            <p:ph type="dt" sz="half" idx="10"/>
          </p:nvPr>
        </p:nvSpPr>
        <p:spPr/>
        <p:txBody>
          <a:bodyPr/>
          <a:lstStyle/>
          <a:p>
            <a:fld id="{1B9F3AF1-6D5C-9C4C-994B-ABA61403077A}" type="datetime1">
              <a:rPr lang="en-US" smtClean="0"/>
              <a:t>7/14/24</a:t>
            </a:fld>
            <a:endParaRPr lang="en-US"/>
          </a:p>
        </p:txBody>
      </p:sp>
      <p:sp>
        <p:nvSpPr>
          <p:cNvPr id="6" name="Slide Number Placeholder 5">
            <a:extLst>
              <a:ext uri="{FF2B5EF4-FFF2-40B4-BE49-F238E27FC236}">
                <a16:creationId xmlns:a16="http://schemas.microsoft.com/office/drawing/2014/main" id="{40DA9E5B-F4C2-61DF-B97A-1A4A568CDDA0}"/>
              </a:ext>
            </a:extLst>
          </p:cNvPr>
          <p:cNvSpPr>
            <a:spLocks noGrp="1"/>
          </p:cNvSpPr>
          <p:nvPr>
            <p:ph type="sldNum" sz="quarter" idx="12"/>
          </p:nvPr>
        </p:nvSpPr>
        <p:spPr/>
        <p:txBody>
          <a:bodyPr/>
          <a:lstStyle/>
          <a:p>
            <a:fld id="{3DE59B39-D009-AB47-A6E7-90AF1BD32FAA}" type="slidenum">
              <a:rPr lang="en-US" smtClean="0"/>
              <a:t>4</a:t>
            </a:fld>
            <a:endParaRPr lang="en-US"/>
          </a:p>
        </p:txBody>
      </p:sp>
      <p:sp>
        <p:nvSpPr>
          <p:cNvPr id="7" name="Footer Placeholder 5">
            <a:extLst>
              <a:ext uri="{FF2B5EF4-FFF2-40B4-BE49-F238E27FC236}">
                <a16:creationId xmlns:a16="http://schemas.microsoft.com/office/drawing/2014/main" id="{7BDA6012-4E23-D28F-381B-EF286762A048}"/>
              </a:ext>
            </a:extLst>
          </p:cNvPr>
          <p:cNvSpPr>
            <a:spLocks noGrp="1"/>
          </p:cNvSpPr>
          <p:nvPr>
            <p:ph type="ftr" sz="quarter" idx="11"/>
          </p:nvPr>
        </p:nvSpPr>
        <p:spPr>
          <a:xfrm>
            <a:off x="3028949" y="6356351"/>
            <a:ext cx="3310759" cy="365125"/>
          </a:xfrm>
        </p:spPr>
        <p:txBody>
          <a:bodyPr/>
          <a:lstStyle/>
          <a:p>
            <a:r>
              <a:rPr lang="en-US" dirty="0"/>
              <a:t>© 2024, James ter Veen PhD. Unpublished Work, SysML examples from </a:t>
            </a:r>
            <a:r>
              <a:rPr lang="en-US" i="1" spc="40" dirty="0">
                <a:latin typeface="Arial"/>
                <a:cs typeface="Arial"/>
              </a:rPr>
              <a:t>Architecting Spacecraft with </a:t>
            </a:r>
            <a:r>
              <a:rPr lang="en-US" i="1" dirty="0">
                <a:latin typeface="Arial"/>
                <a:cs typeface="Arial"/>
              </a:rPr>
              <a:t>SysML © 2017 All rights reserved</a:t>
            </a:r>
            <a:endParaRPr lang="en-US" dirty="0"/>
          </a:p>
        </p:txBody>
      </p:sp>
    </p:spTree>
    <p:extLst>
      <p:ext uri="{BB962C8B-B14F-4D97-AF65-F5344CB8AC3E}">
        <p14:creationId xmlns:p14="http://schemas.microsoft.com/office/powerpoint/2010/main" val="38958098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BB0F8-3F78-57F3-DFB3-81C43930A866}"/>
              </a:ext>
            </a:extLst>
          </p:cNvPr>
          <p:cNvSpPr>
            <a:spLocks noGrp="1"/>
          </p:cNvSpPr>
          <p:nvPr>
            <p:ph type="title"/>
          </p:nvPr>
        </p:nvSpPr>
        <p:spPr>
          <a:xfrm>
            <a:off x="628650" y="365126"/>
            <a:ext cx="7886700" cy="832609"/>
          </a:xfrm>
        </p:spPr>
        <p:txBody>
          <a:bodyPr/>
          <a:lstStyle/>
          <a:p>
            <a:r>
              <a:rPr lang="en-US" dirty="0"/>
              <a:t>Exercise 7 – Add Mission Context BDD</a:t>
            </a:r>
          </a:p>
        </p:txBody>
      </p:sp>
      <p:sp>
        <p:nvSpPr>
          <p:cNvPr id="3" name="Date Placeholder 2">
            <a:extLst>
              <a:ext uri="{FF2B5EF4-FFF2-40B4-BE49-F238E27FC236}">
                <a16:creationId xmlns:a16="http://schemas.microsoft.com/office/drawing/2014/main" id="{9568866C-F30F-FC37-4CBD-E6A9B187F684}"/>
              </a:ext>
            </a:extLst>
          </p:cNvPr>
          <p:cNvSpPr>
            <a:spLocks noGrp="1"/>
          </p:cNvSpPr>
          <p:nvPr>
            <p:ph type="dt" sz="half" idx="10"/>
          </p:nvPr>
        </p:nvSpPr>
        <p:spPr/>
        <p:txBody>
          <a:bodyPr/>
          <a:lstStyle/>
          <a:p>
            <a:fld id="{C660DD5A-7174-B744-B741-DC2BDE691D34}" type="datetime1">
              <a:rPr lang="en-US" smtClean="0"/>
              <a:t>7/14/24</a:t>
            </a:fld>
            <a:endParaRPr lang="en-US"/>
          </a:p>
        </p:txBody>
      </p:sp>
      <p:sp>
        <p:nvSpPr>
          <p:cNvPr id="5" name="Slide Number Placeholder 4">
            <a:extLst>
              <a:ext uri="{FF2B5EF4-FFF2-40B4-BE49-F238E27FC236}">
                <a16:creationId xmlns:a16="http://schemas.microsoft.com/office/drawing/2014/main" id="{40E02AD1-14DD-7D7C-6B0F-1B027EFFF7B4}"/>
              </a:ext>
            </a:extLst>
          </p:cNvPr>
          <p:cNvSpPr>
            <a:spLocks noGrp="1"/>
          </p:cNvSpPr>
          <p:nvPr>
            <p:ph type="sldNum" sz="quarter" idx="12"/>
          </p:nvPr>
        </p:nvSpPr>
        <p:spPr/>
        <p:txBody>
          <a:bodyPr/>
          <a:lstStyle/>
          <a:p>
            <a:fld id="{3DE59B39-D009-AB47-A6E7-90AF1BD32FAA}" type="slidenum">
              <a:rPr lang="en-US" smtClean="0"/>
              <a:t>40</a:t>
            </a:fld>
            <a:endParaRPr lang="en-US"/>
          </a:p>
        </p:txBody>
      </p:sp>
      <p:pic>
        <p:nvPicPr>
          <p:cNvPr id="6" name="Picture 5">
            <a:extLst>
              <a:ext uri="{FF2B5EF4-FFF2-40B4-BE49-F238E27FC236}">
                <a16:creationId xmlns:a16="http://schemas.microsoft.com/office/drawing/2014/main" id="{D28DA81F-EA88-5382-FA4A-BE38F08B9844}"/>
              </a:ext>
            </a:extLst>
          </p:cNvPr>
          <p:cNvPicPr>
            <a:picLocks noChangeAspect="1"/>
          </p:cNvPicPr>
          <p:nvPr/>
        </p:nvPicPr>
        <p:blipFill>
          <a:blip r:embed="rId3"/>
          <a:stretch>
            <a:fillRect/>
          </a:stretch>
        </p:blipFill>
        <p:spPr>
          <a:xfrm>
            <a:off x="685800" y="1466912"/>
            <a:ext cx="7772400" cy="3924176"/>
          </a:xfrm>
          <a:prstGeom prst="rect">
            <a:avLst/>
          </a:prstGeom>
        </p:spPr>
      </p:pic>
      <p:sp>
        <p:nvSpPr>
          <p:cNvPr id="7" name="Footer Placeholder 4">
            <a:extLst>
              <a:ext uri="{FF2B5EF4-FFF2-40B4-BE49-F238E27FC236}">
                <a16:creationId xmlns:a16="http://schemas.microsoft.com/office/drawing/2014/main" id="{EF53D4CE-5174-4596-1001-570A591D9D19}"/>
              </a:ext>
            </a:extLst>
          </p:cNvPr>
          <p:cNvSpPr>
            <a:spLocks noGrp="1"/>
          </p:cNvSpPr>
          <p:nvPr>
            <p:ph type="ftr" sz="quarter" idx="11"/>
          </p:nvPr>
        </p:nvSpPr>
        <p:spPr>
          <a:xfrm>
            <a:off x="2890911" y="6356351"/>
            <a:ext cx="3376246" cy="365125"/>
          </a:xfrm>
        </p:spPr>
        <p:txBody>
          <a:bodyPr/>
          <a:lstStyle/>
          <a:p>
            <a:r>
              <a:rPr lang="en-US" dirty="0"/>
              <a:t>© 2024, James ter Veen PhD. Unpublished Work, SysML examples from </a:t>
            </a:r>
            <a:r>
              <a:rPr lang="en-US" i="1" spc="40" dirty="0">
                <a:latin typeface="Arial"/>
                <a:cs typeface="Arial"/>
              </a:rPr>
              <a:t>Architecting Spacecraft with </a:t>
            </a:r>
            <a:r>
              <a:rPr lang="en-US" i="1" dirty="0">
                <a:latin typeface="Arial"/>
                <a:cs typeface="Arial"/>
              </a:rPr>
              <a:t>SysML © 2017 All rights reserved</a:t>
            </a:r>
            <a:endParaRPr lang="en-US" dirty="0"/>
          </a:p>
        </p:txBody>
      </p:sp>
    </p:spTree>
    <p:extLst>
      <p:ext uri="{BB962C8B-B14F-4D97-AF65-F5344CB8AC3E}">
        <p14:creationId xmlns:p14="http://schemas.microsoft.com/office/powerpoint/2010/main" val="36266239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A48E7-F6B6-834F-36B1-4E989E2D75A0}"/>
              </a:ext>
            </a:extLst>
          </p:cNvPr>
          <p:cNvSpPr>
            <a:spLocks noGrp="1"/>
          </p:cNvSpPr>
          <p:nvPr>
            <p:ph type="title"/>
          </p:nvPr>
        </p:nvSpPr>
        <p:spPr>
          <a:xfrm>
            <a:off x="291171" y="613471"/>
            <a:ext cx="8048212" cy="404502"/>
          </a:xfrm>
        </p:spPr>
        <p:txBody>
          <a:bodyPr>
            <a:noAutofit/>
          </a:bodyPr>
          <a:lstStyle/>
          <a:p>
            <a:r>
              <a:rPr lang="en-US" dirty="0"/>
              <a:t>Exercise 7 - Mission Context</a:t>
            </a:r>
          </a:p>
        </p:txBody>
      </p:sp>
      <p:sp>
        <p:nvSpPr>
          <p:cNvPr id="4" name="Date Placeholder 3">
            <a:extLst>
              <a:ext uri="{FF2B5EF4-FFF2-40B4-BE49-F238E27FC236}">
                <a16:creationId xmlns:a16="http://schemas.microsoft.com/office/drawing/2014/main" id="{AB96B445-F4F9-CC3B-4918-5D2A746CCD47}"/>
              </a:ext>
            </a:extLst>
          </p:cNvPr>
          <p:cNvSpPr>
            <a:spLocks noGrp="1"/>
          </p:cNvSpPr>
          <p:nvPr>
            <p:ph type="dt" sz="half" idx="10"/>
          </p:nvPr>
        </p:nvSpPr>
        <p:spPr/>
        <p:txBody>
          <a:bodyPr/>
          <a:lstStyle/>
          <a:p>
            <a:fld id="{8749FECE-2C3E-BC40-B20E-06F674FDE750}" type="datetime1">
              <a:rPr lang="en-US" smtClean="0"/>
              <a:t>7/14/24</a:t>
            </a:fld>
            <a:endParaRPr lang="en-US"/>
          </a:p>
        </p:txBody>
      </p:sp>
      <p:sp>
        <p:nvSpPr>
          <p:cNvPr id="6" name="Slide Number Placeholder 5">
            <a:extLst>
              <a:ext uri="{FF2B5EF4-FFF2-40B4-BE49-F238E27FC236}">
                <a16:creationId xmlns:a16="http://schemas.microsoft.com/office/drawing/2014/main" id="{79079E35-3A77-97F1-3FE0-6FC0EC75C2B6}"/>
              </a:ext>
            </a:extLst>
          </p:cNvPr>
          <p:cNvSpPr>
            <a:spLocks noGrp="1"/>
          </p:cNvSpPr>
          <p:nvPr>
            <p:ph type="sldNum" sz="quarter" idx="12"/>
          </p:nvPr>
        </p:nvSpPr>
        <p:spPr/>
        <p:txBody>
          <a:bodyPr/>
          <a:lstStyle/>
          <a:p>
            <a:fld id="{3DE59B39-D009-AB47-A6E7-90AF1BD32FAA}" type="slidenum">
              <a:rPr lang="en-US" smtClean="0"/>
              <a:t>41</a:t>
            </a:fld>
            <a:endParaRPr lang="en-US"/>
          </a:p>
        </p:txBody>
      </p:sp>
      <p:pic>
        <p:nvPicPr>
          <p:cNvPr id="7" name="Picture 6">
            <a:extLst>
              <a:ext uri="{FF2B5EF4-FFF2-40B4-BE49-F238E27FC236}">
                <a16:creationId xmlns:a16="http://schemas.microsoft.com/office/drawing/2014/main" id="{3E93B5C2-BB2B-5B39-79F0-BFAEC780E948}"/>
              </a:ext>
            </a:extLst>
          </p:cNvPr>
          <p:cNvPicPr>
            <a:picLocks noChangeAspect="1"/>
          </p:cNvPicPr>
          <p:nvPr/>
        </p:nvPicPr>
        <p:blipFill>
          <a:blip r:embed="rId2"/>
          <a:stretch>
            <a:fillRect/>
          </a:stretch>
        </p:blipFill>
        <p:spPr>
          <a:xfrm>
            <a:off x="289304" y="1339116"/>
            <a:ext cx="8444708" cy="4276073"/>
          </a:xfrm>
          <a:prstGeom prst="rect">
            <a:avLst/>
          </a:prstGeom>
        </p:spPr>
      </p:pic>
      <p:sp>
        <p:nvSpPr>
          <p:cNvPr id="3" name="Footer Placeholder 4">
            <a:extLst>
              <a:ext uri="{FF2B5EF4-FFF2-40B4-BE49-F238E27FC236}">
                <a16:creationId xmlns:a16="http://schemas.microsoft.com/office/drawing/2014/main" id="{3A79EAA8-112D-9A58-9A04-668DEA4396A1}"/>
              </a:ext>
            </a:extLst>
          </p:cNvPr>
          <p:cNvSpPr>
            <a:spLocks noGrp="1"/>
          </p:cNvSpPr>
          <p:nvPr>
            <p:ph type="ftr" sz="quarter" idx="11"/>
          </p:nvPr>
        </p:nvSpPr>
        <p:spPr>
          <a:xfrm>
            <a:off x="2890911" y="6356351"/>
            <a:ext cx="3376246" cy="365125"/>
          </a:xfrm>
        </p:spPr>
        <p:txBody>
          <a:bodyPr/>
          <a:lstStyle/>
          <a:p>
            <a:r>
              <a:rPr lang="en-US" dirty="0"/>
              <a:t>© 2024, James ter Veen PhD. Unpublished Work, SysML examples from </a:t>
            </a:r>
            <a:r>
              <a:rPr lang="en-US" i="1" spc="40" dirty="0">
                <a:latin typeface="Arial"/>
                <a:cs typeface="Arial"/>
              </a:rPr>
              <a:t>Architecting Spacecraft with </a:t>
            </a:r>
            <a:r>
              <a:rPr lang="en-US" i="1" dirty="0">
                <a:latin typeface="Arial"/>
                <a:cs typeface="Arial"/>
              </a:rPr>
              <a:t>SysML © 2017 All rights reserved</a:t>
            </a:r>
            <a:endParaRPr lang="en-US" dirty="0"/>
          </a:p>
        </p:txBody>
      </p:sp>
    </p:spTree>
    <p:extLst>
      <p:ext uri="{BB962C8B-B14F-4D97-AF65-F5344CB8AC3E}">
        <p14:creationId xmlns:p14="http://schemas.microsoft.com/office/powerpoint/2010/main" val="32399766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2317E-1D88-7BAB-160E-778BCB7A6ABC}"/>
              </a:ext>
            </a:extLst>
          </p:cNvPr>
          <p:cNvSpPr>
            <a:spLocks noGrp="1"/>
          </p:cNvSpPr>
          <p:nvPr>
            <p:ph type="title"/>
          </p:nvPr>
        </p:nvSpPr>
        <p:spPr>
          <a:xfrm>
            <a:off x="628650" y="365127"/>
            <a:ext cx="7886700" cy="929520"/>
          </a:xfrm>
        </p:spPr>
        <p:txBody>
          <a:bodyPr/>
          <a:lstStyle/>
          <a:p>
            <a:r>
              <a:rPr lang="en-US" dirty="0"/>
              <a:t>Exercise 8 – System Concept</a:t>
            </a:r>
          </a:p>
        </p:txBody>
      </p:sp>
      <p:sp>
        <p:nvSpPr>
          <p:cNvPr id="3" name="Date Placeholder 2">
            <a:extLst>
              <a:ext uri="{FF2B5EF4-FFF2-40B4-BE49-F238E27FC236}">
                <a16:creationId xmlns:a16="http://schemas.microsoft.com/office/drawing/2014/main" id="{F0109F5A-CB66-DE2F-42A9-59D85BC9F680}"/>
              </a:ext>
            </a:extLst>
          </p:cNvPr>
          <p:cNvSpPr>
            <a:spLocks noGrp="1"/>
          </p:cNvSpPr>
          <p:nvPr>
            <p:ph type="dt" sz="half" idx="10"/>
          </p:nvPr>
        </p:nvSpPr>
        <p:spPr/>
        <p:txBody>
          <a:bodyPr/>
          <a:lstStyle/>
          <a:p>
            <a:fld id="{C660DD5A-7174-B744-B741-DC2BDE691D34}" type="datetime1">
              <a:rPr lang="en-US" smtClean="0"/>
              <a:t>7/14/24</a:t>
            </a:fld>
            <a:endParaRPr lang="en-US"/>
          </a:p>
        </p:txBody>
      </p:sp>
      <p:sp>
        <p:nvSpPr>
          <p:cNvPr id="5" name="Slide Number Placeholder 4">
            <a:extLst>
              <a:ext uri="{FF2B5EF4-FFF2-40B4-BE49-F238E27FC236}">
                <a16:creationId xmlns:a16="http://schemas.microsoft.com/office/drawing/2014/main" id="{1CE95F0E-6414-4E37-BFAE-CB79B0A1BDEE}"/>
              </a:ext>
            </a:extLst>
          </p:cNvPr>
          <p:cNvSpPr>
            <a:spLocks noGrp="1"/>
          </p:cNvSpPr>
          <p:nvPr>
            <p:ph type="sldNum" sz="quarter" idx="12"/>
          </p:nvPr>
        </p:nvSpPr>
        <p:spPr/>
        <p:txBody>
          <a:bodyPr/>
          <a:lstStyle/>
          <a:p>
            <a:fld id="{3DE59B39-D009-AB47-A6E7-90AF1BD32FAA}" type="slidenum">
              <a:rPr lang="en-US" smtClean="0"/>
              <a:t>42</a:t>
            </a:fld>
            <a:endParaRPr lang="en-US"/>
          </a:p>
        </p:txBody>
      </p:sp>
      <p:pic>
        <p:nvPicPr>
          <p:cNvPr id="6" name="Picture 5">
            <a:extLst>
              <a:ext uri="{FF2B5EF4-FFF2-40B4-BE49-F238E27FC236}">
                <a16:creationId xmlns:a16="http://schemas.microsoft.com/office/drawing/2014/main" id="{1544ED47-8B99-27A9-C328-26EE6F4D8532}"/>
              </a:ext>
            </a:extLst>
          </p:cNvPr>
          <p:cNvPicPr>
            <a:picLocks noChangeAspect="1"/>
          </p:cNvPicPr>
          <p:nvPr/>
        </p:nvPicPr>
        <p:blipFill>
          <a:blip r:embed="rId2"/>
          <a:stretch>
            <a:fillRect/>
          </a:stretch>
        </p:blipFill>
        <p:spPr>
          <a:xfrm>
            <a:off x="469874" y="1121103"/>
            <a:ext cx="3991536" cy="4359178"/>
          </a:xfrm>
          <a:prstGeom prst="rect">
            <a:avLst/>
          </a:prstGeom>
        </p:spPr>
      </p:pic>
      <p:pic>
        <p:nvPicPr>
          <p:cNvPr id="7" name="Picture 6">
            <a:extLst>
              <a:ext uri="{FF2B5EF4-FFF2-40B4-BE49-F238E27FC236}">
                <a16:creationId xmlns:a16="http://schemas.microsoft.com/office/drawing/2014/main" id="{2D8EC7ED-6D9D-6243-C043-E3F27C149A61}"/>
              </a:ext>
            </a:extLst>
          </p:cNvPr>
          <p:cNvPicPr>
            <a:picLocks noChangeAspect="1"/>
          </p:cNvPicPr>
          <p:nvPr/>
        </p:nvPicPr>
        <p:blipFill>
          <a:blip r:embed="rId3"/>
          <a:stretch>
            <a:fillRect/>
          </a:stretch>
        </p:blipFill>
        <p:spPr>
          <a:xfrm>
            <a:off x="4811380" y="1121103"/>
            <a:ext cx="3042390" cy="5080715"/>
          </a:xfrm>
          <a:prstGeom prst="rect">
            <a:avLst/>
          </a:prstGeom>
          <a:ln w="25400">
            <a:solidFill>
              <a:srgbClr val="FF0000"/>
            </a:solidFill>
          </a:ln>
        </p:spPr>
      </p:pic>
      <p:cxnSp>
        <p:nvCxnSpPr>
          <p:cNvPr id="9" name="Straight Arrow Connector 8">
            <a:extLst>
              <a:ext uri="{FF2B5EF4-FFF2-40B4-BE49-F238E27FC236}">
                <a16:creationId xmlns:a16="http://schemas.microsoft.com/office/drawing/2014/main" id="{022E0A82-401D-6B2F-2464-FA358DF87AA2}"/>
              </a:ext>
            </a:extLst>
          </p:cNvPr>
          <p:cNvCxnSpPr>
            <a:cxnSpLocks/>
          </p:cNvCxnSpPr>
          <p:nvPr/>
        </p:nvCxnSpPr>
        <p:spPr>
          <a:xfrm flipV="1">
            <a:off x="3503054" y="1390918"/>
            <a:ext cx="1635616" cy="3812147"/>
          </a:xfrm>
          <a:prstGeom prst="straightConnector1">
            <a:avLst/>
          </a:prstGeom>
          <a:ln w="857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ACB7C00-8C1F-587A-CFBE-E17631597654}"/>
              </a:ext>
            </a:extLst>
          </p:cNvPr>
          <p:cNvCxnSpPr>
            <a:cxnSpLocks/>
          </p:cNvCxnSpPr>
          <p:nvPr/>
        </p:nvCxnSpPr>
        <p:spPr>
          <a:xfrm flipH="1">
            <a:off x="7302321" y="5100034"/>
            <a:ext cx="1043189" cy="115910"/>
          </a:xfrm>
          <a:prstGeom prst="straightConnector1">
            <a:avLst/>
          </a:prstGeom>
          <a:ln w="857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FE9CBC-4084-A8E1-095E-B05A96A823E2}"/>
              </a:ext>
            </a:extLst>
          </p:cNvPr>
          <p:cNvSpPr txBox="1"/>
          <p:nvPr/>
        </p:nvSpPr>
        <p:spPr>
          <a:xfrm>
            <a:off x="486083" y="5563353"/>
            <a:ext cx="4150312" cy="646331"/>
          </a:xfrm>
          <a:prstGeom prst="rect">
            <a:avLst/>
          </a:prstGeom>
          <a:noFill/>
        </p:spPr>
        <p:txBody>
          <a:bodyPr wrap="square" rtlCol="0">
            <a:spAutoFit/>
          </a:bodyPr>
          <a:lstStyle/>
          <a:p>
            <a:r>
              <a:rPr lang="en-US" dirty="0"/>
              <a:t>Add Payload subsystem and add a compartment to the block</a:t>
            </a:r>
          </a:p>
        </p:txBody>
      </p:sp>
      <p:sp>
        <p:nvSpPr>
          <p:cNvPr id="8" name="Footer Placeholder 4">
            <a:extLst>
              <a:ext uri="{FF2B5EF4-FFF2-40B4-BE49-F238E27FC236}">
                <a16:creationId xmlns:a16="http://schemas.microsoft.com/office/drawing/2014/main" id="{B6FBDBC0-DC14-BF04-E0A9-02409BBD2AC0}"/>
              </a:ext>
            </a:extLst>
          </p:cNvPr>
          <p:cNvSpPr>
            <a:spLocks noGrp="1"/>
          </p:cNvSpPr>
          <p:nvPr>
            <p:ph type="ftr" sz="quarter" idx="11"/>
          </p:nvPr>
        </p:nvSpPr>
        <p:spPr>
          <a:xfrm>
            <a:off x="2890911" y="6356351"/>
            <a:ext cx="3376246" cy="365125"/>
          </a:xfrm>
        </p:spPr>
        <p:txBody>
          <a:bodyPr/>
          <a:lstStyle/>
          <a:p>
            <a:r>
              <a:rPr lang="en-US" dirty="0"/>
              <a:t>© 2024, James ter Veen PhD. Unpublished Work, SysML examples from </a:t>
            </a:r>
            <a:r>
              <a:rPr lang="en-US" i="1" spc="40" dirty="0">
                <a:latin typeface="Arial"/>
                <a:cs typeface="Arial"/>
              </a:rPr>
              <a:t>Architecting Spacecraft with </a:t>
            </a:r>
            <a:r>
              <a:rPr lang="en-US" i="1" dirty="0">
                <a:latin typeface="Arial"/>
                <a:cs typeface="Arial"/>
              </a:rPr>
              <a:t>SysML © 2017 All rights reserved</a:t>
            </a:r>
            <a:endParaRPr lang="en-US" dirty="0"/>
          </a:p>
        </p:txBody>
      </p:sp>
    </p:spTree>
    <p:extLst>
      <p:ext uri="{BB962C8B-B14F-4D97-AF65-F5344CB8AC3E}">
        <p14:creationId xmlns:p14="http://schemas.microsoft.com/office/powerpoint/2010/main" val="3385907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7A976-F69D-4DB0-65B4-7CCACCD2B817}"/>
              </a:ext>
            </a:extLst>
          </p:cNvPr>
          <p:cNvSpPr>
            <a:spLocks noGrp="1"/>
          </p:cNvSpPr>
          <p:nvPr>
            <p:ph type="title"/>
          </p:nvPr>
        </p:nvSpPr>
        <p:spPr>
          <a:xfrm>
            <a:off x="628650" y="365127"/>
            <a:ext cx="7886700" cy="902842"/>
          </a:xfrm>
        </p:spPr>
        <p:txBody>
          <a:bodyPr/>
          <a:lstStyle/>
          <a:p>
            <a:r>
              <a:rPr lang="en-US" dirty="0"/>
              <a:t>Exercise 8 – System Concept</a:t>
            </a:r>
          </a:p>
        </p:txBody>
      </p:sp>
      <p:sp>
        <p:nvSpPr>
          <p:cNvPr id="3" name="Date Placeholder 2">
            <a:extLst>
              <a:ext uri="{FF2B5EF4-FFF2-40B4-BE49-F238E27FC236}">
                <a16:creationId xmlns:a16="http://schemas.microsoft.com/office/drawing/2014/main" id="{D975402C-DA46-B1CC-CEC4-D83D2838AABF}"/>
              </a:ext>
            </a:extLst>
          </p:cNvPr>
          <p:cNvSpPr>
            <a:spLocks noGrp="1"/>
          </p:cNvSpPr>
          <p:nvPr>
            <p:ph type="dt" sz="half" idx="10"/>
          </p:nvPr>
        </p:nvSpPr>
        <p:spPr/>
        <p:txBody>
          <a:bodyPr/>
          <a:lstStyle/>
          <a:p>
            <a:fld id="{C660DD5A-7174-B744-B741-DC2BDE691D34}" type="datetime1">
              <a:rPr lang="en-US" smtClean="0"/>
              <a:t>7/14/24</a:t>
            </a:fld>
            <a:endParaRPr lang="en-US"/>
          </a:p>
        </p:txBody>
      </p:sp>
      <p:sp>
        <p:nvSpPr>
          <p:cNvPr id="5" name="Slide Number Placeholder 4">
            <a:extLst>
              <a:ext uri="{FF2B5EF4-FFF2-40B4-BE49-F238E27FC236}">
                <a16:creationId xmlns:a16="http://schemas.microsoft.com/office/drawing/2014/main" id="{BF21A44B-3DB5-3071-327D-C4D504252172}"/>
              </a:ext>
            </a:extLst>
          </p:cNvPr>
          <p:cNvSpPr>
            <a:spLocks noGrp="1"/>
          </p:cNvSpPr>
          <p:nvPr>
            <p:ph type="sldNum" sz="quarter" idx="12"/>
          </p:nvPr>
        </p:nvSpPr>
        <p:spPr/>
        <p:txBody>
          <a:bodyPr/>
          <a:lstStyle/>
          <a:p>
            <a:fld id="{3DE59B39-D009-AB47-A6E7-90AF1BD32FAA}" type="slidenum">
              <a:rPr lang="en-US" smtClean="0"/>
              <a:t>43</a:t>
            </a:fld>
            <a:endParaRPr lang="en-US"/>
          </a:p>
        </p:txBody>
      </p:sp>
      <p:pic>
        <p:nvPicPr>
          <p:cNvPr id="6" name="Picture 5">
            <a:extLst>
              <a:ext uri="{FF2B5EF4-FFF2-40B4-BE49-F238E27FC236}">
                <a16:creationId xmlns:a16="http://schemas.microsoft.com/office/drawing/2014/main" id="{BF6EDCB5-6ECF-3197-09B5-BCA909B4D6F4}"/>
              </a:ext>
            </a:extLst>
          </p:cNvPr>
          <p:cNvPicPr>
            <a:picLocks noChangeAspect="1"/>
          </p:cNvPicPr>
          <p:nvPr/>
        </p:nvPicPr>
        <p:blipFill>
          <a:blip r:embed="rId2"/>
          <a:stretch>
            <a:fillRect/>
          </a:stretch>
        </p:blipFill>
        <p:spPr>
          <a:xfrm>
            <a:off x="718803" y="1146220"/>
            <a:ext cx="4113490" cy="3244555"/>
          </a:xfrm>
          <a:prstGeom prst="rect">
            <a:avLst/>
          </a:prstGeom>
          <a:ln w="25400">
            <a:solidFill>
              <a:srgbClr val="0070C0"/>
            </a:solidFill>
          </a:ln>
        </p:spPr>
      </p:pic>
      <p:pic>
        <p:nvPicPr>
          <p:cNvPr id="7" name="Picture 6">
            <a:extLst>
              <a:ext uri="{FF2B5EF4-FFF2-40B4-BE49-F238E27FC236}">
                <a16:creationId xmlns:a16="http://schemas.microsoft.com/office/drawing/2014/main" id="{C1FC02E0-BD22-4838-70DB-B6880A128091}"/>
              </a:ext>
            </a:extLst>
          </p:cNvPr>
          <p:cNvPicPr>
            <a:picLocks noChangeAspect="1"/>
          </p:cNvPicPr>
          <p:nvPr/>
        </p:nvPicPr>
        <p:blipFill>
          <a:blip r:embed="rId3"/>
          <a:stretch>
            <a:fillRect/>
          </a:stretch>
        </p:blipFill>
        <p:spPr>
          <a:xfrm>
            <a:off x="1110835" y="4251901"/>
            <a:ext cx="5156322" cy="2104450"/>
          </a:xfrm>
          <a:prstGeom prst="rect">
            <a:avLst/>
          </a:prstGeom>
          <a:ln w="19050">
            <a:solidFill>
              <a:srgbClr val="0070C0"/>
            </a:solidFill>
          </a:ln>
        </p:spPr>
      </p:pic>
      <p:pic>
        <p:nvPicPr>
          <p:cNvPr id="9" name="Picture 8">
            <a:extLst>
              <a:ext uri="{FF2B5EF4-FFF2-40B4-BE49-F238E27FC236}">
                <a16:creationId xmlns:a16="http://schemas.microsoft.com/office/drawing/2014/main" id="{1ACA775B-A6E1-C7A4-07DE-83D8AA430B47}"/>
              </a:ext>
            </a:extLst>
          </p:cNvPr>
          <p:cNvPicPr>
            <a:picLocks noChangeAspect="1"/>
          </p:cNvPicPr>
          <p:nvPr/>
        </p:nvPicPr>
        <p:blipFill>
          <a:blip r:embed="rId4"/>
          <a:stretch>
            <a:fillRect/>
          </a:stretch>
        </p:blipFill>
        <p:spPr>
          <a:xfrm>
            <a:off x="4446073" y="1623685"/>
            <a:ext cx="4215536" cy="2322705"/>
          </a:xfrm>
          <a:prstGeom prst="rect">
            <a:avLst/>
          </a:prstGeom>
          <a:ln w="25400">
            <a:solidFill>
              <a:srgbClr val="FF0000"/>
            </a:solidFill>
          </a:ln>
        </p:spPr>
      </p:pic>
      <p:cxnSp>
        <p:nvCxnSpPr>
          <p:cNvPr id="10" name="Straight Arrow Connector 9">
            <a:extLst>
              <a:ext uri="{FF2B5EF4-FFF2-40B4-BE49-F238E27FC236}">
                <a16:creationId xmlns:a16="http://schemas.microsoft.com/office/drawing/2014/main" id="{E1771BE5-4C66-77C1-B775-4CAF39C25821}"/>
              </a:ext>
            </a:extLst>
          </p:cNvPr>
          <p:cNvCxnSpPr>
            <a:cxnSpLocks/>
          </p:cNvCxnSpPr>
          <p:nvPr/>
        </p:nvCxnSpPr>
        <p:spPr>
          <a:xfrm flipV="1">
            <a:off x="482391" y="2954630"/>
            <a:ext cx="2698691" cy="798779"/>
          </a:xfrm>
          <a:prstGeom prst="straightConnector1">
            <a:avLst/>
          </a:prstGeom>
          <a:ln w="857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115CD62-8892-66F4-789C-07BD345C5C6C}"/>
              </a:ext>
            </a:extLst>
          </p:cNvPr>
          <p:cNvCxnSpPr>
            <a:cxnSpLocks/>
            <a:stCxn id="28" idx="1"/>
          </p:cNvCxnSpPr>
          <p:nvPr/>
        </p:nvCxnSpPr>
        <p:spPr>
          <a:xfrm flipH="1">
            <a:off x="2686050" y="5720498"/>
            <a:ext cx="3771900" cy="538634"/>
          </a:xfrm>
          <a:prstGeom prst="straightConnector1">
            <a:avLst/>
          </a:prstGeom>
          <a:ln w="857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0EC84A1-E3E9-F6C1-C615-959F9DC6B07D}"/>
              </a:ext>
            </a:extLst>
          </p:cNvPr>
          <p:cNvCxnSpPr>
            <a:cxnSpLocks/>
            <a:stCxn id="31" idx="3"/>
          </p:cNvCxnSpPr>
          <p:nvPr/>
        </p:nvCxnSpPr>
        <p:spPr>
          <a:xfrm flipV="1">
            <a:off x="7237927" y="2954630"/>
            <a:ext cx="682580" cy="1239090"/>
          </a:xfrm>
          <a:prstGeom prst="straightConnector1">
            <a:avLst/>
          </a:prstGeom>
          <a:ln w="857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0A761D39-2B71-09EE-B9A1-B4FC296EE695}"/>
              </a:ext>
            </a:extLst>
          </p:cNvPr>
          <p:cNvSpPr txBox="1"/>
          <p:nvPr/>
        </p:nvSpPr>
        <p:spPr>
          <a:xfrm>
            <a:off x="6496586" y="4475605"/>
            <a:ext cx="2455841" cy="923330"/>
          </a:xfrm>
          <a:prstGeom prst="rect">
            <a:avLst/>
          </a:prstGeom>
          <a:noFill/>
        </p:spPr>
        <p:txBody>
          <a:bodyPr wrap="square" rtlCol="0">
            <a:spAutoFit/>
          </a:bodyPr>
          <a:lstStyle/>
          <a:p>
            <a:pPr marL="342900" indent="-342900">
              <a:buAutoNum type="arabicParenR"/>
            </a:pPr>
            <a:r>
              <a:rPr lang="en-US" dirty="0"/>
              <a:t>Add a Part Property</a:t>
            </a:r>
          </a:p>
          <a:p>
            <a:pPr marL="342900" indent="-342900">
              <a:buAutoNum type="arabicParenR"/>
            </a:pPr>
            <a:r>
              <a:rPr lang="en-US" dirty="0"/>
              <a:t>Give it a name</a:t>
            </a:r>
          </a:p>
          <a:p>
            <a:pPr marL="342900" indent="-342900">
              <a:buAutoNum type="arabicParenR"/>
            </a:pPr>
            <a:r>
              <a:rPr lang="en-US" dirty="0"/>
              <a:t>See it in the block </a:t>
            </a:r>
          </a:p>
        </p:txBody>
      </p:sp>
      <p:sp>
        <p:nvSpPr>
          <p:cNvPr id="26" name="TextBox 25">
            <a:extLst>
              <a:ext uri="{FF2B5EF4-FFF2-40B4-BE49-F238E27FC236}">
                <a16:creationId xmlns:a16="http://schemas.microsoft.com/office/drawing/2014/main" id="{DB734864-7632-F7BB-F9B3-60FA698C9697}"/>
              </a:ext>
            </a:extLst>
          </p:cNvPr>
          <p:cNvSpPr txBox="1"/>
          <p:nvPr/>
        </p:nvSpPr>
        <p:spPr>
          <a:xfrm>
            <a:off x="180304" y="3578547"/>
            <a:ext cx="302087" cy="369332"/>
          </a:xfrm>
          <a:prstGeom prst="rect">
            <a:avLst/>
          </a:prstGeom>
          <a:noFill/>
          <a:ln w="12700">
            <a:solidFill>
              <a:srgbClr val="FF0000"/>
            </a:solidFill>
          </a:ln>
        </p:spPr>
        <p:txBody>
          <a:bodyPr wrap="square" rtlCol="0">
            <a:spAutoFit/>
          </a:bodyPr>
          <a:lstStyle/>
          <a:p>
            <a:r>
              <a:rPr lang="en-US" dirty="0"/>
              <a:t>1</a:t>
            </a:r>
          </a:p>
        </p:txBody>
      </p:sp>
      <p:sp>
        <p:nvSpPr>
          <p:cNvPr id="28" name="TextBox 27">
            <a:extLst>
              <a:ext uri="{FF2B5EF4-FFF2-40B4-BE49-F238E27FC236}">
                <a16:creationId xmlns:a16="http://schemas.microsoft.com/office/drawing/2014/main" id="{3DF86C81-01D8-C164-9034-5E08D50208DD}"/>
              </a:ext>
            </a:extLst>
          </p:cNvPr>
          <p:cNvSpPr txBox="1"/>
          <p:nvPr/>
        </p:nvSpPr>
        <p:spPr>
          <a:xfrm>
            <a:off x="6457950" y="5535832"/>
            <a:ext cx="334851" cy="369332"/>
          </a:xfrm>
          <a:prstGeom prst="rect">
            <a:avLst/>
          </a:prstGeom>
          <a:noFill/>
          <a:ln w="12700">
            <a:solidFill>
              <a:srgbClr val="FF0000"/>
            </a:solidFill>
          </a:ln>
        </p:spPr>
        <p:txBody>
          <a:bodyPr wrap="square" rtlCol="0">
            <a:spAutoFit/>
          </a:bodyPr>
          <a:lstStyle/>
          <a:p>
            <a:r>
              <a:rPr lang="en-US" dirty="0"/>
              <a:t>2</a:t>
            </a:r>
          </a:p>
        </p:txBody>
      </p:sp>
      <p:sp>
        <p:nvSpPr>
          <p:cNvPr id="31" name="TextBox 30">
            <a:extLst>
              <a:ext uri="{FF2B5EF4-FFF2-40B4-BE49-F238E27FC236}">
                <a16:creationId xmlns:a16="http://schemas.microsoft.com/office/drawing/2014/main" id="{4C6907EE-25ED-9388-C3FF-59F18E622EAF}"/>
              </a:ext>
            </a:extLst>
          </p:cNvPr>
          <p:cNvSpPr txBox="1"/>
          <p:nvPr/>
        </p:nvSpPr>
        <p:spPr>
          <a:xfrm>
            <a:off x="6967470" y="4009054"/>
            <a:ext cx="270457" cy="369332"/>
          </a:xfrm>
          <a:prstGeom prst="rect">
            <a:avLst/>
          </a:prstGeom>
          <a:noFill/>
          <a:ln w="12700">
            <a:solidFill>
              <a:srgbClr val="FF0000"/>
            </a:solidFill>
          </a:ln>
        </p:spPr>
        <p:txBody>
          <a:bodyPr wrap="square" rtlCol="0">
            <a:spAutoFit/>
          </a:bodyPr>
          <a:lstStyle/>
          <a:p>
            <a:r>
              <a:rPr lang="en-US" dirty="0"/>
              <a:t>3</a:t>
            </a:r>
          </a:p>
        </p:txBody>
      </p:sp>
      <p:sp>
        <p:nvSpPr>
          <p:cNvPr id="8" name="Footer Placeholder 4">
            <a:extLst>
              <a:ext uri="{FF2B5EF4-FFF2-40B4-BE49-F238E27FC236}">
                <a16:creationId xmlns:a16="http://schemas.microsoft.com/office/drawing/2014/main" id="{E956690A-0A16-AB72-48B0-4EAA143ADB21}"/>
              </a:ext>
            </a:extLst>
          </p:cNvPr>
          <p:cNvSpPr>
            <a:spLocks noGrp="1"/>
          </p:cNvSpPr>
          <p:nvPr>
            <p:ph type="ftr" sz="quarter" idx="11"/>
          </p:nvPr>
        </p:nvSpPr>
        <p:spPr>
          <a:xfrm>
            <a:off x="2890911" y="6356351"/>
            <a:ext cx="3376246" cy="365125"/>
          </a:xfrm>
        </p:spPr>
        <p:txBody>
          <a:bodyPr/>
          <a:lstStyle/>
          <a:p>
            <a:r>
              <a:rPr lang="en-US" dirty="0"/>
              <a:t>© 2024, James ter Veen PhD. Unpublished Work, SysML examples from </a:t>
            </a:r>
            <a:r>
              <a:rPr lang="en-US" i="1" spc="40" dirty="0">
                <a:latin typeface="Arial"/>
                <a:cs typeface="Arial"/>
              </a:rPr>
              <a:t>Architecting Spacecraft with </a:t>
            </a:r>
            <a:r>
              <a:rPr lang="en-US" i="1" dirty="0">
                <a:latin typeface="Arial"/>
                <a:cs typeface="Arial"/>
              </a:rPr>
              <a:t>SysML © 2017 All rights reserved</a:t>
            </a:r>
            <a:endParaRPr lang="en-US" dirty="0"/>
          </a:p>
        </p:txBody>
      </p:sp>
    </p:spTree>
    <p:extLst>
      <p:ext uri="{BB962C8B-B14F-4D97-AF65-F5344CB8AC3E}">
        <p14:creationId xmlns:p14="http://schemas.microsoft.com/office/powerpoint/2010/main" val="39592627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5D4B9-4368-FCCE-243A-C78C58AD874C}"/>
              </a:ext>
            </a:extLst>
          </p:cNvPr>
          <p:cNvSpPr>
            <a:spLocks noGrp="1"/>
          </p:cNvSpPr>
          <p:nvPr>
            <p:ph type="title"/>
          </p:nvPr>
        </p:nvSpPr>
        <p:spPr>
          <a:xfrm>
            <a:off x="628650" y="365126"/>
            <a:ext cx="7886700" cy="838985"/>
          </a:xfrm>
        </p:spPr>
        <p:txBody>
          <a:bodyPr/>
          <a:lstStyle/>
          <a:p>
            <a:r>
              <a:rPr lang="en-US" dirty="0"/>
              <a:t>Exercise 8 System Concept Complete</a:t>
            </a:r>
          </a:p>
        </p:txBody>
      </p:sp>
      <p:sp>
        <p:nvSpPr>
          <p:cNvPr id="3" name="Date Placeholder 2">
            <a:extLst>
              <a:ext uri="{FF2B5EF4-FFF2-40B4-BE49-F238E27FC236}">
                <a16:creationId xmlns:a16="http://schemas.microsoft.com/office/drawing/2014/main" id="{09A45FCD-4635-841C-EEC4-5F9A2E24857B}"/>
              </a:ext>
            </a:extLst>
          </p:cNvPr>
          <p:cNvSpPr>
            <a:spLocks noGrp="1"/>
          </p:cNvSpPr>
          <p:nvPr>
            <p:ph type="dt" sz="half" idx="10"/>
          </p:nvPr>
        </p:nvSpPr>
        <p:spPr/>
        <p:txBody>
          <a:bodyPr/>
          <a:lstStyle/>
          <a:p>
            <a:fld id="{C660DD5A-7174-B744-B741-DC2BDE691D34}" type="datetime1">
              <a:rPr lang="en-US" smtClean="0"/>
              <a:t>7/14/24</a:t>
            </a:fld>
            <a:endParaRPr lang="en-US"/>
          </a:p>
        </p:txBody>
      </p:sp>
      <p:sp>
        <p:nvSpPr>
          <p:cNvPr id="5" name="Slide Number Placeholder 4">
            <a:extLst>
              <a:ext uri="{FF2B5EF4-FFF2-40B4-BE49-F238E27FC236}">
                <a16:creationId xmlns:a16="http://schemas.microsoft.com/office/drawing/2014/main" id="{B85B64E4-1600-9035-4554-6A650FF0B90F}"/>
              </a:ext>
            </a:extLst>
          </p:cNvPr>
          <p:cNvSpPr>
            <a:spLocks noGrp="1"/>
          </p:cNvSpPr>
          <p:nvPr>
            <p:ph type="sldNum" sz="quarter" idx="12"/>
          </p:nvPr>
        </p:nvSpPr>
        <p:spPr/>
        <p:txBody>
          <a:bodyPr/>
          <a:lstStyle/>
          <a:p>
            <a:fld id="{3DE59B39-D009-AB47-A6E7-90AF1BD32FAA}" type="slidenum">
              <a:rPr lang="en-US" smtClean="0"/>
              <a:t>44</a:t>
            </a:fld>
            <a:endParaRPr lang="en-US"/>
          </a:p>
        </p:txBody>
      </p:sp>
      <p:pic>
        <p:nvPicPr>
          <p:cNvPr id="6" name="Picture 5">
            <a:extLst>
              <a:ext uri="{FF2B5EF4-FFF2-40B4-BE49-F238E27FC236}">
                <a16:creationId xmlns:a16="http://schemas.microsoft.com/office/drawing/2014/main" id="{526FCA3A-CEDF-153A-66B6-B9FFF6114800}"/>
              </a:ext>
            </a:extLst>
          </p:cNvPr>
          <p:cNvPicPr>
            <a:picLocks noChangeAspect="1"/>
          </p:cNvPicPr>
          <p:nvPr/>
        </p:nvPicPr>
        <p:blipFill>
          <a:blip r:embed="rId2"/>
          <a:stretch>
            <a:fillRect/>
          </a:stretch>
        </p:blipFill>
        <p:spPr>
          <a:xfrm>
            <a:off x="685800" y="1204111"/>
            <a:ext cx="7772400" cy="4576911"/>
          </a:xfrm>
          <a:prstGeom prst="rect">
            <a:avLst/>
          </a:prstGeom>
        </p:spPr>
      </p:pic>
      <p:sp>
        <p:nvSpPr>
          <p:cNvPr id="7" name="Footer Placeholder 4">
            <a:extLst>
              <a:ext uri="{FF2B5EF4-FFF2-40B4-BE49-F238E27FC236}">
                <a16:creationId xmlns:a16="http://schemas.microsoft.com/office/drawing/2014/main" id="{3A98D5FF-C490-8587-0A5F-C1B94825EAF5}"/>
              </a:ext>
            </a:extLst>
          </p:cNvPr>
          <p:cNvSpPr>
            <a:spLocks noGrp="1"/>
          </p:cNvSpPr>
          <p:nvPr>
            <p:ph type="ftr" sz="quarter" idx="11"/>
          </p:nvPr>
        </p:nvSpPr>
        <p:spPr>
          <a:xfrm>
            <a:off x="2890911" y="6356351"/>
            <a:ext cx="3376246" cy="365125"/>
          </a:xfrm>
        </p:spPr>
        <p:txBody>
          <a:bodyPr/>
          <a:lstStyle/>
          <a:p>
            <a:r>
              <a:rPr lang="en-US" dirty="0"/>
              <a:t>© 2024, James ter Veen PhD. Unpublished Work, SysML examples from </a:t>
            </a:r>
            <a:r>
              <a:rPr lang="en-US" i="1" spc="40" dirty="0">
                <a:latin typeface="Arial"/>
                <a:cs typeface="Arial"/>
              </a:rPr>
              <a:t>Architecting Spacecraft with </a:t>
            </a:r>
            <a:r>
              <a:rPr lang="en-US" i="1" dirty="0">
                <a:latin typeface="Arial"/>
                <a:cs typeface="Arial"/>
              </a:rPr>
              <a:t>SysML © 2017 All rights reserved</a:t>
            </a:r>
            <a:endParaRPr lang="en-US" dirty="0"/>
          </a:p>
        </p:txBody>
      </p:sp>
    </p:spTree>
    <p:extLst>
      <p:ext uri="{BB962C8B-B14F-4D97-AF65-F5344CB8AC3E}">
        <p14:creationId xmlns:p14="http://schemas.microsoft.com/office/powerpoint/2010/main" val="4208559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D4CB8-9B71-6D62-FCFA-90517546DD2A}"/>
              </a:ext>
            </a:extLst>
          </p:cNvPr>
          <p:cNvSpPr>
            <a:spLocks noGrp="1"/>
          </p:cNvSpPr>
          <p:nvPr>
            <p:ph type="title"/>
          </p:nvPr>
        </p:nvSpPr>
        <p:spPr>
          <a:xfrm>
            <a:off x="628650" y="365127"/>
            <a:ext cx="7886700" cy="811824"/>
          </a:xfrm>
        </p:spPr>
        <p:txBody>
          <a:bodyPr/>
          <a:lstStyle/>
          <a:p>
            <a:r>
              <a:rPr lang="en-US" dirty="0"/>
              <a:t>Exercise 9 Payload Subsystem IBD</a:t>
            </a:r>
          </a:p>
        </p:txBody>
      </p:sp>
      <p:sp>
        <p:nvSpPr>
          <p:cNvPr id="3" name="Date Placeholder 2">
            <a:extLst>
              <a:ext uri="{FF2B5EF4-FFF2-40B4-BE49-F238E27FC236}">
                <a16:creationId xmlns:a16="http://schemas.microsoft.com/office/drawing/2014/main" id="{B8D96564-31F0-4200-A91B-517EC3DC4993}"/>
              </a:ext>
            </a:extLst>
          </p:cNvPr>
          <p:cNvSpPr>
            <a:spLocks noGrp="1"/>
          </p:cNvSpPr>
          <p:nvPr>
            <p:ph type="dt" sz="half" idx="10"/>
          </p:nvPr>
        </p:nvSpPr>
        <p:spPr/>
        <p:txBody>
          <a:bodyPr/>
          <a:lstStyle/>
          <a:p>
            <a:fld id="{C660DD5A-7174-B744-B741-DC2BDE691D34}" type="datetime1">
              <a:rPr lang="en-US" smtClean="0"/>
              <a:t>7/14/24</a:t>
            </a:fld>
            <a:endParaRPr lang="en-US"/>
          </a:p>
        </p:txBody>
      </p:sp>
      <p:sp>
        <p:nvSpPr>
          <p:cNvPr id="5" name="Slide Number Placeholder 4">
            <a:extLst>
              <a:ext uri="{FF2B5EF4-FFF2-40B4-BE49-F238E27FC236}">
                <a16:creationId xmlns:a16="http://schemas.microsoft.com/office/drawing/2014/main" id="{C69C5CB6-EA43-96E3-FAA0-EBFA22398E1D}"/>
              </a:ext>
            </a:extLst>
          </p:cNvPr>
          <p:cNvSpPr>
            <a:spLocks noGrp="1"/>
          </p:cNvSpPr>
          <p:nvPr>
            <p:ph type="sldNum" sz="quarter" idx="12"/>
          </p:nvPr>
        </p:nvSpPr>
        <p:spPr/>
        <p:txBody>
          <a:bodyPr/>
          <a:lstStyle/>
          <a:p>
            <a:fld id="{3DE59B39-D009-AB47-A6E7-90AF1BD32FAA}" type="slidenum">
              <a:rPr lang="en-US" smtClean="0"/>
              <a:t>45</a:t>
            </a:fld>
            <a:endParaRPr lang="en-US"/>
          </a:p>
        </p:txBody>
      </p:sp>
      <p:pic>
        <p:nvPicPr>
          <p:cNvPr id="6" name="Picture 5">
            <a:extLst>
              <a:ext uri="{FF2B5EF4-FFF2-40B4-BE49-F238E27FC236}">
                <a16:creationId xmlns:a16="http://schemas.microsoft.com/office/drawing/2014/main" id="{400DE7B2-AC5B-6061-C8B1-3A43F3ED6A7F}"/>
              </a:ext>
            </a:extLst>
          </p:cNvPr>
          <p:cNvPicPr>
            <a:picLocks noChangeAspect="1"/>
          </p:cNvPicPr>
          <p:nvPr/>
        </p:nvPicPr>
        <p:blipFill>
          <a:blip r:embed="rId2"/>
          <a:stretch>
            <a:fillRect/>
          </a:stretch>
        </p:blipFill>
        <p:spPr>
          <a:xfrm>
            <a:off x="701311" y="1313645"/>
            <a:ext cx="5756639" cy="3379073"/>
          </a:xfrm>
          <a:prstGeom prst="rect">
            <a:avLst/>
          </a:prstGeom>
          <a:ln w="25400">
            <a:solidFill>
              <a:srgbClr val="FF0000"/>
            </a:solidFill>
          </a:ln>
        </p:spPr>
      </p:pic>
      <p:pic>
        <p:nvPicPr>
          <p:cNvPr id="7" name="Picture 6">
            <a:extLst>
              <a:ext uri="{FF2B5EF4-FFF2-40B4-BE49-F238E27FC236}">
                <a16:creationId xmlns:a16="http://schemas.microsoft.com/office/drawing/2014/main" id="{4541EC57-6625-DDD5-BF6A-39FF14087097}"/>
              </a:ext>
            </a:extLst>
          </p:cNvPr>
          <p:cNvPicPr>
            <a:picLocks noChangeAspect="1"/>
          </p:cNvPicPr>
          <p:nvPr/>
        </p:nvPicPr>
        <p:blipFill>
          <a:blip r:embed="rId3"/>
          <a:stretch>
            <a:fillRect/>
          </a:stretch>
        </p:blipFill>
        <p:spPr>
          <a:xfrm>
            <a:off x="2743200" y="4199471"/>
            <a:ext cx="5772150" cy="2017196"/>
          </a:xfrm>
          <a:prstGeom prst="rect">
            <a:avLst/>
          </a:prstGeom>
        </p:spPr>
      </p:pic>
      <p:sp>
        <p:nvSpPr>
          <p:cNvPr id="8" name="TextBox 7">
            <a:extLst>
              <a:ext uri="{FF2B5EF4-FFF2-40B4-BE49-F238E27FC236}">
                <a16:creationId xmlns:a16="http://schemas.microsoft.com/office/drawing/2014/main" id="{2AE4A102-B85F-6C84-2949-A9F6EEDD4978}"/>
              </a:ext>
            </a:extLst>
          </p:cNvPr>
          <p:cNvSpPr txBox="1"/>
          <p:nvPr/>
        </p:nvSpPr>
        <p:spPr>
          <a:xfrm>
            <a:off x="5818835" y="2331076"/>
            <a:ext cx="2616826" cy="2862322"/>
          </a:xfrm>
          <a:prstGeom prst="rect">
            <a:avLst/>
          </a:prstGeom>
          <a:solidFill>
            <a:schemeClr val="tx2">
              <a:lumMod val="10000"/>
              <a:lumOff val="90000"/>
            </a:schemeClr>
          </a:solidFill>
        </p:spPr>
        <p:txBody>
          <a:bodyPr wrap="square" rtlCol="0">
            <a:spAutoFit/>
          </a:bodyPr>
          <a:lstStyle/>
          <a:p>
            <a:r>
              <a:rPr lang="en-US" dirty="0"/>
              <a:t>Why use an IBD?</a:t>
            </a:r>
          </a:p>
          <a:p>
            <a:r>
              <a:rPr lang="en-US" dirty="0"/>
              <a:t>-Specify internal structure of a single block</a:t>
            </a:r>
          </a:p>
          <a:p>
            <a:r>
              <a:rPr lang="en-US" dirty="0"/>
              <a:t>-Display usages of blocks</a:t>
            </a:r>
          </a:p>
          <a:p>
            <a:r>
              <a:rPr lang="en-US" dirty="0"/>
              <a:t>-Show types of matter, energy or data that flow across connections</a:t>
            </a:r>
          </a:p>
          <a:p>
            <a:endParaRPr lang="en-US" dirty="0"/>
          </a:p>
        </p:txBody>
      </p:sp>
      <p:sp>
        <p:nvSpPr>
          <p:cNvPr id="9" name="Footer Placeholder 4">
            <a:extLst>
              <a:ext uri="{FF2B5EF4-FFF2-40B4-BE49-F238E27FC236}">
                <a16:creationId xmlns:a16="http://schemas.microsoft.com/office/drawing/2014/main" id="{84F9170E-1709-C360-1C00-C409A850BA5C}"/>
              </a:ext>
            </a:extLst>
          </p:cNvPr>
          <p:cNvSpPr>
            <a:spLocks noGrp="1"/>
          </p:cNvSpPr>
          <p:nvPr>
            <p:ph type="ftr" sz="quarter" idx="11"/>
          </p:nvPr>
        </p:nvSpPr>
        <p:spPr>
          <a:xfrm>
            <a:off x="2890911" y="6356351"/>
            <a:ext cx="3376246" cy="365125"/>
          </a:xfrm>
        </p:spPr>
        <p:txBody>
          <a:bodyPr/>
          <a:lstStyle/>
          <a:p>
            <a:r>
              <a:rPr lang="en-US" dirty="0"/>
              <a:t>© 2024, James ter Veen PhD. Unpublished Work, SysML examples from </a:t>
            </a:r>
            <a:r>
              <a:rPr lang="en-US" i="1" spc="40" dirty="0">
                <a:latin typeface="Arial"/>
                <a:cs typeface="Arial"/>
              </a:rPr>
              <a:t>Architecting Spacecraft with </a:t>
            </a:r>
            <a:r>
              <a:rPr lang="en-US" i="1" dirty="0">
                <a:latin typeface="Arial"/>
                <a:cs typeface="Arial"/>
              </a:rPr>
              <a:t>SysML © 2017 All rights reserved</a:t>
            </a:r>
            <a:endParaRPr lang="en-US" dirty="0"/>
          </a:p>
        </p:txBody>
      </p:sp>
    </p:spTree>
    <p:extLst>
      <p:ext uri="{BB962C8B-B14F-4D97-AF65-F5344CB8AC3E}">
        <p14:creationId xmlns:p14="http://schemas.microsoft.com/office/powerpoint/2010/main" val="13768298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D7380-540A-3A41-2751-31FD8F74B5A8}"/>
              </a:ext>
            </a:extLst>
          </p:cNvPr>
          <p:cNvSpPr>
            <a:spLocks noGrp="1"/>
          </p:cNvSpPr>
          <p:nvPr>
            <p:ph type="title"/>
          </p:nvPr>
        </p:nvSpPr>
        <p:spPr>
          <a:xfrm>
            <a:off x="628650" y="365126"/>
            <a:ext cx="7886700" cy="832609"/>
          </a:xfrm>
        </p:spPr>
        <p:txBody>
          <a:bodyPr/>
          <a:lstStyle/>
          <a:p>
            <a:r>
              <a:rPr lang="en-US" dirty="0"/>
              <a:t>Exercise 9 Complete IBD</a:t>
            </a:r>
          </a:p>
        </p:txBody>
      </p:sp>
      <p:sp>
        <p:nvSpPr>
          <p:cNvPr id="3" name="Date Placeholder 2">
            <a:extLst>
              <a:ext uri="{FF2B5EF4-FFF2-40B4-BE49-F238E27FC236}">
                <a16:creationId xmlns:a16="http://schemas.microsoft.com/office/drawing/2014/main" id="{3BA327F6-1FA7-B8F8-7924-C036AC5E62F8}"/>
              </a:ext>
            </a:extLst>
          </p:cNvPr>
          <p:cNvSpPr>
            <a:spLocks noGrp="1"/>
          </p:cNvSpPr>
          <p:nvPr>
            <p:ph type="dt" sz="half" idx="10"/>
          </p:nvPr>
        </p:nvSpPr>
        <p:spPr/>
        <p:txBody>
          <a:bodyPr/>
          <a:lstStyle/>
          <a:p>
            <a:fld id="{C660DD5A-7174-B744-B741-DC2BDE691D34}" type="datetime1">
              <a:rPr lang="en-US" smtClean="0"/>
              <a:t>7/14/24</a:t>
            </a:fld>
            <a:endParaRPr lang="en-US"/>
          </a:p>
        </p:txBody>
      </p:sp>
      <p:sp>
        <p:nvSpPr>
          <p:cNvPr id="5" name="Slide Number Placeholder 4">
            <a:extLst>
              <a:ext uri="{FF2B5EF4-FFF2-40B4-BE49-F238E27FC236}">
                <a16:creationId xmlns:a16="http://schemas.microsoft.com/office/drawing/2014/main" id="{8E50D531-255B-C016-87FE-782BE2E39188}"/>
              </a:ext>
            </a:extLst>
          </p:cNvPr>
          <p:cNvSpPr>
            <a:spLocks noGrp="1"/>
          </p:cNvSpPr>
          <p:nvPr>
            <p:ph type="sldNum" sz="quarter" idx="12"/>
          </p:nvPr>
        </p:nvSpPr>
        <p:spPr/>
        <p:txBody>
          <a:bodyPr/>
          <a:lstStyle/>
          <a:p>
            <a:fld id="{3DE59B39-D009-AB47-A6E7-90AF1BD32FAA}" type="slidenum">
              <a:rPr lang="en-US" smtClean="0"/>
              <a:t>46</a:t>
            </a:fld>
            <a:endParaRPr lang="en-US"/>
          </a:p>
        </p:txBody>
      </p:sp>
      <p:pic>
        <p:nvPicPr>
          <p:cNvPr id="6" name="Picture 5">
            <a:extLst>
              <a:ext uri="{FF2B5EF4-FFF2-40B4-BE49-F238E27FC236}">
                <a16:creationId xmlns:a16="http://schemas.microsoft.com/office/drawing/2014/main" id="{358E4AA5-9EAC-0D00-DF97-ED204668ED2B}"/>
              </a:ext>
            </a:extLst>
          </p:cNvPr>
          <p:cNvPicPr>
            <a:picLocks noChangeAspect="1"/>
          </p:cNvPicPr>
          <p:nvPr/>
        </p:nvPicPr>
        <p:blipFill>
          <a:blip r:embed="rId2"/>
          <a:stretch>
            <a:fillRect/>
          </a:stretch>
        </p:blipFill>
        <p:spPr>
          <a:xfrm>
            <a:off x="579025" y="1326712"/>
            <a:ext cx="7910567" cy="4803631"/>
          </a:xfrm>
          <a:prstGeom prst="rect">
            <a:avLst/>
          </a:prstGeom>
        </p:spPr>
      </p:pic>
      <p:sp>
        <p:nvSpPr>
          <p:cNvPr id="7" name="Footer Placeholder 4">
            <a:extLst>
              <a:ext uri="{FF2B5EF4-FFF2-40B4-BE49-F238E27FC236}">
                <a16:creationId xmlns:a16="http://schemas.microsoft.com/office/drawing/2014/main" id="{8BA3DAB5-965E-0F73-0AE1-6F058C0D5C3B}"/>
              </a:ext>
            </a:extLst>
          </p:cNvPr>
          <p:cNvSpPr>
            <a:spLocks noGrp="1"/>
          </p:cNvSpPr>
          <p:nvPr>
            <p:ph type="ftr" sz="quarter" idx="11"/>
          </p:nvPr>
        </p:nvSpPr>
        <p:spPr>
          <a:xfrm>
            <a:off x="2890911" y="6356351"/>
            <a:ext cx="3376246" cy="365125"/>
          </a:xfrm>
        </p:spPr>
        <p:txBody>
          <a:bodyPr/>
          <a:lstStyle/>
          <a:p>
            <a:r>
              <a:rPr lang="en-US" dirty="0"/>
              <a:t>© 2024, James ter Veen PhD. Unpublished Work, SysML examples from </a:t>
            </a:r>
            <a:r>
              <a:rPr lang="en-US" i="1" spc="40" dirty="0">
                <a:latin typeface="Arial"/>
                <a:cs typeface="Arial"/>
              </a:rPr>
              <a:t>Architecting Spacecraft with </a:t>
            </a:r>
            <a:r>
              <a:rPr lang="en-US" i="1" dirty="0">
                <a:latin typeface="Arial"/>
                <a:cs typeface="Arial"/>
              </a:rPr>
              <a:t>SysML © 2017 All rights reserved</a:t>
            </a:r>
            <a:endParaRPr lang="en-US" dirty="0"/>
          </a:p>
        </p:txBody>
      </p:sp>
    </p:spTree>
    <p:extLst>
      <p:ext uri="{BB962C8B-B14F-4D97-AF65-F5344CB8AC3E}">
        <p14:creationId xmlns:p14="http://schemas.microsoft.com/office/powerpoint/2010/main" val="23523231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7BE42-E0C9-BF8D-56E4-EF2CA461E1B5}"/>
              </a:ext>
            </a:extLst>
          </p:cNvPr>
          <p:cNvSpPr>
            <a:spLocks noGrp="1"/>
          </p:cNvSpPr>
          <p:nvPr>
            <p:ph type="title"/>
          </p:nvPr>
        </p:nvSpPr>
        <p:spPr/>
        <p:txBody>
          <a:bodyPr/>
          <a:lstStyle/>
          <a:p>
            <a:r>
              <a:rPr lang="en-US" dirty="0"/>
              <a:t>SysML Behavior – Activity Diagram</a:t>
            </a:r>
          </a:p>
        </p:txBody>
      </p:sp>
      <p:sp>
        <p:nvSpPr>
          <p:cNvPr id="3" name="Content Placeholder 2">
            <a:extLst>
              <a:ext uri="{FF2B5EF4-FFF2-40B4-BE49-F238E27FC236}">
                <a16:creationId xmlns:a16="http://schemas.microsoft.com/office/drawing/2014/main" id="{6DC4754A-55FC-8580-ED49-5190620C0061}"/>
              </a:ext>
            </a:extLst>
          </p:cNvPr>
          <p:cNvSpPr>
            <a:spLocks noGrp="1"/>
          </p:cNvSpPr>
          <p:nvPr>
            <p:ph idx="1"/>
          </p:nvPr>
        </p:nvSpPr>
        <p:spPr>
          <a:xfrm>
            <a:off x="628650" y="1580927"/>
            <a:ext cx="7886700" cy="4351338"/>
          </a:xfrm>
        </p:spPr>
        <p:txBody>
          <a:bodyPr>
            <a:normAutofit fontScale="92500" lnSpcReduction="10000"/>
          </a:bodyPr>
          <a:lstStyle/>
          <a:p>
            <a:r>
              <a:rPr lang="en-US" dirty="0"/>
              <a:t>Why do an Activity Diagram?</a:t>
            </a:r>
          </a:p>
          <a:p>
            <a:pPr lvl="1"/>
            <a:r>
              <a:rPr lang="en-US" dirty="0"/>
              <a:t>To display actions, possibly very complex behaviors &amp; logic</a:t>
            </a:r>
          </a:p>
          <a:p>
            <a:pPr lvl="1"/>
            <a:r>
              <a:rPr lang="en-US" dirty="0"/>
              <a:t>Can show flow of matter, energy &amp; data</a:t>
            </a:r>
          </a:p>
          <a:p>
            <a:pPr lvl="1"/>
            <a:r>
              <a:rPr lang="en-US" dirty="0"/>
              <a:t>May use to allocate behaviors to system structures</a:t>
            </a:r>
          </a:p>
          <a:p>
            <a:pPr lvl="1"/>
            <a:r>
              <a:rPr lang="en-US" dirty="0"/>
              <a:t>Good for continuous system behaviors</a:t>
            </a:r>
          </a:p>
          <a:p>
            <a:pPr marL="0" indent="0">
              <a:buNone/>
            </a:pPr>
            <a:endParaRPr lang="en-US" dirty="0"/>
          </a:p>
          <a:p>
            <a:r>
              <a:rPr lang="en-US" dirty="0"/>
              <a:t>What is an Activity Diagram?</a:t>
            </a:r>
          </a:p>
          <a:p>
            <a:pPr lvl="1"/>
            <a:r>
              <a:rPr lang="en-US" dirty="0"/>
              <a:t>A dynamic view of system expressing sequences of behaviors and events over time</a:t>
            </a:r>
          </a:p>
          <a:p>
            <a:pPr lvl="1"/>
            <a:r>
              <a:rPr lang="en-US" dirty="0"/>
              <a:t>Activities, Pins, Nodes, Streams, Edges, Object flows, Control flows</a:t>
            </a:r>
          </a:p>
          <a:p>
            <a:endParaRPr lang="en-US" dirty="0"/>
          </a:p>
        </p:txBody>
      </p:sp>
      <p:sp>
        <p:nvSpPr>
          <p:cNvPr id="4" name="Date Placeholder 3">
            <a:extLst>
              <a:ext uri="{FF2B5EF4-FFF2-40B4-BE49-F238E27FC236}">
                <a16:creationId xmlns:a16="http://schemas.microsoft.com/office/drawing/2014/main" id="{5FEDE127-3866-BF07-A8D6-83DB999E5EB5}"/>
              </a:ext>
            </a:extLst>
          </p:cNvPr>
          <p:cNvSpPr>
            <a:spLocks noGrp="1"/>
          </p:cNvSpPr>
          <p:nvPr>
            <p:ph type="dt" sz="half" idx="10"/>
          </p:nvPr>
        </p:nvSpPr>
        <p:spPr/>
        <p:txBody>
          <a:bodyPr/>
          <a:lstStyle/>
          <a:p>
            <a:fld id="{1AE2BFA3-1013-1F42-AC1E-03178325BC1F}" type="datetime1">
              <a:rPr lang="en-US" smtClean="0"/>
              <a:t>7/14/24</a:t>
            </a:fld>
            <a:endParaRPr lang="en-US"/>
          </a:p>
        </p:txBody>
      </p:sp>
      <p:sp>
        <p:nvSpPr>
          <p:cNvPr id="6" name="Slide Number Placeholder 5">
            <a:extLst>
              <a:ext uri="{FF2B5EF4-FFF2-40B4-BE49-F238E27FC236}">
                <a16:creationId xmlns:a16="http://schemas.microsoft.com/office/drawing/2014/main" id="{8C541FED-4AD6-39AB-52FA-A86EBFDC0F53}"/>
              </a:ext>
            </a:extLst>
          </p:cNvPr>
          <p:cNvSpPr>
            <a:spLocks noGrp="1"/>
          </p:cNvSpPr>
          <p:nvPr>
            <p:ph type="sldNum" sz="quarter" idx="12"/>
          </p:nvPr>
        </p:nvSpPr>
        <p:spPr/>
        <p:txBody>
          <a:bodyPr/>
          <a:lstStyle/>
          <a:p>
            <a:fld id="{3DE59B39-D009-AB47-A6E7-90AF1BD32FAA}" type="slidenum">
              <a:rPr lang="en-US" smtClean="0"/>
              <a:t>47</a:t>
            </a:fld>
            <a:endParaRPr lang="en-US"/>
          </a:p>
        </p:txBody>
      </p:sp>
      <p:sp>
        <p:nvSpPr>
          <p:cNvPr id="7" name="Footer Placeholder 4">
            <a:extLst>
              <a:ext uri="{FF2B5EF4-FFF2-40B4-BE49-F238E27FC236}">
                <a16:creationId xmlns:a16="http://schemas.microsoft.com/office/drawing/2014/main" id="{EF143708-205A-9FB5-35A2-BC374A04EC19}"/>
              </a:ext>
            </a:extLst>
          </p:cNvPr>
          <p:cNvSpPr>
            <a:spLocks noGrp="1"/>
          </p:cNvSpPr>
          <p:nvPr>
            <p:ph type="ftr" sz="quarter" idx="11"/>
          </p:nvPr>
        </p:nvSpPr>
        <p:spPr>
          <a:xfrm>
            <a:off x="2890911" y="6356351"/>
            <a:ext cx="3376246" cy="365125"/>
          </a:xfrm>
        </p:spPr>
        <p:txBody>
          <a:bodyPr/>
          <a:lstStyle/>
          <a:p>
            <a:r>
              <a:rPr lang="en-US" dirty="0"/>
              <a:t>© 2024, James ter Veen PhD. Unpublished Work, SysML examples from </a:t>
            </a:r>
            <a:r>
              <a:rPr lang="en-US" i="1" spc="40" dirty="0">
                <a:latin typeface="Arial"/>
                <a:cs typeface="Arial"/>
              </a:rPr>
              <a:t>Architecting Spacecraft with </a:t>
            </a:r>
            <a:r>
              <a:rPr lang="en-US" i="1" dirty="0">
                <a:latin typeface="Arial"/>
                <a:cs typeface="Arial"/>
              </a:rPr>
              <a:t>SysML © 2017 All rights reserved</a:t>
            </a:r>
            <a:endParaRPr lang="en-US" dirty="0"/>
          </a:p>
        </p:txBody>
      </p:sp>
    </p:spTree>
    <p:extLst>
      <p:ext uri="{BB962C8B-B14F-4D97-AF65-F5344CB8AC3E}">
        <p14:creationId xmlns:p14="http://schemas.microsoft.com/office/powerpoint/2010/main" val="39732836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D02C2-D2A4-C150-C9DB-56B622BD2CE2}"/>
              </a:ext>
            </a:extLst>
          </p:cNvPr>
          <p:cNvSpPr>
            <a:spLocks noGrp="1"/>
          </p:cNvSpPr>
          <p:nvPr>
            <p:ph type="title"/>
          </p:nvPr>
        </p:nvSpPr>
        <p:spPr>
          <a:xfrm>
            <a:off x="628650" y="365127"/>
            <a:ext cx="7886700" cy="845488"/>
          </a:xfrm>
        </p:spPr>
        <p:txBody>
          <a:bodyPr/>
          <a:lstStyle/>
          <a:p>
            <a:r>
              <a:rPr lang="en-US" dirty="0"/>
              <a:t>Exercise 10 Perform Mission Activity</a:t>
            </a:r>
          </a:p>
        </p:txBody>
      </p:sp>
      <p:sp>
        <p:nvSpPr>
          <p:cNvPr id="3" name="Date Placeholder 2">
            <a:extLst>
              <a:ext uri="{FF2B5EF4-FFF2-40B4-BE49-F238E27FC236}">
                <a16:creationId xmlns:a16="http://schemas.microsoft.com/office/drawing/2014/main" id="{67BB665E-F24C-D9F7-B4FD-A95EC875509C}"/>
              </a:ext>
            </a:extLst>
          </p:cNvPr>
          <p:cNvSpPr>
            <a:spLocks noGrp="1"/>
          </p:cNvSpPr>
          <p:nvPr>
            <p:ph type="dt" sz="half" idx="10"/>
          </p:nvPr>
        </p:nvSpPr>
        <p:spPr/>
        <p:txBody>
          <a:bodyPr/>
          <a:lstStyle/>
          <a:p>
            <a:fld id="{C660DD5A-7174-B744-B741-DC2BDE691D34}" type="datetime1">
              <a:rPr lang="en-US" smtClean="0"/>
              <a:t>7/14/24</a:t>
            </a:fld>
            <a:endParaRPr lang="en-US"/>
          </a:p>
        </p:txBody>
      </p:sp>
      <p:sp>
        <p:nvSpPr>
          <p:cNvPr id="5" name="Slide Number Placeholder 4">
            <a:extLst>
              <a:ext uri="{FF2B5EF4-FFF2-40B4-BE49-F238E27FC236}">
                <a16:creationId xmlns:a16="http://schemas.microsoft.com/office/drawing/2014/main" id="{29F4A544-BA4F-EE87-729F-36DE762C8BF7}"/>
              </a:ext>
            </a:extLst>
          </p:cNvPr>
          <p:cNvSpPr>
            <a:spLocks noGrp="1"/>
          </p:cNvSpPr>
          <p:nvPr>
            <p:ph type="sldNum" sz="quarter" idx="12"/>
          </p:nvPr>
        </p:nvSpPr>
        <p:spPr/>
        <p:txBody>
          <a:bodyPr/>
          <a:lstStyle/>
          <a:p>
            <a:fld id="{3DE59B39-D009-AB47-A6E7-90AF1BD32FAA}" type="slidenum">
              <a:rPr lang="en-US" smtClean="0"/>
              <a:t>48</a:t>
            </a:fld>
            <a:endParaRPr lang="en-US"/>
          </a:p>
        </p:txBody>
      </p:sp>
      <p:pic>
        <p:nvPicPr>
          <p:cNvPr id="7" name="Picture 6">
            <a:extLst>
              <a:ext uri="{FF2B5EF4-FFF2-40B4-BE49-F238E27FC236}">
                <a16:creationId xmlns:a16="http://schemas.microsoft.com/office/drawing/2014/main" id="{A246067D-3A7B-B351-E690-BF04CBBAAAFF}"/>
              </a:ext>
            </a:extLst>
          </p:cNvPr>
          <p:cNvPicPr>
            <a:picLocks noChangeAspect="1"/>
          </p:cNvPicPr>
          <p:nvPr/>
        </p:nvPicPr>
        <p:blipFill>
          <a:blip r:embed="rId2"/>
          <a:stretch>
            <a:fillRect/>
          </a:stretch>
        </p:blipFill>
        <p:spPr>
          <a:xfrm>
            <a:off x="945472" y="1080858"/>
            <a:ext cx="7772400" cy="3638704"/>
          </a:xfrm>
          <a:prstGeom prst="rect">
            <a:avLst/>
          </a:prstGeom>
        </p:spPr>
      </p:pic>
      <p:pic>
        <p:nvPicPr>
          <p:cNvPr id="6" name="Picture 5">
            <a:extLst>
              <a:ext uri="{FF2B5EF4-FFF2-40B4-BE49-F238E27FC236}">
                <a16:creationId xmlns:a16="http://schemas.microsoft.com/office/drawing/2014/main" id="{697D2E79-750A-53A9-BBF0-66083FDA38AE}"/>
              </a:ext>
            </a:extLst>
          </p:cNvPr>
          <p:cNvPicPr>
            <a:picLocks noChangeAspect="1"/>
          </p:cNvPicPr>
          <p:nvPr/>
        </p:nvPicPr>
        <p:blipFill>
          <a:blip r:embed="rId3"/>
          <a:stretch>
            <a:fillRect/>
          </a:stretch>
        </p:blipFill>
        <p:spPr>
          <a:xfrm>
            <a:off x="1338455" y="3429000"/>
            <a:ext cx="3493217" cy="2603366"/>
          </a:xfrm>
          <a:prstGeom prst="rect">
            <a:avLst/>
          </a:prstGeom>
          <a:ln w="12700">
            <a:solidFill>
              <a:srgbClr val="FF0000"/>
            </a:solidFill>
          </a:ln>
        </p:spPr>
      </p:pic>
      <p:sp>
        <p:nvSpPr>
          <p:cNvPr id="8" name="Footer Placeholder 4">
            <a:extLst>
              <a:ext uri="{FF2B5EF4-FFF2-40B4-BE49-F238E27FC236}">
                <a16:creationId xmlns:a16="http://schemas.microsoft.com/office/drawing/2014/main" id="{72D603B9-8AE5-6280-63B3-414C833A55CB}"/>
              </a:ext>
            </a:extLst>
          </p:cNvPr>
          <p:cNvSpPr>
            <a:spLocks noGrp="1"/>
          </p:cNvSpPr>
          <p:nvPr>
            <p:ph type="ftr" sz="quarter" idx="11"/>
          </p:nvPr>
        </p:nvSpPr>
        <p:spPr>
          <a:xfrm>
            <a:off x="2890911" y="6356351"/>
            <a:ext cx="3376246" cy="365125"/>
          </a:xfrm>
        </p:spPr>
        <p:txBody>
          <a:bodyPr/>
          <a:lstStyle/>
          <a:p>
            <a:r>
              <a:rPr lang="en-US" dirty="0"/>
              <a:t>© 2024, James ter Veen PhD. Unpublished Work, SysML examples from </a:t>
            </a:r>
            <a:r>
              <a:rPr lang="en-US" i="1" spc="40" dirty="0">
                <a:latin typeface="Arial"/>
                <a:cs typeface="Arial"/>
              </a:rPr>
              <a:t>Architecting Spacecraft with </a:t>
            </a:r>
            <a:r>
              <a:rPr lang="en-US" i="1" dirty="0">
                <a:latin typeface="Arial"/>
                <a:cs typeface="Arial"/>
              </a:rPr>
              <a:t>SysML © 2017 All rights reserved</a:t>
            </a:r>
            <a:endParaRPr lang="en-US" dirty="0"/>
          </a:p>
        </p:txBody>
      </p:sp>
    </p:spTree>
    <p:extLst>
      <p:ext uri="{BB962C8B-B14F-4D97-AF65-F5344CB8AC3E}">
        <p14:creationId xmlns:p14="http://schemas.microsoft.com/office/powerpoint/2010/main" val="3975591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02305-5D6F-774C-2EF6-612823DAF1F7}"/>
              </a:ext>
            </a:extLst>
          </p:cNvPr>
          <p:cNvSpPr>
            <a:spLocks noGrp="1"/>
          </p:cNvSpPr>
          <p:nvPr>
            <p:ph type="title"/>
          </p:nvPr>
        </p:nvSpPr>
        <p:spPr/>
        <p:txBody>
          <a:bodyPr/>
          <a:lstStyle/>
          <a:p>
            <a:r>
              <a:rPr lang="en-US" dirty="0"/>
              <a:t>Exercise 10 Perform Mission Activity </a:t>
            </a:r>
            <a:br>
              <a:rPr lang="en-US" dirty="0"/>
            </a:br>
            <a:r>
              <a:rPr lang="en-US" dirty="0"/>
              <a:t>Complete</a:t>
            </a:r>
          </a:p>
        </p:txBody>
      </p:sp>
      <p:sp>
        <p:nvSpPr>
          <p:cNvPr id="3" name="Date Placeholder 2">
            <a:extLst>
              <a:ext uri="{FF2B5EF4-FFF2-40B4-BE49-F238E27FC236}">
                <a16:creationId xmlns:a16="http://schemas.microsoft.com/office/drawing/2014/main" id="{1D5BF6C0-0220-18CD-E846-47C9283A2879}"/>
              </a:ext>
            </a:extLst>
          </p:cNvPr>
          <p:cNvSpPr>
            <a:spLocks noGrp="1"/>
          </p:cNvSpPr>
          <p:nvPr>
            <p:ph type="dt" sz="half" idx="10"/>
          </p:nvPr>
        </p:nvSpPr>
        <p:spPr/>
        <p:txBody>
          <a:bodyPr/>
          <a:lstStyle/>
          <a:p>
            <a:fld id="{C660DD5A-7174-B744-B741-DC2BDE691D34}" type="datetime1">
              <a:rPr lang="en-US" smtClean="0"/>
              <a:t>7/14/24</a:t>
            </a:fld>
            <a:endParaRPr lang="en-US"/>
          </a:p>
        </p:txBody>
      </p:sp>
      <p:sp>
        <p:nvSpPr>
          <p:cNvPr id="5" name="Slide Number Placeholder 4">
            <a:extLst>
              <a:ext uri="{FF2B5EF4-FFF2-40B4-BE49-F238E27FC236}">
                <a16:creationId xmlns:a16="http://schemas.microsoft.com/office/drawing/2014/main" id="{92F869D6-AF61-A5D9-3F48-E33E0806CCA2}"/>
              </a:ext>
            </a:extLst>
          </p:cNvPr>
          <p:cNvSpPr>
            <a:spLocks noGrp="1"/>
          </p:cNvSpPr>
          <p:nvPr>
            <p:ph type="sldNum" sz="quarter" idx="12"/>
          </p:nvPr>
        </p:nvSpPr>
        <p:spPr/>
        <p:txBody>
          <a:bodyPr/>
          <a:lstStyle/>
          <a:p>
            <a:fld id="{3DE59B39-D009-AB47-A6E7-90AF1BD32FAA}" type="slidenum">
              <a:rPr lang="en-US" smtClean="0"/>
              <a:t>49</a:t>
            </a:fld>
            <a:endParaRPr lang="en-US"/>
          </a:p>
        </p:txBody>
      </p:sp>
      <p:pic>
        <p:nvPicPr>
          <p:cNvPr id="7" name="Picture 6">
            <a:extLst>
              <a:ext uri="{FF2B5EF4-FFF2-40B4-BE49-F238E27FC236}">
                <a16:creationId xmlns:a16="http://schemas.microsoft.com/office/drawing/2014/main" id="{82721D3E-31C1-6472-5AEB-FAF0A97D5FE2}"/>
              </a:ext>
            </a:extLst>
          </p:cNvPr>
          <p:cNvPicPr>
            <a:picLocks noChangeAspect="1"/>
          </p:cNvPicPr>
          <p:nvPr/>
        </p:nvPicPr>
        <p:blipFill>
          <a:blip r:embed="rId2"/>
          <a:stretch>
            <a:fillRect/>
          </a:stretch>
        </p:blipFill>
        <p:spPr>
          <a:xfrm>
            <a:off x="572515" y="1616675"/>
            <a:ext cx="7998969" cy="4177543"/>
          </a:xfrm>
          <a:prstGeom prst="rect">
            <a:avLst/>
          </a:prstGeom>
        </p:spPr>
      </p:pic>
      <p:sp>
        <p:nvSpPr>
          <p:cNvPr id="6" name="Footer Placeholder 4">
            <a:extLst>
              <a:ext uri="{FF2B5EF4-FFF2-40B4-BE49-F238E27FC236}">
                <a16:creationId xmlns:a16="http://schemas.microsoft.com/office/drawing/2014/main" id="{7696133D-8C92-84AF-B1DD-CAB3351868FF}"/>
              </a:ext>
            </a:extLst>
          </p:cNvPr>
          <p:cNvSpPr>
            <a:spLocks noGrp="1"/>
          </p:cNvSpPr>
          <p:nvPr>
            <p:ph type="ftr" sz="quarter" idx="11"/>
          </p:nvPr>
        </p:nvSpPr>
        <p:spPr>
          <a:xfrm>
            <a:off x="2890911" y="6356351"/>
            <a:ext cx="3376246" cy="365125"/>
          </a:xfrm>
        </p:spPr>
        <p:txBody>
          <a:bodyPr/>
          <a:lstStyle/>
          <a:p>
            <a:r>
              <a:rPr lang="en-US" dirty="0"/>
              <a:t>© 2024, James ter Veen PhD. Unpublished Work, SysML examples from </a:t>
            </a:r>
            <a:r>
              <a:rPr lang="en-US" i="1" spc="40" dirty="0">
                <a:latin typeface="Arial"/>
                <a:cs typeface="Arial"/>
              </a:rPr>
              <a:t>Architecting Spacecraft with </a:t>
            </a:r>
            <a:r>
              <a:rPr lang="en-US" i="1" dirty="0">
                <a:latin typeface="Arial"/>
                <a:cs typeface="Arial"/>
              </a:rPr>
              <a:t>SysML © 2017 All rights reserved</a:t>
            </a:r>
            <a:endParaRPr lang="en-US" dirty="0"/>
          </a:p>
        </p:txBody>
      </p:sp>
    </p:spTree>
    <p:extLst>
      <p:ext uri="{BB962C8B-B14F-4D97-AF65-F5344CB8AC3E}">
        <p14:creationId xmlns:p14="http://schemas.microsoft.com/office/powerpoint/2010/main" val="3368981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2F5EA-4A0D-8566-9FF4-31ACD948766A}"/>
              </a:ext>
            </a:extLst>
          </p:cNvPr>
          <p:cNvSpPr>
            <a:spLocks noGrp="1"/>
          </p:cNvSpPr>
          <p:nvPr>
            <p:ph type="title"/>
          </p:nvPr>
        </p:nvSpPr>
        <p:spPr>
          <a:xfrm>
            <a:off x="628650" y="365127"/>
            <a:ext cx="7886700" cy="936136"/>
          </a:xfrm>
        </p:spPr>
        <p:txBody>
          <a:bodyPr>
            <a:normAutofit/>
          </a:bodyPr>
          <a:lstStyle/>
          <a:p>
            <a:r>
              <a:rPr lang="en-US" sz="3600" dirty="0"/>
              <a:t>Why a Model-Centric approach?</a:t>
            </a:r>
          </a:p>
        </p:txBody>
      </p:sp>
      <p:sp>
        <p:nvSpPr>
          <p:cNvPr id="3" name="Content Placeholder 2">
            <a:extLst>
              <a:ext uri="{FF2B5EF4-FFF2-40B4-BE49-F238E27FC236}">
                <a16:creationId xmlns:a16="http://schemas.microsoft.com/office/drawing/2014/main" id="{B90AD742-7D5B-5C1D-CB36-374C51EF2F20}"/>
              </a:ext>
            </a:extLst>
          </p:cNvPr>
          <p:cNvSpPr>
            <a:spLocks noGrp="1"/>
          </p:cNvSpPr>
          <p:nvPr>
            <p:ph idx="1"/>
          </p:nvPr>
        </p:nvSpPr>
        <p:spPr>
          <a:xfrm>
            <a:off x="628649" y="1825625"/>
            <a:ext cx="8069873" cy="4351338"/>
          </a:xfrm>
        </p:spPr>
        <p:txBody>
          <a:bodyPr>
            <a:normAutofit/>
          </a:bodyPr>
          <a:lstStyle/>
          <a:p>
            <a:pPr marL="457200" indent="-457200">
              <a:buFont typeface="Wingdings" pitchFamily="2" charset="2"/>
              <a:buChar char="§"/>
            </a:pPr>
            <a:r>
              <a:rPr lang="en-US" sz="3600" dirty="0">
                <a:solidFill>
                  <a:schemeClr val="accent1"/>
                </a:solidFill>
              </a:rPr>
              <a:t>Generate System Architecture alternatives, frame stakeholder concerns, meet system requirements and express this </a:t>
            </a:r>
            <a:r>
              <a:rPr lang="en-US" sz="3600" i="1" u="sng" dirty="0">
                <a:solidFill>
                  <a:schemeClr val="accent1"/>
                </a:solidFill>
              </a:rPr>
              <a:t>in a set of consistent  views </a:t>
            </a:r>
            <a:r>
              <a:rPr lang="en-US" sz="3600" b="1" dirty="0">
                <a:solidFill>
                  <a:schemeClr val="accent1"/>
                </a:solidFill>
              </a:rPr>
              <a:t>(IEEE 15288)</a:t>
            </a:r>
          </a:p>
          <a:p>
            <a:pPr marL="457200" indent="-457200">
              <a:buFont typeface="Wingdings" pitchFamily="2" charset="2"/>
              <a:buChar char="§"/>
            </a:pPr>
            <a:r>
              <a:rPr lang="en-US" sz="3600" b="1" dirty="0">
                <a:solidFill>
                  <a:schemeClr val="accent1"/>
                </a:solidFill>
              </a:rPr>
              <a:t>A picture is worth a thousand words</a:t>
            </a:r>
            <a:endParaRPr lang="en-US" sz="3600" dirty="0"/>
          </a:p>
        </p:txBody>
      </p:sp>
      <p:sp>
        <p:nvSpPr>
          <p:cNvPr id="4" name="Date Placeholder 3">
            <a:extLst>
              <a:ext uri="{FF2B5EF4-FFF2-40B4-BE49-F238E27FC236}">
                <a16:creationId xmlns:a16="http://schemas.microsoft.com/office/drawing/2014/main" id="{73FFC7CA-17D7-837F-1361-BE91E9F71CC3}"/>
              </a:ext>
            </a:extLst>
          </p:cNvPr>
          <p:cNvSpPr>
            <a:spLocks noGrp="1"/>
          </p:cNvSpPr>
          <p:nvPr>
            <p:ph type="dt" sz="half" idx="10"/>
          </p:nvPr>
        </p:nvSpPr>
        <p:spPr/>
        <p:txBody>
          <a:bodyPr/>
          <a:lstStyle/>
          <a:p>
            <a:fld id="{B6F43E31-EF99-BD48-BA6B-086A5746FAC5}" type="datetime1">
              <a:rPr lang="en-US" smtClean="0"/>
              <a:t>7/14/24</a:t>
            </a:fld>
            <a:endParaRPr lang="en-US"/>
          </a:p>
        </p:txBody>
      </p:sp>
      <p:sp>
        <p:nvSpPr>
          <p:cNvPr id="5" name="Footer Placeholder 4">
            <a:extLst>
              <a:ext uri="{FF2B5EF4-FFF2-40B4-BE49-F238E27FC236}">
                <a16:creationId xmlns:a16="http://schemas.microsoft.com/office/drawing/2014/main" id="{26E24C94-B9F9-3677-0C22-3DB1078F63A6}"/>
              </a:ext>
            </a:extLst>
          </p:cNvPr>
          <p:cNvSpPr>
            <a:spLocks noGrp="1"/>
          </p:cNvSpPr>
          <p:nvPr>
            <p:ph type="ftr" sz="quarter" idx="11"/>
          </p:nvPr>
        </p:nvSpPr>
        <p:spPr>
          <a:xfrm>
            <a:off x="2876843" y="6356351"/>
            <a:ext cx="3341077" cy="365125"/>
          </a:xfrm>
        </p:spPr>
        <p:txBody>
          <a:bodyPr/>
          <a:lstStyle/>
          <a:p>
            <a:r>
              <a:rPr lang="en-US" dirty="0"/>
              <a:t>© 2024, James ter Veen PhD. Unpublished Work, SysML examples from </a:t>
            </a:r>
            <a:r>
              <a:rPr lang="en-US" i="1" spc="40" dirty="0">
                <a:latin typeface="Arial"/>
                <a:cs typeface="Arial"/>
              </a:rPr>
              <a:t>Architecting Spacecraft with </a:t>
            </a:r>
            <a:r>
              <a:rPr lang="en-US" i="1" dirty="0">
                <a:latin typeface="Arial"/>
                <a:cs typeface="Arial"/>
              </a:rPr>
              <a:t>SysML © 2017 All rights reserved</a:t>
            </a:r>
            <a:endParaRPr lang="en-US" dirty="0"/>
          </a:p>
        </p:txBody>
      </p:sp>
      <p:sp>
        <p:nvSpPr>
          <p:cNvPr id="6" name="Slide Number Placeholder 5">
            <a:extLst>
              <a:ext uri="{FF2B5EF4-FFF2-40B4-BE49-F238E27FC236}">
                <a16:creationId xmlns:a16="http://schemas.microsoft.com/office/drawing/2014/main" id="{0F89F35C-ED22-56E2-B26B-AFBE27B6D900}"/>
              </a:ext>
            </a:extLst>
          </p:cNvPr>
          <p:cNvSpPr>
            <a:spLocks noGrp="1"/>
          </p:cNvSpPr>
          <p:nvPr>
            <p:ph type="sldNum" sz="quarter" idx="12"/>
          </p:nvPr>
        </p:nvSpPr>
        <p:spPr/>
        <p:txBody>
          <a:bodyPr/>
          <a:lstStyle/>
          <a:p>
            <a:fld id="{3DE59B39-D009-AB47-A6E7-90AF1BD32FAA}" type="slidenum">
              <a:rPr lang="en-US" smtClean="0"/>
              <a:t>5</a:t>
            </a:fld>
            <a:endParaRPr lang="en-US"/>
          </a:p>
        </p:txBody>
      </p:sp>
    </p:spTree>
    <p:extLst>
      <p:ext uri="{BB962C8B-B14F-4D97-AF65-F5344CB8AC3E}">
        <p14:creationId xmlns:p14="http://schemas.microsoft.com/office/powerpoint/2010/main" val="29201208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8CC35-7FE7-917B-7A0B-C4DBB1AB4E31}"/>
              </a:ext>
            </a:extLst>
          </p:cNvPr>
          <p:cNvSpPr>
            <a:spLocks noGrp="1"/>
          </p:cNvSpPr>
          <p:nvPr>
            <p:ph type="title"/>
          </p:nvPr>
        </p:nvSpPr>
        <p:spPr>
          <a:xfrm>
            <a:off x="628650" y="365127"/>
            <a:ext cx="7886700" cy="929520"/>
          </a:xfrm>
        </p:spPr>
        <p:txBody>
          <a:bodyPr/>
          <a:lstStyle/>
          <a:p>
            <a:r>
              <a:rPr lang="en-US" dirty="0"/>
              <a:t>Exercise 10 – </a:t>
            </a:r>
            <a:r>
              <a:rPr lang="en-US" dirty="0" err="1"/>
              <a:t>CallBehaviorAction</a:t>
            </a:r>
            <a:endParaRPr lang="en-US" dirty="0"/>
          </a:p>
        </p:txBody>
      </p:sp>
      <p:sp>
        <p:nvSpPr>
          <p:cNvPr id="3" name="Date Placeholder 2">
            <a:extLst>
              <a:ext uri="{FF2B5EF4-FFF2-40B4-BE49-F238E27FC236}">
                <a16:creationId xmlns:a16="http://schemas.microsoft.com/office/drawing/2014/main" id="{B8B63B78-D889-C35D-9718-B488320B916B}"/>
              </a:ext>
            </a:extLst>
          </p:cNvPr>
          <p:cNvSpPr>
            <a:spLocks noGrp="1"/>
          </p:cNvSpPr>
          <p:nvPr>
            <p:ph type="dt" sz="half" idx="10"/>
          </p:nvPr>
        </p:nvSpPr>
        <p:spPr/>
        <p:txBody>
          <a:bodyPr/>
          <a:lstStyle/>
          <a:p>
            <a:fld id="{C660DD5A-7174-B744-B741-DC2BDE691D34}" type="datetime1">
              <a:rPr lang="en-US" smtClean="0"/>
              <a:t>7/14/24</a:t>
            </a:fld>
            <a:endParaRPr lang="en-US"/>
          </a:p>
        </p:txBody>
      </p:sp>
      <p:sp>
        <p:nvSpPr>
          <p:cNvPr id="5" name="Slide Number Placeholder 4">
            <a:extLst>
              <a:ext uri="{FF2B5EF4-FFF2-40B4-BE49-F238E27FC236}">
                <a16:creationId xmlns:a16="http://schemas.microsoft.com/office/drawing/2014/main" id="{1F1592C5-6DC2-46F3-85B1-F66A10FF34F9}"/>
              </a:ext>
            </a:extLst>
          </p:cNvPr>
          <p:cNvSpPr>
            <a:spLocks noGrp="1"/>
          </p:cNvSpPr>
          <p:nvPr>
            <p:ph type="sldNum" sz="quarter" idx="12"/>
          </p:nvPr>
        </p:nvSpPr>
        <p:spPr/>
        <p:txBody>
          <a:bodyPr/>
          <a:lstStyle/>
          <a:p>
            <a:fld id="{3DE59B39-D009-AB47-A6E7-90AF1BD32FAA}" type="slidenum">
              <a:rPr lang="en-US" smtClean="0"/>
              <a:t>50</a:t>
            </a:fld>
            <a:endParaRPr lang="en-US"/>
          </a:p>
        </p:txBody>
      </p:sp>
      <p:pic>
        <p:nvPicPr>
          <p:cNvPr id="6" name="Picture 5">
            <a:extLst>
              <a:ext uri="{FF2B5EF4-FFF2-40B4-BE49-F238E27FC236}">
                <a16:creationId xmlns:a16="http://schemas.microsoft.com/office/drawing/2014/main" id="{37C29B38-D33B-2A0C-C90F-1DED0F9BF86A}"/>
              </a:ext>
            </a:extLst>
          </p:cNvPr>
          <p:cNvPicPr>
            <a:picLocks noChangeAspect="1"/>
          </p:cNvPicPr>
          <p:nvPr/>
        </p:nvPicPr>
        <p:blipFill>
          <a:blip r:embed="rId2"/>
          <a:stretch>
            <a:fillRect/>
          </a:stretch>
        </p:blipFill>
        <p:spPr>
          <a:xfrm>
            <a:off x="628650" y="1186006"/>
            <a:ext cx="2157564" cy="4149161"/>
          </a:xfrm>
          <a:prstGeom prst="rect">
            <a:avLst/>
          </a:prstGeom>
          <a:ln w="12700">
            <a:solidFill>
              <a:srgbClr val="FF0000"/>
            </a:solidFill>
          </a:ln>
        </p:spPr>
      </p:pic>
      <p:pic>
        <p:nvPicPr>
          <p:cNvPr id="7" name="Picture 6">
            <a:extLst>
              <a:ext uri="{FF2B5EF4-FFF2-40B4-BE49-F238E27FC236}">
                <a16:creationId xmlns:a16="http://schemas.microsoft.com/office/drawing/2014/main" id="{CF17564A-1656-9768-39FB-0EF4F73016DA}"/>
              </a:ext>
            </a:extLst>
          </p:cNvPr>
          <p:cNvPicPr>
            <a:picLocks noChangeAspect="1"/>
          </p:cNvPicPr>
          <p:nvPr/>
        </p:nvPicPr>
        <p:blipFill>
          <a:blip r:embed="rId3"/>
          <a:stretch>
            <a:fillRect/>
          </a:stretch>
        </p:blipFill>
        <p:spPr>
          <a:xfrm>
            <a:off x="2891501" y="1186006"/>
            <a:ext cx="5403472" cy="1708493"/>
          </a:xfrm>
          <a:prstGeom prst="rect">
            <a:avLst/>
          </a:prstGeom>
          <a:ln w="12700">
            <a:solidFill>
              <a:srgbClr val="0070C0"/>
            </a:solidFill>
          </a:ln>
        </p:spPr>
      </p:pic>
      <p:pic>
        <p:nvPicPr>
          <p:cNvPr id="8" name="Picture 7">
            <a:extLst>
              <a:ext uri="{FF2B5EF4-FFF2-40B4-BE49-F238E27FC236}">
                <a16:creationId xmlns:a16="http://schemas.microsoft.com/office/drawing/2014/main" id="{0742A550-AAF2-B6F0-72D8-7B0D970FCC53}"/>
              </a:ext>
            </a:extLst>
          </p:cNvPr>
          <p:cNvPicPr>
            <a:picLocks noChangeAspect="1"/>
          </p:cNvPicPr>
          <p:nvPr/>
        </p:nvPicPr>
        <p:blipFill>
          <a:blip r:embed="rId4"/>
          <a:stretch>
            <a:fillRect/>
          </a:stretch>
        </p:blipFill>
        <p:spPr>
          <a:xfrm>
            <a:off x="4272686" y="2288876"/>
            <a:ext cx="3684728" cy="3920237"/>
          </a:xfrm>
          <a:prstGeom prst="rect">
            <a:avLst/>
          </a:prstGeom>
          <a:ln w="25400">
            <a:solidFill>
              <a:srgbClr val="7030A0"/>
            </a:solidFill>
          </a:ln>
        </p:spPr>
      </p:pic>
      <p:cxnSp>
        <p:nvCxnSpPr>
          <p:cNvPr id="9" name="Straight Arrow Connector 8">
            <a:extLst>
              <a:ext uri="{FF2B5EF4-FFF2-40B4-BE49-F238E27FC236}">
                <a16:creationId xmlns:a16="http://schemas.microsoft.com/office/drawing/2014/main" id="{6CB46FB2-5D75-1311-E6BE-BF8CCD031BF7}"/>
              </a:ext>
            </a:extLst>
          </p:cNvPr>
          <p:cNvCxnSpPr>
            <a:cxnSpLocks/>
          </p:cNvCxnSpPr>
          <p:nvPr/>
        </p:nvCxnSpPr>
        <p:spPr>
          <a:xfrm flipV="1">
            <a:off x="2786214" y="2472744"/>
            <a:ext cx="1785786" cy="170001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C2F6CCB6-953E-18E3-8D97-C5F91FD5D6DC}"/>
              </a:ext>
            </a:extLst>
          </p:cNvPr>
          <p:cNvSpPr>
            <a:spLocks noGrp="1"/>
          </p:cNvSpPr>
          <p:nvPr>
            <p:ph type="ftr" sz="quarter" idx="11"/>
          </p:nvPr>
        </p:nvSpPr>
        <p:spPr>
          <a:xfrm>
            <a:off x="2890911" y="6356351"/>
            <a:ext cx="3376246" cy="365125"/>
          </a:xfrm>
        </p:spPr>
        <p:txBody>
          <a:bodyPr/>
          <a:lstStyle/>
          <a:p>
            <a:r>
              <a:rPr lang="en-US" dirty="0"/>
              <a:t>© 2024, James ter Veen PhD. Unpublished Work, SysML examples from </a:t>
            </a:r>
            <a:r>
              <a:rPr lang="en-US" i="1" spc="40" dirty="0">
                <a:latin typeface="Arial"/>
                <a:cs typeface="Arial"/>
              </a:rPr>
              <a:t>Architecting Spacecraft with </a:t>
            </a:r>
            <a:r>
              <a:rPr lang="en-US" i="1" dirty="0">
                <a:latin typeface="Arial"/>
                <a:cs typeface="Arial"/>
              </a:rPr>
              <a:t>SysML © 2017 All rights reserved</a:t>
            </a:r>
            <a:endParaRPr lang="en-US" dirty="0"/>
          </a:p>
        </p:txBody>
      </p:sp>
    </p:spTree>
    <p:extLst>
      <p:ext uri="{BB962C8B-B14F-4D97-AF65-F5344CB8AC3E}">
        <p14:creationId xmlns:p14="http://schemas.microsoft.com/office/powerpoint/2010/main" val="17189555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C6E85-86ED-36D2-729B-C205A8C0DD4C}"/>
              </a:ext>
            </a:extLst>
          </p:cNvPr>
          <p:cNvSpPr>
            <a:spLocks noGrp="1"/>
          </p:cNvSpPr>
          <p:nvPr>
            <p:ph type="title"/>
          </p:nvPr>
        </p:nvSpPr>
        <p:spPr>
          <a:xfrm>
            <a:off x="628650" y="365127"/>
            <a:ext cx="7886700" cy="793972"/>
          </a:xfrm>
        </p:spPr>
        <p:txBody>
          <a:bodyPr/>
          <a:lstStyle/>
          <a:p>
            <a:r>
              <a:rPr lang="en-US" dirty="0"/>
              <a:t>Exercise 10 – Nested Action Diagram</a:t>
            </a:r>
          </a:p>
        </p:txBody>
      </p:sp>
      <p:sp>
        <p:nvSpPr>
          <p:cNvPr id="3" name="Date Placeholder 2">
            <a:extLst>
              <a:ext uri="{FF2B5EF4-FFF2-40B4-BE49-F238E27FC236}">
                <a16:creationId xmlns:a16="http://schemas.microsoft.com/office/drawing/2014/main" id="{01B57427-5CC7-8FDF-AB14-D0DB744E62C2}"/>
              </a:ext>
            </a:extLst>
          </p:cNvPr>
          <p:cNvSpPr>
            <a:spLocks noGrp="1"/>
          </p:cNvSpPr>
          <p:nvPr>
            <p:ph type="dt" sz="half" idx="10"/>
          </p:nvPr>
        </p:nvSpPr>
        <p:spPr/>
        <p:txBody>
          <a:bodyPr/>
          <a:lstStyle/>
          <a:p>
            <a:fld id="{C660DD5A-7174-B744-B741-DC2BDE691D34}" type="datetime1">
              <a:rPr lang="en-US" smtClean="0"/>
              <a:t>7/14/24</a:t>
            </a:fld>
            <a:endParaRPr lang="en-US"/>
          </a:p>
        </p:txBody>
      </p:sp>
      <p:sp>
        <p:nvSpPr>
          <p:cNvPr id="5" name="Slide Number Placeholder 4">
            <a:extLst>
              <a:ext uri="{FF2B5EF4-FFF2-40B4-BE49-F238E27FC236}">
                <a16:creationId xmlns:a16="http://schemas.microsoft.com/office/drawing/2014/main" id="{1F6E3462-CE41-7A37-908A-12112C17FF49}"/>
              </a:ext>
            </a:extLst>
          </p:cNvPr>
          <p:cNvSpPr>
            <a:spLocks noGrp="1"/>
          </p:cNvSpPr>
          <p:nvPr>
            <p:ph type="sldNum" sz="quarter" idx="12"/>
          </p:nvPr>
        </p:nvSpPr>
        <p:spPr/>
        <p:txBody>
          <a:bodyPr/>
          <a:lstStyle/>
          <a:p>
            <a:fld id="{3DE59B39-D009-AB47-A6E7-90AF1BD32FAA}" type="slidenum">
              <a:rPr lang="en-US" smtClean="0"/>
              <a:t>51</a:t>
            </a:fld>
            <a:endParaRPr lang="en-US"/>
          </a:p>
        </p:txBody>
      </p:sp>
      <p:pic>
        <p:nvPicPr>
          <p:cNvPr id="6" name="Picture 5">
            <a:extLst>
              <a:ext uri="{FF2B5EF4-FFF2-40B4-BE49-F238E27FC236}">
                <a16:creationId xmlns:a16="http://schemas.microsoft.com/office/drawing/2014/main" id="{96B77C4F-DCA9-85EB-E5DE-E55749158D12}"/>
              </a:ext>
            </a:extLst>
          </p:cNvPr>
          <p:cNvPicPr>
            <a:picLocks noChangeAspect="1"/>
          </p:cNvPicPr>
          <p:nvPr/>
        </p:nvPicPr>
        <p:blipFill>
          <a:blip r:embed="rId2"/>
          <a:stretch>
            <a:fillRect/>
          </a:stretch>
        </p:blipFill>
        <p:spPr>
          <a:xfrm>
            <a:off x="1515682" y="1056068"/>
            <a:ext cx="5518294" cy="5197252"/>
          </a:xfrm>
          <a:prstGeom prst="rect">
            <a:avLst/>
          </a:prstGeom>
        </p:spPr>
      </p:pic>
      <p:sp>
        <p:nvSpPr>
          <p:cNvPr id="7" name="Footer Placeholder 4">
            <a:extLst>
              <a:ext uri="{FF2B5EF4-FFF2-40B4-BE49-F238E27FC236}">
                <a16:creationId xmlns:a16="http://schemas.microsoft.com/office/drawing/2014/main" id="{1770F8D2-7A94-EEA8-4C89-1A0DB61D9B29}"/>
              </a:ext>
            </a:extLst>
          </p:cNvPr>
          <p:cNvSpPr>
            <a:spLocks noGrp="1"/>
          </p:cNvSpPr>
          <p:nvPr>
            <p:ph type="ftr" sz="quarter" idx="11"/>
          </p:nvPr>
        </p:nvSpPr>
        <p:spPr>
          <a:xfrm>
            <a:off x="2890911" y="6356351"/>
            <a:ext cx="3376246" cy="365125"/>
          </a:xfrm>
        </p:spPr>
        <p:txBody>
          <a:bodyPr/>
          <a:lstStyle/>
          <a:p>
            <a:r>
              <a:rPr lang="en-US" dirty="0"/>
              <a:t>© 2024, James ter Veen PhD. Unpublished Work, SysML examples from </a:t>
            </a:r>
            <a:r>
              <a:rPr lang="en-US" i="1" spc="40" dirty="0">
                <a:latin typeface="Arial"/>
                <a:cs typeface="Arial"/>
              </a:rPr>
              <a:t>Architecting Spacecraft with </a:t>
            </a:r>
            <a:r>
              <a:rPr lang="en-US" i="1" dirty="0">
                <a:latin typeface="Arial"/>
                <a:cs typeface="Arial"/>
              </a:rPr>
              <a:t>SysML © 2017 All rights reserved</a:t>
            </a:r>
            <a:endParaRPr lang="en-US" dirty="0"/>
          </a:p>
        </p:txBody>
      </p:sp>
    </p:spTree>
    <p:extLst>
      <p:ext uri="{BB962C8B-B14F-4D97-AF65-F5344CB8AC3E}">
        <p14:creationId xmlns:p14="http://schemas.microsoft.com/office/powerpoint/2010/main" val="2075709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88DB1-6CAC-6FD4-45CA-6968FA3A44A0}"/>
              </a:ext>
            </a:extLst>
          </p:cNvPr>
          <p:cNvSpPr>
            <a:spLocks noGrp="1"/>
          </p:cNvSpPr>
          <p:nvPr>
            <p:ph type="title"/>
          </p:nvPr>
        </p:nvSpPr>
        <p:spPr>
          <a:xfrm>
            <a:off x="628650" y="365127"/>
            <a:ext cx="7886700" cy="820351"/>
          </a:xfrm>
        </p:spPr>
        <p:txBody>
          <a:bodyPr/>
          <a:lstStyle/>
          <a:p>
            <a:r>
              <a:rPr lang="en-US" dirty="0"/>
              <a:t>Exercise 11 Sequence Diagram</a:t>
            </a:r>
          </a:p>
        </p:txBody>
      </p:sp>
      <p:sp>
        <p:nvSpPr>
          <p:cNvPr id="3" name="Date Placeholder 2">
            <a:extLst>
              <a:ext uri="{FF2B5EF4-FFF2-40B4-BE49-F238E27FC236}">
                <a16:creationId xmlns:a16="http://schemas.microsoft.com/office/drawing/2014/main" id="{8B37AD2C-A5F0-755E-2A2A-ACD5E947C48E}"/>
              </a:ext>
            </a:extLst>
          </p:cNvPr>
          <p:cNvSpPr>
            <a:spLocks noGrp="1"/>
          </p:cNvSpPr>
          <p:nvPr>
            <p:ph type="dt" sz="half" idx="10"/>
          </p:nvPr>
        </p:nvSpPr>
        <p:spPr/>
        <p:txBody>
          <a:bodyPr/>
          <a:lstStyle/>
          <a:p>
            <a:fld id="{C660DD5A-7174-B744-B741-DC2BDE691D34}" type="datetime1">
              <a:rPr lang="en-US" smtClean="0"/>
              <a:t>7/14/24</a:t>
            </a:fld>
            <a:endParaRPr lang="en-US"/>
          </a:p>
        </p:txBody>
      </p:sp>
      <p:sp>
        <p:nvSpPr>
          <p:cNvPr id="5" name="Slide Number Placeholder 4">
            <a:extLst>
              <a:ext uri="{FF2B5EF4-FFF2-40B4-BE49-F238E27FC236}">
                <a16:creationId xmlns:a16="http://schemas.microsoft.com/office/drawing/2014/main" id="{961D8EC2-4351-5F15-670F-993EFCCA7E87}"/>
              </a:ext>
            </a:extLst>
          </p:cNvPr>
          <p:cNvSpPr>
            <a:spLocks noGrp="1"/>
          </p:cNvSpPr>
          <p:nvPr>
            <p:ph type="sldNum" sz="quarter" idx="12"/>
          </p:nvPr>
        </p:nvSpPr>
        <p:spPr/>
        <p:txBody>
          <a:bodyPr/>
          <a:lstStyle/>
          <a:p>
            <a:fld id="{3DE59B39-D009-AB47-A6E7-90AF1BD32FAA}" type="slidenum">
              <a:rPr lang="en-US" smtClean="0"/>
              <a:t>52</a:t>
            </a:fld>
            <a:endParaRPr lang="en-US"/>
          </a:p>
        </p:txBody>
      </p:sp>
      <p:pic>
        <p:nvPicPr>
          <p:cNvPr id="6" name="Picture 5">
            <a:extLst>
              <a:ext uri="{FF2B5EF4-FFF2-40B4-BE49-F238E27FC236}">
                <a16:creationId xmlns:a16="http://schemas.microsoft.com/office/drawing/2014/main" id="{05404490-431B-F02A-8A8F-CDE1E6CBF0A4}"/>
              </a:ext>
            </a:extLst>
          </p:cNvPr>
          <p:cNvPicPr>
            <a:picLocks noChangeAspect="1"/>
          </p:cNvPicPr>
          <p:nvPr/>
        </p:nvPicPr>
        <p:blipFill>
          <a:blip r:embed="rId2"/>
          <a:stretch>
            <a:fillRect/>
          </a:stretch>
        </p:blipFill>
        <p:spPr>
          <a:xfrm>
            <a:off x="628650" y="1049850"/>
            <a:ext cx="3032094" cy="1944889"/>
          </a:xfrm>
          <a:prstGeom prst="rect">
            <a:avLst/>
          </a:prstGeom>
          <a:ln w="12700">
            <a:solidFill>
              <a:srgbClr val="FF0000"/>
            </a:solidFill>
          </a:ln>
        </p:spPr>
      </p:pic>
      <p:pic>
        <p:nvPicPr>
          <p:cNvPr id="7" name="Picture 6">
            <a:extLst>
              <a:ext uri="{FF2B5EF4-FFF2-40B4-BE49-F238E27FC236}">
                <a16:creationId xmlns:a16="http://schemas.microsoft.com/office/drawing/2014/main" id="{130FC1CC-681E-C490-B71B-F095067B996E}"/>
              </a:ext>
            </a:extLst>
          </p:cNvPr>
          <p:cNvPicPr>
            <a:picLocks noChangeAspect="1"/>
          </p:cNvPicPr>
          <p:nvPr/>
        </p:nvPicPr>
        <p:blipFill>
          <a:blip r:embed="rId3"/>
          <a:stretch>
            <a:fillRect/>
          </a:stretch>
        </p:blipFill>
        <p:spPr>
          <a:xfrm>
            <a:off x="1986566" y="2627291"/>
            <a:ext cx="5273333" cy="3606084"/>
          </a:xfrm>
          <a:prstGeom prst="rect">
            <a:avLst/>
          </a:prstGeom>
          <a:ln w="19050">
            <a:solidFill>
              <a:srgbClr val="0070C0"/>
            </a:solidFill>
          </a:ln>
        </p:spPr>
      </p:pic>
      <p:sp>
        <p:nvSpPr>
          <p:cNvPr id="8" name="TextBox 7">
            <a:extLst>
              <a:ext uri="{FF2B5EF4-FFF2-40B4-BE49-F238E27FC236}">
                <a16:creationId xmlns:a16="http://schemas.microsoft.com/office/drawing/2014/main" id="{A7108AE4-0950-5968-1977-093A365E2FE7}"/>
              </a:ext>
            </a:extLst>
          </p:cNvPr>
          <p:cNvSpPr txBox="1"/>
          <p:nvPr/>
        </p:nvSpPr>
        <p:spPr>
          <a:xfrm>
            <a:off x="3837905" y="1303986"/>
            <a:ext cx="4301543" cy="1200329"/>
          </a:xfrm>
          <a:prstGeom prst="rect">
            <a:avLst/>
          </a:prstGeom>
          <a:noFill/>
        </p:spPr>
        <p:txBody>
          <a:bodyPr wrap="square" rtlCol="0">
            <a:spAutoFit/>
          </a:bodyPr>
          <a:lstStyle/>
          <a:p>
            <a:r>
              <a:rPr lang="en-US" dirty="0"/>
              <a:t>Once we have the diagram open we:</a:t>
            </a:r>
          </a:p>
          <a:p>
            <a:r>
              <a:rPr lang="en-US" dirty="0"/>
              <a:t>Give it a name “Mission Events” </a:t>
            </a:r>
          </a:p>
          <a:p>
            <a:r>
              <a:rPr lang="en-US" dirty="0"/>
              <a:t>Then drag structure blocks onto the diagram</a:t>
            </a:r>
          </a:p>
        </p:txBody>
      </p:sp>
      <p:sp>
        <p:nvSpPr>
          <p:cNvPr id="9" name="Footer Placeholder 4">
            <a:extLst>
              <a:ext uri="{FF2B5EF4-FFF2-40B4-BE49-F238E27FC236}">
                <a16:creationId xmlns:a16="http://schemas.microsoft.com/office/drawing/2014/main" id="{9260C7CB-03CD-4D5D-124A-9981F7916400}"/>
              </a:ext>
            </a:extLst>
          </p:cNvPr>
          <p:cNvSpPr>
            <a:spLocks noGrp="1"/>
          </p:cNvSpPr>
          <p:nvPr>
            <p:ph type="ftr" sz="quarter" idx="11"/>
          </p:nvPr>
        </p:nvSpPr>
        <p:spPr>
          <a:xfrm>
            <a:off x="2890911" y="6356351"/>
            <a:ext cx="3376246" cy="365125"/>
          </a:xfrm>
        </p:spPr>
        <p:txBody>
          <a:bodyPr/>
          <a:lstStyle/>
          <a:p>
            <a:r>
              <a:rPr lang="en-US" dirty="0"/>
              <a:t>© 2024, James ter Veen PhD. Unpublished Work, SysML examples from </a:t>
            </a:r>
            <a:r>
              <a:rPr lang="en-US" i="1" spc="40" dirty="0">
                <a:latin typeface="Arial"/>
                <a:cs typeface="Arial"/>
              </a:rPr>
              <a:t>Architecting Spacecraft with </a:t>
            </a:r>
            <a:r>
              <a:rPr lang="en-US" i="1" dirty="0">
                <a:latin typeface="Arial"/>
                <a:cs typeface="Arial"/>
              </a:rPr>
              <a:t>SysML © 2017 All rights reserved</a:t>
            </a:r>
            <a:endParaRPr lang="en-US" dirty="0"/>
          </a:p>
        </p:txBody>
      </p:sp>
    </p:spTree>
    <p:extLst>
      <p:ext uri="{BB962C8B-B14F-4D97-AF65-F5344CB8AC3E}">
        <p14:creationId xmlns:p14="http://schemas.microsoft.com/office/powerpoint/2010/main" val="31206182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84DED-E2E0-77D4-D704-E85C34C114B8}"/>
              </a:ext>
            </a:extLst>
          </p:cNvPr>
          <p:cNvSpPr>
            <a:spLocks noGrp="1"/>
          </p:cNvSpPr>
          <p:nvPr>
            <p:ph type="title"/>
          </p:nvPr>
        </p:nvSpPr>
        <p:spPr>
          <a:xfrm>
            <a:off x="628650" y="365126"/>
            <a:ext cx="7886700" cy="858367"/>
          </a:xfrm>
        </p:spPr>
        <p:txBody>
          <a:bodyPr/>
          <a:lstStyle/>
          <a:p>
            <a:r>
              <a:rPr lang="en-US" dirty="0"/>
              <a:t>Exercise 11 Sequence Diagram</a:t>
            </a:r>
          </a:p>
        </p:txBody>
      </p:sp>
      <p:sp>
        <p:nvSpPr>
          <p:cNvPr id="3" name="Date Placeholder 2">
            <a:extLst>
              <a:ext uri="{FF2B5EF4-FFF2-40B4-BE49-F238E27FC236}">
                <a16:creationId xmlns:a16="http://schemas.microsoft.com/office/drawing/2014/main" id="{A772795C-11E5-61CB-5800-B9E05D361C59}"/>
              </a:ext>
            </a:extLst>
          </p:cNvPr>
          <p:cNvSpPr>
            <a:spLocks noGrp="1"/>
          </p:cNvSpPr>
          <p:nvPr>
            <p:ph type="dt" sz="half" idx="10"/>
          </p:nvPr>
        </p:nvSpPr>
        <p:spPr/>
        <p:txBody>
          <a:bodyPr/>
          <a:lstStyle/>
          <a:p>
            <a:fld id="{C660DD5A-7174-B744-B741-DC2BDE691D34}" type="datetime1">
              <a:rPr lang="en-US" smtClean="0"/>
              <a:t>7/14/24</a:t>
            </a:fld>
            <a:endParaRPr lang="en-US"/>
          </a:p>
        </p:txBody>
      </p:sp>
      <p:sp>
        <p:nvSpPr>
          <p:cNvPr id="5" name="Slide Number Placeholder 4">
            <a:extLst>
              <a:ext uri="{FF2B5EF4-FFF2-40B4-BE49-F238E27FC236}">
                <a16:creationId xmlns:a16="http://schemas.microsoft.com/office/drawing/2014/main" id="{8ACA1D4F-FB96-2304-2556-F59E2FE14A8C}"/>
              </a:ext>
            </a:extLst>
          </p:cNvPr>
          <p:cNvSpPr>
            <a:spLocks noGrp="1"/>
          </p:cNvSpPr>
          <p:nvPr>
            <p:ph type="sldNum" sz="quarter" idx="12"/>
          </p:nvPr>
        </p:nvSpPr>
        <p:spPr/>
        <p:txBody>
          <a:bodyPr/>
          <a:lstStyle/>
          <a:p>
            <a:fld id="{3DE59B39-D009-AB47-A6E7-90AF1BD32FAA}" type="slidenum">
              <a:rPr lang="en-US" smtClean="0"/>
              <a:t>53</a:t>
            </a:fld>
            <a:endParaRPr lang="en-US"/>
          </a:p>
        </p:txBody>
      </p:sp>
      <p:pic>
        <p:nvPicPr>
          <p:cNvPr id="7" name="Picture 6">
            <a:extLst>
              <a:ext uri="{FF2B5EF4-FFF2-40B4-BE49-F238E27FC236}">
                <a16:creationId xmlns:a16="http://schemas.microsoft.com/office/drawing/2014/main" id="{608C20C4-CEF1-0E9C-6183-E90A42639414}"/>
              </a:ext>
            </a:extLst>
          </p:cNvPr>
          <p:cNvPicPr>
            <a:picLocks noChangeAspect="1"/>
          </p:cNvPicPr>
          <p:nvPr/>
        </p:nvPicPr>
        <p:blipFill>
          <a:blip r:embed="rId2"/>
          <a:stretch>
            <a:fillRect/>
          </a:stretch>
        </p:blipFill>
        <p:spPr>
          <a:xfrm>
            <a:off x="965200" y="1223493"/>
            <a:ext cx="4127500" cy="901700"/>
          </a:xfrm>
          <a:prstGeom prst="rect">
            <a:avLst/>
          </a:prstGeom>
        </p:spPr>
      </p:pic>
      <p:pic>
        <p:nvPicPr>
          <p:cNvPr id="6" name="Picture 5">
            <a:extLst>
              <a:ext uri="{FF2B5EF4-FFF2-40B4-BE49-F238E27FC236}">
                <a16:creationId xmlns:a16="http://schemas.microsoft.com/office/drawing/2014/main" id="{29E681F3-CC3D-337B-E77B-E61569A677CB}"/>
              </a:ext>
            </a:extLst>
          </p:cNvPr>
          <p:cNvPicPr>
            <a:picLocks noChangeAspect="1"/>
          </p:cNvPicPr>
          <p:nvPr/>
        </p:nvPicPr>
        <p:blipFill>
          <a:blip r:embed="rId3"/>
          <a:stretch>
            <a:fillRect/>
          </a:stretch>
        </p:blipFill>
        <p:spPr>
          <a:xfrm>
            <a:off x="1559878" y="2009104"/>
            <a:ext cx="6024244" cy="3311285"/>
          </a:xfrm>
          <a:prstGeom prst="rect">
            <a:avLst/>
          </a:prstGeom>
        </p:spPr>
      </p:pic>
      <p:sp>
        <p:nvSpPr>
          <p:cNvPr id="8" name="Footer Placeholder 4">
            <a:extLst>
              <a:ext uri="{FF2B5EF4-FFF2-40B4-BE49-F238E27FC236}">
                <a16:creationId xmlns:a16="http://schemas.microsoft.com/office/drawing/2014/main" id="{B740283C-888E-BAAB-D461-AB8CE33AF7FF}"/>
              </a:ext>
            </a:extLst>
          </p:cNvPr>
          <p:cNvSpPr>
            <a:spLocks noGrp="1"/>
          </p:cNvSpPr>
          <p:nvPr>
            <p:ph type="ftr" sz="quarter" idx="11"/>
          </p:nvPr>
        </p:nvSpPr>
        <p:spPr>
          <a:xfrm>
            <a:off x="2890911" y="6356351"/>
            <a:ext cx="3376246" cy="365125"/>
          </a:xfrm>
        </p:spPr>
        <p:txBody>
          <a:bodyPr/>
          <a:lstStyle/>
          <a:p>
            <a:r>
              <a:rPr lang="en-US" dirty="0"/>
              <a:t>© 2024, James ter Veen PhD. Unpublished Work, SysML examples from </a:t>
            </a:r>
            <a:r>
              <a:rPr lang="en-US" i="1" spc="40" dirty="0">
                <a:latin typeface="Arial"/>
                <a:cs typeface="Arial"/>
              </a:rPr>
              <a:t>Architecting Spacecraft with </a:t>
            </a:r>
            <a:r>
              <a:rPr lang="en-US" i="1" dirty="0">
                <a:latin typeface="Arial"/>
                <a:cs typeface="Arial"/>
              </a:rPr>
              <a:t>SysML © 2017 All rights reserved</a:t>
            </a:r>
            <a:endParaRPr lang="en-US" dirty="0"/>
          </a:p>
        </p:txBody>
      </p:sp>
    </p:spTree>
    <p:extLst>
      <p:ext uri="{BB962C8B-B14F-4D97-AF65-F5344CB8AC3E}">
        <p14:creationId xmlns:p14="http://schemas.microsoft.com/office/powerpoint/2010/main" val="15480539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9B4A9-7EA7-A77E-742C-B9624AC85692}"/>
              </a:ext>
            </a:extLst>
          </p:cNvPr>
          <p:cNvSpPr>
            <a:spLocks noGrp="1"/>
          </p:cNvSpPr>
          <p:nvPr>
            <p:ph type="title"/>
          </p:nvPr>
        </p:nvSpPr>
        <p:spPr>
          <a:xfrm>
            <a:off x="6700233" y="1604718"/>
            <a:ext cx="2314978" cy="1824282"/>
          </a:xfrm>
        </p:spPr>
        <p:txBody>
          <a:bodyPr>
            <a:normAutofit fontScale="90000"/>
          </a:bodyPr>
          <a:lstStyle/>
          <a:p>
            <a:r>
              <a:rPr lang="en-US" dirty="0"/>
              <a:t>Exercise 11 Complete Sequence </a:t>
            </a:r>
            <a:br>
              <a:rPr lang="en-US" dirty="0"/>
            </a:br>
            <a:r>
              <a:rPr lang="en-US" dirty="0"/>
              <a:t>Diagram</a:t>
            </a:r>
          </a:p>
        </p:txBody>
      </p:sp>
      <p:sp>
        <p:nvSpPr>
          <p:cNvPr id="3" name="Date Placeholder 2">
            <a:extLst>
              <a:ext uri="{FF2B5EF4-FFF2-40B4-BE49-F238E27FC236}">
                <a16:creationId xmlns:a16="http://schemas.microsoft.com/office/drawing/2014/main" id="{8E27A81A-DD72-1C51-20CB-9BEBC2E58FB9}"/>
              </a:ext>
            </a:extLst>
          </p:cNvPr>
          <p:cNvSpPr>
            <a:spLocks noGrp="1"/>
          </p:cNvSpPr>
          <p:nvPr>
            <p:ph type="dt" sz="half" idx="10"/>
          </p:nvPr>
        </p:nvSpPr>
        <p:spPr/>
        <p:txBody>
          <a:bodyPr/>
          <a:lstStyle/>
          <a:p>
            <a:fld id="{C660DD5A-7174-B744-B741-DC2BDE691D34}" type="datetime1">
              <a:rPr lang="en-US" smtClean="0"/>
              <a:t>7/14/24</a:t>
            </a:fld>
            <a:endParaRPr lang="en-US"/>
          </a:p>
        </p:txBody>
      </p:sp>
      <p:sp>
        <p:nvSpPr>
          <p:cNvPr id="5" name="Slide Number Placeholder 4">
            <a:extLst>
              <a:ext uri="{FF2B5EF4-FFF2-40B4-BE49-F238E27FC236}">
                <a16:creationId xmlns:a16="http://schemas.microsoft.com/office/drawing/2014/main" id="{5E7F7EBA-4640-8ED2-76A2-6E5347017FE3}"/>
              </a:ext>
            </a:extLst>
          </p:cNvPr>
          <p:cNvSpPr>
            <a:spLocks noGrp="1"/>
          </p:cNvSpPr>
          <p:nvPr>
            <p:ph type="sldNum" sz="quarter" idx="12"/>
          </p:nvPr>
        </p:nvSpPr>
        <p:spPr/>
        <p:txBody>
          <a:bodyPr/>
          <a:lstStyle/>
          <a:p>
            <a:fld id="{3DE59B39-D009-AB47-A6E7-90AF1BD32FAA}" type="slidenum">
              <a:rPr lang="en-US" smtClean="0"/>
              <a:t>54</a:t>
            </a:fld>
            <a:endParaRPr lang="en-US"/>
          </a:p>
        </p:txBody>
      </p:sp>
      <p:pic>
        <p:nvPicPr>
          <p:cNvPr id="6" name="Picture 5">
            <a:extLst>
              <a:ext uri="{FF2B5EF4-FFF2-40B4-BE49-F238E27FC236}">
                <a16:creationId xmlns:a16="http://schemas.microsoft.com/office/drawing/2014/main" id="{168495D4-3572-D6BD-5DAB-C88B551A0389}"/>
              </a:ext>
            </a:extLst>
          </p:cNvPr>
          <p:cNvPicPr>
            <a:picLocks noChangeAspect="1"/>
          </p:cNvPicPr>
          <p:nvPr/>
        </p:nvPicPr>
        <p:blipFill>
          <a:blip r:embed="rId2"/>
          <a:stretch>
            <a:fillRect/>
          </a:stretch>
        </p:blipFill>
        <p:spPr>
          <a:xfrm>
            <a:off x="466700" y="231818"/>
            <a:ext cx="6204556" cy="6098947"/>
          </a:xfrm>
          <a:prstGeom prst="rect">
            <a:avLst/>
          </a:prstGeom>
        </p:spPr>
      </p:pic>
      <p:sp>
        <p:nvSpPr>
          <p:cNvPr id="7" name="Footer Placeholder 4">
            <a:extLst>
              <a:ext uri="{FF2B5EF4-FFF2-40B4-BE49-F238E27FC236}">
                <a16:creationId xmlns:a16="http://schemas.microsoft.com/office/drawing/2014/main" id="{5B420C2A-7A85-934B-1694-372FE56768F5}"/>
              </a:ext>
            </a:extLst>
          </p:cNvPr>
          <p:cNvSpPr>
            <a:spLocks noGrp="1"/>
          </p:cNvSpPr>
          <p:nvPr>
            <p:ph type="ftr" sz="quarter" idx="11"/>
          </p:nvPr>
        </p:nvSpPr>
        <p:spPr>
          <a:xfrm>
            <a:off x="2890911" y="6356351"/>
            <a:ext cx="3376246" cy="365125"/>
          </a:xfrm>
        </p:spPr>
        <p:txBody>
          <a:bodyPr/>
          <a:lstStyle/>
          <a:p>
            <a:r>
              <a:rPr lang="en-US" dirty="0"/>
              <a:t>© 2024, James ter Veen PhD. Unpublished Work, SysML examples from </a:t>
            </a:r>
            <a:r>
              <a:rPr lang="en-US" i="1" spc="40" dirty="0">
                <a:latin typeface="Arial"/>
                <a:cs typeface="Arial"/>
              </a:rPr>
              <a:t>Architecting Spacecraft with </a:t>
            </a:r>
            <a:r>
              <a:rPr lang="en-US" i="1" dirty="0">
                <a:latin typeface="Arial"/>
                <a:cs typeface="Arial"/>
              </a:rPr>
              <a:t>SysML © 2017 All rights reserved</a:t>
            </a:r>
            <a:endParaRPr lang="en-US" dirty="0"/>
          </a:p>
        </p:txBody>
      </p:sp>
    </p:spTree>
    <p:extLst>
      <p:ext uri="{BB962C8B-B14F-4D97-AF65-F5344CB8AC3E}">
        <p14:creationId xmlns:p14="http://schemas.microsoft.com/office/powerpoint/2010/main" val="40964038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21F9A-86CB-3A6D-474A-56A3545AD895}"/>
              </a:ext>
            </a:extLst>
          </p:cNvPr>
          <p:cNvSpPr>
            <a:spLocks noGrp="1"/>
          </p:cNvSpPr>
          <p:nvPr>
            <p:ph type="title"/>
          </p:nvPr>
        </p:nvSpPr>
        <p:spPr>
          <a:xfrm>
            <a:off x="628650" y="365127"/>
            <a:ext cx="7886700" cy="897004"/>
          </a:xfrm>
        </p:spPr>
        <p:txBody>
          <a:bodyPr/>
          <a:lstStyle/>
          <a:p>
            <a:r>
              <a:rPr lang="en-US" dirty="0"/>
              <a:t>Exercise 12 State Machine</a:t>
            </a:r>
          </a:p>
        </p:txBody>
      </p:sp>
      <p:sp>
        <p:nvSpPr>
          <p:cNvPr id="3" name="Date Placeholder 2">
            <a:extLst>
              <a:ext uri="{FF2B5EF4-FFF2-40B4-BE49-F238E27FC236}">
                <a16:creationId xmlns:a16="http://schemas.microsoft.com/office/drawing/2014/main" id="{20EB2849-6741-6A7D-D8FA-AC1AE95A836D}"/>
              </a:ext>
            </a:extLst>
          </p:cNvPr>
          <p:cNvSpPr>
            <a:spLocks noGrp="1"/>
          </p:cNvSpPr>
          <p:nvPr>
            <p:ph type="dt" sz="half" idx="10"/>
          </p:nvPr>
        </p:nvSpPr>
        <p:spPr/>
        <p:txBody>
          <a:bodyPr/>
          <a:lstStyle/>
          <a:p>
            <a:fld id="{C660DD5A-7174-B744-B741-DC2BDE691D34}" type="datetime1">
              <a:rPr lang="en-US" smtClean="0"/>
              <a:t>7/14/24</a:t>
            </a:fld>
            <a:endParaRPr lang="en-US"/>
          </a:p>
        </p:txBody>
      </p:sp>
      <p:sp>
        <p:nvSpPr>
          <p:cNvPr id="5" name="Slide Number Placeholder 4">
            <a:extLst>
              <a:ext uri="{FF2B5EF4-FFF2-40B4-BE49-F238E27FC236}">
                <a16:creationId xmlns:a16="http://schemas.microsoft.com/office/drawing/2014/main" id="{46C5D375-B1BC-5FB8-5A33-3D62EC52700A}"/>
              </a:ext>
            </a:extLst>
          </p:cNvPr>
          <p:cNvSpPr>
            <a:spLocks noGrp="1"/>
          </p:cNvSpPr>
          <p:nvPr>
            <p:ph type="sldNum" sz="quarter" idx="12"/>
          </p:nvPr>
        </p:nvSpPr>
        <p:spPr/>
        <p:txBody>
          <a:bodyPr/>
          <a:lstStyle/>
          <a:p>
            <a:fld id="{3DE59B39-D009-AB47-A6E7-90AF1BD32FAA}" type="slidenum">
              <a:rPr lang="en-US" smtClean="0"/>
              <a:t>55</a:t>
            </a:fld>
            <a:endParaRPr lang="en-US"/>
          </a:p>
        </p:txBody>
      </p:sp>
      <p:sp>
        <p:nvSpPr>
          <p:cNvPr id="6" name="TextBox 5">
            <a:extLst>
              <a:ext uri="{FF2B5EF4-FFF2-40B4-BE49-F238E27FC236}">
                <a16:creationId xmlns:a16="http://schemas.microsoft.com/office/drawing/2014/main" id="{1804DF2A-A81D-8B46-0AEB-729A5222C641}"/>
              </a:ext>
            </a:extLst>
          </p:cNvPr>
          <p:cNvSpPr txBox="1"/>
          <p:nvPr/>
        </p:nvSpPr>
        <p:spPr>
          <a:xfrm>
            <a:off x="628650" y="1067893"/>
            <a:ext cx="6658378" cy="3293209"/>
          </a:xfrm>
          <a:prstGeom prst="rect">
            <a:avLst/>
          </a:prstGeom>
          <a:noFill/>
        </p:spPr>
        <p:txBody>
          <a:bodyPr wrap="square" rtlCol="0">
            <a:spAutoFit/>
          </a:bodyPr>
          <a:lstStyle/>
          <a:p>
            <a:r>
              <a:rPr lang="en-US" sz="1600" dirty="0"/>
              <a:t>Create a State Machine diagram in the Behavior Package</a:t>
            </a:r>
          </a:p>
          <a:p>
            <a:r>
              <a:rPr lang="en-US" sz="1600" dirty="0"/>
              <a:t>Name it ‘Fault Manager States’</a:t>
            </a:r>
          </a:p>
          <a:p>
            <a:r>
              <a:rPr lang="en-US" sz="1600" dirty="0"/>
              <a:t>Add a state, name it ‘Fault Monitoring’</a:t>
            </a:r>
          </a:p>
          <a:p>
            <a:r>
              <a:rPr lang="en-US" sz="1600" dirty="0"/>
              <a:t>Stretch it out to fill most of the diagram frame</a:t>
            </a:r>
          </a:p>
          <a:p>
            <a:r>
              <a:rPr lang="en-US" sz="1600" dirty="0"/>
              <a:t>Add a state, name it ‘Operations’</a:t>
            </a:r>
          </a:p>
          <a:p>
            <a:r>
              <a:rPr lang="en-US" sz="1600" dirty="0"/>
              <a:t>Add an initial state (big black dot) on left hand side of Operations state</a:t>
            </a:r>
          </a:p>
          <a:p>
            <a:r>
              <a:rPr lang="en-US" sz="1600" dirty="0"/>
              <a:t>Add a ‘Normal’ state to the right</a:t>
            </a:r>
          </a:p>
          <a:p>
            <a:r>
              <a:rPr lang="en-US" sz="1600" dirty="0"/>
              <a:t>Add a ‘Safe’ state further to the right of the Normal state</a:t>
            </a:r>
          </a:p>
          <a:p>
            <a:r>
              <a:rPr lang="en-US" sz="1600" dirty="0"/>
              <a:t>Draw a transition from initial to ‘Normal’</a:t>
            </a:r>
          </a:p>
          <a:p>
            <a:r>
              <a:rPr lang="en-US" sz="1600" dirty="0"/>
              <a:t>Draw a transition from ‘Normal’ to ‘Safe’; change the ‘Trigger’ text to ‘Mission Critical Threshold’</a:t>
            </a:r>
          </a:p>
          <a:p>
            <a:r>
              <a:rPr lang="en-US" sz="1600" dirty="0"/>
              <a:t>Draw a transition from ‘Safe’ to ‘Normal’; change the ‘Trigger’ text to ‘Resume Normal Operations’</a:t>
            </a:r>
          </a:p>
        </p:txBody>
      </p:sp>
      <p:pic>
        <p:nvPicPr>
          <p:cNvPr id="7" name="Picture 6">
            <a:extLst>
              <a:ext uri="{FF2B5EF4-FFF2-40B4-BE49-F238E27FC236}">
                <a16:creationId xmlns:a16="http://schemas.microsoft.com/office/drawing/2014/main" id="{93DE190E-8822-1CE2-448A-CFAB563BCEAF}"/>
              </a:ext>
            </a:extLst>
          </p:cNvPr>
          <p:cNvPicPr>
            <a:picLocks noChangeAspect="1"/>
          </p:cNvPicPr>
          <p:nvPr/>
        </p:nvPicPr>
        <p:blipFill>
          <a:blip r:embed="rId3"/>
          <a:stretch>
            <a:fillRect/>
          </a:stretch>
        </p:blipFill>
        <p:spPr>
          <a:xfrm>
            <a:off x="1698836" y="4284618"/>
            <a:ext cx="5746328" cy="1968137"/>
          </a:xfrm>
          <a:prstGeom prst="rect">
            <a:avLst/>
          </a:prstGeom>
        </p:spPr>
      </p:pic>
      <p:sp>
        <p:nvSpPr>
          <p:cNvPr id="8" name="Footer Placeholder 4">
            <a:extLst>
              <a:ext uri="{FF2B5EF4-FFF2-40B4-BE49-F238E27FC236}">
                <a16:creationId xmlns:a16="http://schemas.microsoft.com/office/drawing/2014/main" id="{B6889DEA-A131-6F82-0369-B189662BCFD9}"/>
              </a:ext>
            </a:extLst>
          </p:cNvPr>
          <p:cNvSpPr>
            <a:spLocks noGrp="1"/>
          </p:cNvSpPr>
          <p:nvPr>
            <p:ph type="ftr" sz="quarter" idx="11"/>
          </p:nvPr>
        </p:nvSpPr>
        <p:spPr>
          <a:xfrm>
            <a:off x="2890911" y="6356351"/>
            <a:ext cx="3376246" cy="365125"/>
          </a:xfrm>
        </p:spPr>
        <p:txBody>
          <a:bodyPr/>
          <a:lstStyle/>
          <a:p>
            <a:r>
              <a:rPr lang="en-US" dirty="0"/>
              <a:t>© 2024, James ter Veen PhD. Unpublished Work, SysML examples from </a:t>
            </a:r>
            <a:r>
              <a:rPr lang="en-US" i="1" spc="40" dirty="0">
                <a:latin typeface="Arial"/>
                <a:cs typeface="Arial"/>
              </a:rPr>
              <a:t>Architecting Spacecraft with </a:t>
            </a:r>
            <a:r>
              <a:rPr lang="en-US" i="1" dirty="0">
                <a:latin typeface="Arial"/>
                <a:cs typeface="Arial"/>
              </a:rPr>
              <a:t>SysML © 2017 All rights reserved</a:t>
            </a:r>
            <a:endParaRPr lang="en-US" dirty="0"/>
          </a:p>
        </p:txBody>
      </p:sp>
    </p:spTree>
    <p:extLst>
      <p:ext uri="{BB962C8B-B14F-4D97-AF65-F5344CB8AC3E}">
        <p14:creationId xmlns:p14="http://schemas.microsoft.com/office/powerpoint/2010/main" val="36653000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21F9A-86CB-3A6D-474A-56A3545AD895}"/>
              </a:ext>
            </a:extLst>
          </p:cNvPr>
          <p:cNvSpPr>
            <a:spLocks noGrp="1"/>
          </p:cNvSpPr>
          <p:nvPr>
            <p:ph type="title"/>
          </p:nvPr>
        </p:nvSpPr>
        <p:spPr>
          <a:xfrm>
            <a:off x="628650" y="365127"/>
            <a:ext cx="7886700" cy="897004"/>
          </a:xfrm>
        </p:spPr>
        <p:txBody>
          <a:bodyPr/>
          <a:lstStyle/>
          <a:p>
            <a:r>
              <a:rPr lang="en-US" dirty="0"/>
              <a:t>Exercise 12 State Machine</a:t>
            </a:r>
          </a:p>
        </p:txBody>
      </p:sp>
      <p:sp>
        <p:nvSpPr>
          <p:cNvPr id="3" name="Date Placeholder 2">
            <a:extLst>
              <a:ext uri="{FF2B5EF4-FFF2-40B4-BE49-F238E27FC236}">
                <a16:creationId xmlns:a16="http://schemas.microsoft.com/office/drawing/2014/main" id="{20EB2849-6741-6A7D-D8FA-AC1AE95A836D}"/>
              </a:ext>
            </a:extLst>
          </p:cNvPr>
          <p:cNvSpPr>
            <a:spLocks noGrp="1"/>
          </p:cNvSpPr>
          <p:nvPr>
            <p:ph type="dt" sz="half" idx="10"/>
          </p:nvPr>
        </p:nvSpPr>
        <p:spPr/>
        <p:txBody>
          <a:bodyPr/>
          <a:lstStyle/>
          <a:p>
            <a:fld id="{C660DD5A-7174-B744-B741-DC2BDE691D34}" type="datetime1">
              <a:rPr lang="en-US" smtClean="0"/>
              <a:t>7/14/24</a:t>
            </a:fld>
            <a:endParaRPr lang="en-US"/>
          </a:p>
        </p:txBody>
      </p:sp>
      <p:sp>
        <p:nvSpPr>
          <p:cNvPr id="5" name="Slide Number Placeholder 4">
            <a:extLst>
              <a:ext uri="{FF2B5EF4-FFF2-40B4-BE49-F238E27FC236}">
                <a16:creationId xmlns:a16="http://schemas.microsoft.com/office/drawing/2014/main" id="{46C5D375-B1BC-5FB8-5A33-3D62EC52700A}"/>
              </a:ext>
            </a:extLst>
          </p:cNvPr>
          <p:cNvSpPr>
            <a:spLocks noGrp="1"/>
          </p:cNvSpPr>
          <p:nvPr>
            <p:ph type="sldNum" sz="quarter" idx="12"/>
          </p:nvPr>
        </p:nvSpPr>
        <p:spPr/>
        <p:txBody>
          <a:bodyPr/>
          <a:lstStyle/>
          <a:p>
            <a:fld id="{3DE59B39-D009-AB47-A6E7-90AF1BD32FAA}" type="slidenum">
              <a:rPr lang="en-US" smtClean="0"/>
              <a:t>56</a:t>
            </a:fld>
            <a:endParaRPr lang="en-US"/>
          </a:p>
        </p:txBody>
      </p:sp>
      <p:sp>
        <p:nvSpPr>
          <p:cNvPr id="6" name="TextBox 5">
            <a:extLst>
              <a:ext uri="{FF2B5EF4-FFF2-40B4-BE49-F238E27FC236}">
                <a16:creationId xmlns:a16="http://schemas.microsoft.com/office/drawing/2014/main" id="{1804DF2A-A81D-8B46-0AEB-729A5222C641}"/>
              </a:ext>
            </a:extLst>
          </p:cNvPr>
          <p:cNvSpPr txBox="1"/>
          <p:nvPr/>
        </p:nvSpPr>
        <p:spPr>
          <a:xfrm>
            <a:off x="702695" y="1137561"/>
            <a:ext cx="6658378" cy="4278094"/>
          </a:xfrm>
          <a:prstGeom prst="rect">
            <a:avLst/>
          </a:prstGeom>
          <a:noFill/>
        </p:spPr>
        <p:txBody>
          <a:bodyPr wrap="square" rtlCol="0">
            <a:spAutoFit/>
          </a:bodyPr>
          <a:lstStyle/>
          <a:p>
            <a:r>
              <a:rPr lang="en-US" sz="1600" dirty="0"/>
              <a:t>Add a state below Operations; label it ‘Error Response’</a:t>
            </a:r>
          </a:p>
          <a:p>
            <a:r>
              <a:rPr lang="en-US" sz="1600" dirty="0"/>
              <a:t>Add a new initial state centered below Operations</a:t>
            </a:r>
          </a:p>
          <a:p>
            <a:r>
              <a:rPr lang="en-US" sz="1600" dirty="0"/>
              <a:t>Add three more states; ‘Wait’, ‘Local Response’ &amp; ‘System Response’</a:t>
            </a:r>
          </a:p>
          <a:p>
            <a:r>
              <a:rPr lang="en-US" sz="1600" dirty="0"/>
              <a:t>Center the Wait state horizontally, draw a transition from initial to Wait</a:t>
            </a:r>
          </a:p>
          <a:p>
            <a:r>
              <a:rPr lang="en-US" sz="1600" dirty="0"/>
              <a:t>Draw a transition from ‘Wait’ to ‘Local Response’ – label it ‘Error Detected’</a:t>
            </a:r>
          </a:p>
          <a:p>
            <a:r>
              <a:rPr lang="en-US" sz="1600" dirty="0"/>
              <a:t>Draw a transition from ‘Local Response’ to ‘Wait’ – label it ‘Error Resolved’</a:t>
            </a:r>
          </a:p>
          <a:p>
            <a:r>
              <a:rPr lang="en-US" sz="1600" dirty="0"/>
              <a:t>Draw a transition from ‘Local Response’ to ‘System Response’ – label it ‘Error Unresolved’ (umm, Houston we have a problem)</a:t>
            </a:r>
          </a:p>
          <a:p>
            <a:r>
              <a:rPr lang="en-US" sz="1600" dirty="0"/>
              <a:t>Draw a transition from ‘System Response’ to ‘Wait’ – label it ‘System Response Complete’</a:t>
            </a:r>
          </a:p>
          <a:p>
            <a:r>
              <a:rPr lang="en-US" sz="1600" dirty="0"/>
              <a:t>Right-click on ‘Local Response’, select ‘Add Action’, ‘Add Entry’ – edit the action to: ‘Send Local Response Request’</a:t>
            </a:r>
          </a:p>
          <a:p>
            <a:r>
              <a:rPr lang="en-US" sz="1600" dirty="0"/>
              <a:t>Right-click on ‘System Response’, select ‘Add Action’, ‘Add Entry’ – edit the action to: ‘Send System Response Request’</a:t>
            </a:r>
          </a:p>
          <a:p>
            <a:endParaRPr lang="en-US" sz="1600" dirty="0"/>
          </a:p>
          <a:p>
            <a:endParaRPr lang="en-US" sz="1600" dirty="0"/>
          </a:p>
          <a:p>
            <a:endParaRPr lang="en-US" sz="1600" dirty="0"/>
          </a:p>
        </p:txBody>
      </p:sp>
      <p:sp>
        <p:nvSpPr>
          <p:cNvPr id="7" name="Footer Placeholder 4">
            <a:extLst>
              <a:ext uri="{FF2B5EF4-FFF2-40B4-BE49-F238E27FC236}">
                <a16:creationId xmlns:a16="http://schemas.microsoft.com/office/drawing/2014/main" id="{77830D40-4BA9-09FD-5CD5-A46E3C399C29}"/>
              </a:ext>
            </a:extLst>
          </p:cNvPr>
          <p:cNvSpPr>
            <a:spLocks noGrp="1"/>
          </p:cNvSpPr>
          <p:nvPr>
            <p:ph type="ftr" sz="quarter" idx="11"/>
          </p:nvPr>
        </p:nvSpPr>
        <p:spPr>
          <a:xfrm>
            <a:off x="2890911" y="6356351"/>
            <a:ext cx="3376246" cy="365125"/>
          </a:xfrm>
        </p:spPr>
        <p:txBody>
          <a:bodyPr/>
          <a:lstStyle/>
          <a:p>
            <a:r>
              <a:rPr lang="en-US" dirty="0"/>
              <a:t>© 2024, James ter Veen PhD. Unpublished Work, SysML examples from </a:t>
            </a:r>
            <a:r>
              <a:rPr lang="en-US" i="1" spc="40" dirty="0">
                <a:latin typeface="Arial"/>
                <a:cs typeface="Arial"/>
              </a:rPr>
              <a:t>Architecting Spacecraft with </a:t>
            </a:r>
            <a:r>
              <a:rPr lang="en-US" i="1" dirty="0">
                <a:latin typeface="Arial"/>
                <a:cs typeface="Arial"/>
              </a:rPr>
              <a:t>SysML © 2017 All rights reserved</a:t>
            </a:r>
            <a:endParaRPr lang="en-US" dirty="0"/>
          </a:p>
        </p:txBody>
      </p:sp>
    </p:spTree>
    <p:extLst>
      <p:ext uri="{BB962C8B-B14F-4D97-AF65-F5344CB8AC3E}">
        <p14:creationId xmlns:p14="http://schemas.microsoft.com/office/powerpoint/2010/main" val="12111199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532F5-6930-0622-DF7E-EBE68B8CEB83}"/>
              </a:ext>
            </a:extLst>
          </p:cNvPr>
          <p:cNvSpPr>
            <a:spLocks noGrp="1"/>
          </p:cNvSpPr>
          <p:nvPr>
            <p:ph type="title"/>
          </p:nvPr>
        </p:nvSpPr>
        <p:spPr>
          <a:xfrm>
            <a:off x="628650" y="365126"/>
            <a:ext cx="7886700" cy="801823"/>
          </a:xfrm>
        </p:spPr>
        <p:txBody>
          <a:bodyPr/>
          <a:lstStyle/>
          <a:p>
            <a:r>
              <a:rPr lang="en-US" dirty="0"/>
              <a:t>Exercise 12 Complete State Machine</a:t>
            </a:r>
          </a:p>
        </p:txBody>
      </p:sp>
      <p:sp>
        <p:nvSpPr>
          <p:cNvPr id="3" name="Date Placeholder 2">
            <a:extLst>
              <a:ext uri="{FF2B5EF4-FFF2-40B4-BE49-F238E27FC236}">
                <a16:creationId xmlns:a16="http://schemas.microsoft.com/office/drawing/2014/main" id="{42A07F2E-168A-A584-0925-ABE01E6E5A61}"/>
              </a:ext>
            </a:extLst>
          </p:cNvPr>
          <p:cNvSpPr>
            <a:spLocks noGrp="1"/>
          </p:cNvSpPr>
          <p:nvPr>
            <p:ph type="dt" sz="half" idx="10"/>
          </p:nvPr>
        </p:nvSpPr>
        <p:spPr/>
        <p:txBody>
          <a:bodyPr/>
          <a:lstStyle/>
          <a:p>
            <a:fld id="{C660DD5A-7174-B744-B741-DC2BDE691D34}" type="datetime1">
              <a:rPr lang="en-US" smtClean="0"/>
              <a:t>7/14/24</a:t>
            </a:fld>
            <a:endParaRPr lang="en-US"/>
          </a:p>
        </p:txBody>
      </p:sp>
      <p:sp>
        <p:nvSpPr>
          <p:cNvPr id="5" name="Slide Number Placeholder 4">
            <a:extLst>
              <a:ext uri="{FF2B5EF4-FFF2-40B4-BE49-F238E27FC236}">
                <a16:creationId xmlns:a16="http://schemas.microsoft.com/office/drawing/2014/main" id="{4EE33D57-2837-3FDA-C6BB-497387C83768}"/>
              </a:ext>
            </a:extLst>
          </p:cNvPr>
          <p:cNvSpPr>
            <a:spLocks noGrp="1"/>
          </p:cNvSpPr>
          <p:nvPr>
            <p:ph type="sldNum" sz="quarter" idx="12"/>
          </p:nvPr>
        </p:nvSpPr>
        <p:spPr/>
        <p:txBody>
          <a:bodyPr/>
          <a:lstStyle/>
          <a:p>
            <a:fld id="{3DE59B39-D009-AB47-A6E7-90AF1BD32FAA}" type="slidenum">
              <a:rPr lang="en-US" smtClean="0"/>
              <a:t>57</a:t>
            </a:fld>
            <a:endParaRPr lang="en-US"/>
          </a:p>
        </p:txBody>
      </p:sp>
      <p:pic>
        <p:nvPicPr>
          <p:cNvPr id="6" name="Picture 5">
            <a:extLst>
              <a:ext uri="{FF2B5EF4-FFF2-40B4-BE49-F238E27FC236}">
                <a16:creationId xmlns:a16="http://schemas.microsoft.com/office/drawing/2014/main" id="{EB2F93C1-50DB-222A-0D6C-FAD36DB695C3}"/>
              </a:ext>
            </a:extLst>
          </p:cNvPr>
          <p:cNvPicPr>
            <a:picLocks noChangeAspect="1"/>
          </p:cNvPicPr>
          <p:nvPr/>
        </p:nvPicPr>
        <p:blipFill>
          <a:blip r:embed="rId2"/>
          <a:stretch>
            <a:fillRect/>
          </a:stretch>
        </p:blipFill>
        <p:spPr>
          <a:xfrm>
            <a:off x="947057" y="1053737"/>
            <a:ext cx="6795118" cy="5284062"/>
          </a:xfrm>
          <a:prstGeom prst="rect">
            <a:avLst/>
          </a:prstGeom>
        </p:spPr>
      </p:pic>
      <p:sp>
        <p:nvSpPr>
          <p:cNvPr id="7" name="Footer Placeholder 4">
            <a:extLst>
              <a:ext uri="{FF2B5EF4-FFF2-40B4-BE49-F238E27FC236}">
                <a16:creationId xmlns:a16="http://schemas.microsoft.com/office/drawing/2014/main" id="{5A66142B-0720-C268-9801-5264DB5E70B6}"/>
              </a:ext>
            </a:extLst>
          </p:cNvPr>
          <p:cNvSpPr>
            <a:spLocks noGrp="1"/>
          </p:cNvSpPr>
          <p:nvPr>
            <p:ph type="ftr" sz="quarter" idx="11"/>
          </p:nvPr>
        </p:nvSpPr>
        <p:spPr>
          <a:xfrm>
            <a:off x="2890911" y="6356351"/>
            <a:ext cx="3376246" cy="365125"/>
          </a:xfrm>
        </p:spPr>
        <p:txBody>
          <a:bodyPr/>
          <a:lstStyle/>
          <a:p>
            <a:r>
              <a:rPr lang="en-US" dirty="0"/>
              <a:t>© 2024, James ter Veen PhD. Unpublished Work, SysML examples from </a:t>
            </a:r>
            <a:r>
              <a:rPr lang="en-US" i="1" spc="40" dirty="0">
                <a:latin typeface="Arial"/>
                <a:cs typeface="Arial"/>
              </a:rPr>
              <a:t>Architecting Spacecraft with </a:t>
            </a:r>
            <a:r>
              <a:rPr lang="en-US" i="1" dirty="0">
                <a:latin typeface="Arial"/>
                <a:cs typeface="Arial"/>
              </a:rPr>
              <a:t>SysML © 2017 All rights reserved</a:t>
            </a:r>
            <a:endParaRPr lang="en-US" dirty="0"/>
          </a:p>
        </p:txBody>
      </p:sp>
    </p:spTree>
    <p:extLst>
      <p:ext uri="{BB962C8B-B14F-4D97-AF65-F5344CB8AC3E}">
        <p14:creationId xmlns:p14="http://schemas.microsoft.com/office/powerpoint/2010/main" val="29987222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CC136-0A13-7B92-6EAF-17062FD9888B}"/>
              </a:ext>
            </a:extLst>
          </p:cNvPr>
          <p:cNvSpPr>
            <a:spLocks noGrp="1"/>
          </p:cNvSpPr>
          <p:nvPr>
            <p:ph type="title"/>
          </p:nvPr>
        </p:nvSpPr>
        <p:spPr>
          <a:xfrm>
            <a:off x="628650" y="365127"/>
            <a:ext cx="7886700" cy="811602"/>
          </a:xfrm>
        </p:spPr>
        <p:txBody>
          <a:bodyPr/>
          <a:lstStyle/>
          <a:p>
            <a:r>
              <a:rPr lang="en-US" dirty="0"/>
              <a:t>Exercise 13 Parametrics</a:t>
            </a:r>
          </a:p>
        </p:txBody>
      </p:sp>
      <p:sp>
        <p:nvSpPr>
          <p:cNvPr id="3" name="Content Placeholder 2">
            <a:extLst>
              <a:ext uri="{FF2B5EF4-FFF2-40B4-BE49-F238E27FC236}">
                <a16:creationId xmlns:a16="http://schemas.microsoft.com/office/drawing/2014/main" id="{8A1674FF-8DD9-3DD8-0116-213EADAE7320}"/>
              </a:ext>
            </a:extLst>
          </p:cNvPr>
          <p:cNvSpPr>
            <a:spLocks noGrp="1"/>
          </p:cNvSpPr>
          <p:nvPr>
            <p:ph idx="1"/>
          </p:nvPr>
        </p:nvSpPr>
        <p:spPr>
          <a:xfrm>
            <a:off x="343837" y="1224692"/>
            <a:ext cx="7886700" cy="1451052"/>
          </a:xfrm>
        </p:spPr>
        <p:txBody>
          <a:bodyPr>
            <a:normAutofit lnSpcReduction="10000"/>
          </a:bodyPr>
          <a:lstStyle/>
          <a:p>
            <a:pPr marL="0" indent="0">
              <a:buNone/>
            </a:pPr>
            <a:r>
              <a:rPr lang="en-US" sz="1800" dirty="0"/>
              <a:t>First, I define the problem, in this case how much power will the satellite components need in order to size the solar panel array?</a:t>
            </a:r>
          </a:p>
          <a:p>
            <a:pPr marL="0" indent="0">
              <a:buNone/>
            </a:pPr>
            <a:r>
              <a:rPr lang="en-US" sz="1800" dirty="0"/>
              <a:t>Then create a BDD of related Constraint blocks – a sum of all component demands, the formula for power (Joule’s Law: power = current * voltage), and the parameters current &amp; voltage</a:t>
            </a:r>
          </a:p>
        </p:txBody>
      </p:sp>
      <p:sp>
        <p:nvSpPr>
          <p:cNvPr id="4" name="Date Placeholder 3">
            <a:extLst>
              <a:ext uri="{FF2B5EF4-FFF2-40B4-BE49-F238E27FC236}">
                <a16:creationId xmlns:a16="http://schemas.microsoft.com/office/drawing/2014/main" id="{A6227F63-A60A-81A4-58DB-DBBD3855B472}"/>
              </a:ext>
            </a:extLst>
          </p:cNvPr>
          <p:cNvSpPr>
            <a:spLocks noGrp="1"/>
          </p:cNvSpPr>
          <p:nvPr>
            <p:ph type="dt" sz="half" idx="10"/>
          </p:nvPr>
        </p:nvSpPr>
        <p:spPr/>
        <p:txBody>
          <a:bodyPr/>
          <a:lstStyle/>
          <a:p>
            <a:fld id="{F2E2A116-E436-D64A-8DB9-D2625CCD60B6}" type="datetime1">
              <a:rPr lang="en-US" smtClean="0"/>
              <a:t>7/14/24</a:t>
            </a:fld>
            <a:endParaRPr lang="en-US"/>
          </a:p>
        </p:txBody>
      </p:sp>
      <p:sp>
        <p:nvSpPr>
          <p:cNvPr id="6" name="Slide Number Placeholder 5">
            <a:extLst>
              <a:ext uri="{FF2B5EF4-FFF2-40B4-BE49-F238E27FC236}">
                <a16:creationId xmlns:a16="http://schemas.microsoft.com/office/drawing/2014/main" id="{BCD1FFD1-2142-B694-6085-A26830EEDC84}"/>
              </a:ext>
            </a:extLst>
          </p:cNvPr>
          <p:cNvSpPr>
            <a:spLocks noGrp="1"/>
          </p:cNvSpPr>
          <p:nvPr>
            <p:ph type="sldNum" sz="quarter" idx="12"/>
          </p:nvPr>
        </p:nvSpPr>
        <p:spPr/>
        <p:txBody>
          <a:bodyPr/>
          <a:lstStyle/>
          <a:p>
            <a:fld id="{3DE59B39-D009-AB47-A6E7-90AF1BD32FAA}" type="slidenum">
              <a:rPr lang="en-US" smtClean="0"/>
              <a:t>58</a:t>
            </a:fld>
            <a:endParaRPr lang="en-US"/>
          </a:p>
        </p:txBody>
      </p:sp>
      <p:pic>
        <p:nvPicPr>
          <p:cNvPr id="7" name="Picture 6">
            <a:extLst>
              <a:ext uri="{FF2B5EF4-FFF2-40B4-BE49-F238E27FC236}">
                <a16:creationId xmlns:a16="http://schemas.microsoft.com/office/drawing/2014/main" id="{994A61D7-754F-5090-4F33-9B539ABBD312}"/>
              </a:ext>
            </a:extLst>
          </p:cNvPr>
          <p:cNvPicPr>
            <a:picLocks noChangeAspect="1"/>
          </p:cNvPicPr>
          <p:nvPr/>
        </p:nvPicPr>
        <p:blipFill>
          <a:blip r:embed="rId2"/>
          <a:stretch>
            <a:fillRect/>
          </a:stretch>
        </p:blipFill>
        <p:spPr>
          <a:xfrm>
            <a:off x="1416757" y="2540833"/>
            <a:ext cx="5740860" cy="3815518"/>
          </a:xfrm>
          <a:prstGeom prst="rect">
            <a:avLst/>
          </a:prstGeom>
        </p:spPr>
      </p:pic>
      <p:sp>
        <p:nvSpPr>
          <p:cNvPr id="8" name="Footer Placeholder 4">
            <a:extLst>
              <a:ext uri="{FF2B5EF4-FFF2-40B4-BE49-F238E27FC236}">
                <a16:creationId xmlns:a16="http://schemas.microsoft.com/office/drawing/2014/main" id="{7701D4DC-FE61-4BE0-C396-1EDFD0A8135A}"/>
              </a:ext>
            </a:extLst>
          </p:cNvPr>
          <p:cNvSpPr>
            <a:spLocks noGrp="1"/>
          </p:cNvSpPr>
          <p:nvPr>
            <p:ph type="ftr" sz="quarter" idx="11"/>
          </p:nvPr>
        </p:nvSpPr>
        <p:spPr>
          <a:xfrm>
            <a:off x="2890911" y="6356351"/>
            <a:ext cx="3376246" cy="365125"/>
          </a:xfrm>
        </p:spPr>
        <p:txBody>
          <a:bodyPr/>
          <a:lstStyle/>
          <a:p>
            <a:r>
              <a:rPr lang="en-US" dirty="0"/>
              <a:t>© 2024, James ter Veen PhD. Unpublished Work, SysML examples from </a:t>
            </a:r>
            <a:r>
              <a:rPr lang="en-US" i="1" spc="40" dirty="0">
                <a:latin typeface="Arial"/>
                <a:cs typeface="Arial"/>
              </a:rPr>
              <a:t>Architecting Spacecraft with </a:t>
            </a:r>
            <a:r>
              <a:rPr lang="en-US" i="1" dirty="0">
                <a:latin typeface="Arial"/>
                <a:cs typeface="Arial"/>
              </a:rPr>
              <a:t>SysML © 2017 All rights reserved</a:t>
            </a:r>
            <a:endParaRPr lang="en-US" dirty="0"/>
          </a:p>
        </p:txBody>
      </p:sp>
    </p:spTree>
    <p:extLst>
      <p:ext uri="{BB962C8B-B14F-4D97-AF65-F5344CB8AC3E}">
        <p14:creationId xmlns:p14="http://schemas.microsoft.com/office/powerpoint/2010/main" val="24274276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CC136-0A13-7B92-6EAF-17062FD9888B}"/>
              </a:ext>
            </a:extLst>
          </p:cNvPr>
          <p:cNvSpPr>
            <a:spLocks noGrp="1"/>
          </p:cNvSpPr>
          <p:nvPr>
            <p:ph type="title"/>
          </p:nvPr>
        </p:nvSpPr>
        <p:spPr>
          <a:xfrm>
            <a:off x="628650" y="365127"/>
            <a:ext cx="7886700" cy="811602"/>
          </a:xfrm>
        </p:spPr>
        <p:txBody>
          <a:bodyPr/>
          <a:lstStyle/>
          <a:p>
            <a:r>
              <a:rPr lang="en-US" dirty="0"/>
              <a:t>Exercise 13 Parametrics</a:t>
            </a:r>
          </a:p>
        </p:txBody>
      </p:sp>
      <p:sp>
        <p:nvSpPr>
          <p:cNvPr id="3" name="Content Placeholder 2">
            <a:extLst>
              <a:ext uri="{FF2B5EF4-FFF2-40B4-BE49-F238E27FC236}">
                <a16:creationId xmlns:a16="http://schemas.microsoft.com/office/drawing/2014/main" id="{8A1674FF-8DD9-3DD8-0116-213EADAE7320}"/>
              </a:ext>
            </a:extLst>
          </p:cNvPr>
          <p:cNvSpPr>
            <a:spLocks noGrp="1"/>
          </p:cNvSpPr>
          <p:nvPr>
            <p:ph idx="1"/>
          </p:nvPr>
        </p:nvSpPr>
        <p:spPr>
          <a:xfrm>
            <a:off x="343837" y="1224692"/>
            <a:ext cx="7886700" cy="1338626"/>
          </a:xfrm>
        </p:spPr>
        <p:txBody>
          <a:bodyPr>
            <a:normAutofit lnSpcReduction="10000"/>
          </a:bodyPr>
          <a:lstStyle/>
          <a:p>
            <a:pPr marL="0" indent="0">
              <a:buNone/>
            </a:pPr>
            <a:r>
              <a:rPr lang="en-US" sz="1800" dirty="0"/>
              <a:t>Next, right-click on the ‘Power Consumption’ constraint block, select ‘Create Diagram’/ ‘Parametric Diagram’</a:t>
            </a:r>
          </a:p>
          <a:p>
            <a:pPr marL="0" indent="0">
              <a:buNone/>
            </a:pPr>
            <a:r>
              <a:rPr lang="en-US" sz="1800" dirty="0"/>
              <a:t>Add the constraints for Joule’s Law &amp; the Power Sum, add connectors for current &amp; voltage inputs, add a connector for the total power calculation output</a:t>
            </a:r>
          </a:p>
        </p:txBody>
      </p:sp>
      <p:sp>
        <p:nvSpPr>
          <p:cNvPr id="4" name="Date Placeholder 3">
            <a:extLst>
              <a:ext uri="{FF2B5EF4-FFF2-40B4-BE49-F238E27FC236}">
                <a16:creationId xmlns:a16="http://schemas.microsoft.com/office/drawing/2014/main" id="{A6227F63-A60A-81A4-58DB-DBBD3855B472}"/>
              </a:ext>
            </a:extLst>
          </p:cNvPr>
          <p:cNvSpPr>
            <a:spLocks noGrp="1"/>
          </p:cNvSpPr>
          <p:nvPr>
            <p:ph type="dt" sz="half" idx="10"/>
          </p:nvPr>
        </p:nvSpPr>
        <p:spPr/>
        <p:txBody>
          <a:bodyPr/>
          <a:lstStyle/>
          <a:p>
            <a:fld id="{F2E2A116-E436-D64A-8DB9-D2625CCD60B6}" type="datetime1">
              <a:rPr lang="en-US" smtClean="0"/>
              <a:t>7/14/24</a:t>
            </a:fld>
            <a:endParaRPr lang="en-US"/>
          </a:p>
        </p:txBody>
      </p:sp>
      <p:sp>
        <p:nvSpPr>
          <p:cNvPr id="6" name="Slide Number Placeholder 5">
            <a:extLst>
              <a:ext uri="{FF2B5EF4-FFF2-40B4-BE49-F238E27FC236}">
                <a16:creationId xmlns:a16="http://schemas.microsoft.com/office/drawing/2014/main" id="{BCD1FFD1-2142-B694-6085-A26830EEDC84}"/>
              </a:ext>
            </a:extLst>
          </p:cNvPr>
          <p:cNvSpPr>
            <a:spLocks noGrp="1"/>
          </p:cNvSpPr>
          <p:nvPr>
            <p:ph type="sldNum" sz="quarter" idx="12"/>
          </p:nvPr>
        </p:nvSpPr>
        <p:spPr/>
        <p:txBody>
          <a:bodyPr/>
          <a:lstStyle/>
          <a:p>
            <a:fld id="{3DE59B39-D009-AB47-A6E7-90AF1BD32FAA}" type="slidenum">
              <a:rPr lang="en-US" smtClean="0"/>
              <a:t>59</a:t>
            </a:fld>
            <a:endParaRPr lang="en-US"/>
          </a:p>
        </p:txBody>
      </p:sp>
      <p:pic>
        <p:nvPicPr>
          <p:cNvPr id="8" name="Picture 7">
            <a:extLst>
              <a:ext uri="{FF2B5EF4-FFF2-40B4-BE49-F238E27FC236}">
                <a16:creationId xmlns:a16="http://schemas.microsoft.com/office/drawing/2014/main" id="{39E58BC9-7728-DD83-944B-3D80AA5E87D6}"/>
              </a:ext>
            </a:extLst>
          </p:cNvPr>
          <p:cNvPicPr>
            <a:picLocks noChangeAspect="1"/>
          </p:cNvPicPr>
          <p:nvPr/>
        </p:nvPicPr>
        <p:blipFill>
          <a:blip r:embed="rId2"/>
          <a:stretch>
            <a:fillRect/>
          </a:stretch>
        </p:blipFill>
        <p:spPr>
          <a:xfrm>
            <a:off x="1225445" y="2435902"/>
            <a:ext cx="6732735" cy="3770027"/>
          </a:xfrm>
          <a:prstGeom prst="rect">
            <a:avLst/>
          </a:prstGeom>
        </p:spPr>
      </p:pic>
      <p:sp>
        <p:nvSpPr>
          <p:cNvPr id="7" name="Footer Placeholder 4">
            <a:extLst>
              <a:ext uri="{FF2B5EF4-FFF2-40B4-BE49-F238E27FC236}">
                <a16:creationId xmlns:a16="http://schemas.microsoft.com/office/drawing/2014/main" id="{70AD1572-3F5B-5F87-96F2-F7E1AB00E810}"/>
              </a:ext>
            </a:extLst>
          </p:cNvPr>
          <p:cNvSpPr>
            <a:spLocks noGrp="1"/>
          </p:cNvSpPr>
          <p:nvPr>
            <p:ph type="ftr" sz="quarter" idx="11"/>
          </p:nvPr>
        </p:nvSpPr>
        <p:spPr>
          <a:xfrm>
            <a:off x="2890911" y="6356351"/>
            <a:ext cx="3376246" cy="365125"/>
          </a:xfrm>
        </p:spPr>
        <p:txBody>
          <a:bodyPr/>
          <a:lstStyle/>
          <a:p>
            <a:r>
              <a:rPr lang="en-US" dirty="0"/>
              <a:t>© 2024, James ter Veen PhD. Unpublished Work, SysML examples from </a:t>
            </a:r>
            <a:r>
              <a:rPr lang="en-US" i="1" spc="40" dirty="0">
                <a:latin typeface="Arial"/>
                <a:cs typeface="Arial"/>
              </a:rPr>
              <a:t>Architecting Spacecraft with </a:t>
            </a:r>
            <a:r>
              <a:rPr lang="en-US" i="1" dirty="0">
                <a:latin typeface="Arial"/>
                <a:cs typeface="Arial"/>
              </a:rPr>
              <a:t>SysML © 2017 All rights reserved</a:t>
            </a:r>
            <a:endParaRPr lang="en-US" dirty="0"/>
          </a:p>
        </p:txBody>
      </p:sp>
    </p:spTree>
    <p:extLst>
      <p:ext uri="{BB962C8B-B14F-4D97-AF65-F5344CB8AC3E}">
        <p14:creationId xmlns:p14="http://schemas.microsoft.com/office/powerpoint/2010/main" val="1454287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99A55ED-31AB-F5E1-E70B-1551A460D148}"/>
              </a:ext>
            </a:extLst>
          </p:cNvPr>
          <p:cNvSpPr>
            <a:spLocks noGrp="1"/>
          </p:cNvSpPr>
          <p:nvPr>
            <p:ph type="title"/>
          </p:nvPr>
        </p:nvSpPr>
        <p:spPr>
          <a:xfrm>
            <a:off x="628650" y="365127"/>
            <a:ext cx="7886700" cy="1047420"/>
          </a:xfrm>
        </p:spPr>
        <p:txBody>
          <a:bodyPr/>
          <a:lstStyle/>
          <a:p>
            <a:r>
              <a:rPr lang="en-US" dirty="0"/>
              <a:t>Five blind men &amp; an elephant</a:t>
            </a:r>
          </a:p>
        </p:txBody>
      </p:sp>
      <p:sp>
        <p:nvSpPr>
          <p:cNvPr id="4" name="Date Placeholder 3">
            <a:extLst>
              <a:ext uri="{FF2B5EF4-FFF2-40B4-BE49-F238E27FC236}">
                <a16:creationId xmlns:a16="http://schemas.microsoft.com/office/drawing/2014/main" id="{B6198DFA-66A9-67F0-5FBE-F4ABE3391AEE}"/>
              </a:ext>
            </a:extLst>
          </p:cNvPr>
          <p:cNvSpPr>
            <a:spLocks noGrp="1"/>
          </p:cNvSpPr>
          <p:nvPr>
            <p:ph type="dt" sz="half" idx="10"/>
          </p:nvPr>
        </p:nvSpPr>
        <p:spPr/>
        <p:txBody>
          <a:bodyPr/>
          <a:lstStyle/>
          <a:p>
            <a:fld id="{B6F43E31-EF99-BD48-BA6B-086A5746FAC5}" type="datetime1">
              <a:rPr lang="en-US" smtClean="0"/>
              <a:t>7/14/24</a:t>
            </a:fld>
            <a:endParaRPr lang="en-US" dirty="0"/>
          </a:p>
        </p:txBody>
      </p:sp>
      <p:sp>
        <p:nvSpPr>
          <p:cNvPr id="5" name="Footer Placeholder 4">
            <a:extLst>
              <a:ext uri="{FF2B5EF4-FFF2-40B4-BE49-F238E27FC236}">
                <a16:creationId xmlns:a16="http://schemas.microsoft.com/office/drawing/2014/main" id="{354F7791-5797-38ED-CA0D-715656DDF615}"/>
              </a:ext>
            </a:extLst>
          </p:cNvPr>
          <p:cNvSpPr>
            <a:spLocks noGrp="1"/>
          </p:cNvSpPr>
          <p:nvPr>
            <p:ph type="ftr" sz="quarter" idx="11"/>
          </p:nvPr>
        </p:nvSpPr>
        <p:spPr>
          <a:xfrm>
            <a:off x="2890911" y="6356351"/>
            <a:ext cx="3376246" cy="365125"/>
          </a:xfrm>
        </p:spPr>
        <p:txBody>
          <a:bodyPr/>
          <a:lstStyle/>
          <a:p>
            <a:r>
              <a:rPr lang="en-US" dirty="0"/>
              <a:t>© 2024, James ter Veen PhD. Unpublished Work, SysML examples from </a:t>
            </a:r>
            <a:r>
              <a:rPr lang="en-US" i="1" spc="40" dirty="0">
                <a:latin typeface="Arial"/>
                <a:cs typeface="Arial"/>
              </a:rPr>
              <a:t>Architecting Spacecraft with </a:t>
            </a:r>
            <a:r>
              <a:rPr lang="en-US" i="1" dirty="0">
                <a:latin typeface="Arial"/>
                <a:cs typeface="Arial"/>
              </a:rPr>
              <a:t>SysML © 2017 All rights reserved</a:t>
            </a:r>
            <a:endParaRPr lang="en-US" dirty="0"/>
          </a:p>
        </p:txBody>
      </p:sp>
      <p:sp>
        <p:nvSpPr>
          <p:cNvPr id="6" name="Slide Number Placeholder 5">
            <a:extLst>
              <a:ext uri="{FF2B5EF4-FFF2-40B4-BE49-F238E27FC236}">
                <a16:creationId xmlns:a16="http://schemas.microsoft.com/office/drawing/2014/main" id="{406707D8-69D3-1F1C-CA65-8F729E87E72D}"/>
              </a:ext>
            </a:extLst>
          </p:cNvPr>
          <p:cNvSpPr>
            <a:spLocks noGrp="1"/>
          </p:cNvSpPr>
          <p:nvPr>
            <p:ph type="sldNum" sz="quarter" idx="12"/>
          </p:nvPr>
        </p:nvSpPr>
        <p:spPr/>
        <p:txBody>
          <a:bodyPr/>
          <a:lstStyle/>
          <a:p>
            <a:fld id="{3DE59B39-D009-AB47-A6E7-90AF1BD32FAA}" type="slidenum">
              <a:rPr lang="en-US" smtClean="0"/>
              <a:t>6</a:t>
            </a:fld>
            <a:endParaRPr lang="en-US"/>
          </a:p>
        </p:txBody>
      </p:sp>
      <p:pic>
        <p:nvPicPr>
          <p:cNvPr id="1026" name="Picture 2">
            <a:extLst>
              <a:ext uri="{FF2B5EF4-FFF2-40B4-BE49-F238E27FC236}">
                <a16:creationId xmlns:a16="http://schemas.microsoft.com/office/drawing/2014/main" id="{3ABA79E4-A887-6509-01E4-7CA007C0DE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843" y="1412546"/>
            <a:ext cx="8041507" cy="419307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2A0748C-5D05-0C56-9CE7-64776074CCA0}"/>
              </a:ext>
            </a:extLst>
          </p:cNvPr>
          <p:cNvSpPr txBox="1"/>
          <p:nvPr/>
        </p:nvSpPr>
        <p:spPr>
          <a:xfrm>
            <a:off x="4790017" y="5657818"/>
            <a:ext cx="3725333" cy="215444"/>
          </a:xfrm>
          <a:prstGeom prst="rect">
            <a:avLst/>
          </a:prstGeom>
          <a:noFill/>
        </p:spPr>
        <p:txBody>
          <a:bodyPr wrap="square" rtlCol="0">
            <a:spAutoFit/>
          </a:bodyPr>
          <a:lstStyle/>
          <a:p>
            <a:r>
              <a:rPr lang="en-US" sz="800" dirty="0"/>
              <a:t>https://</a:t>
            </a:r>
            <a:r>
              <a:rPr lang="en-US" sz="800" dirty="0" err="1"/>
              <a:t>medium.com</a:t>
            </a:r>
            <a:r>
              <a:rPr lang="en-US" sz="800" dirty="0"/>
              <a:t>/</a:t>
            </a:r>
            <a:r>
              <a:rPr lang="en-US" sz="800" dirty="0" err="1"/>
              <a:t>betterism</a:t>
            </a:r>
            <a:r>
              <a:rPr lang="en-US" sz="800" dirty="0"/>
              <a:t>/the-blind-men-and-the-elephant-596ec8a72a7d</a:t>
            </a:r>
          </a:p>
        </p:txBody>
      </p:sp>
    </p:spTree>
    <p:extLst>
      <p:ext uri="{BB962C8B-B14F-4D97-AF65-F5344CB8AC3E}">
        <p14:creationId xmlns:p14="http://schemas.microsoft.com/office/powerpoint/2010/main" val="20556540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CBCA1-26ED-CCDA-522B-B7A911A45454}"/>
              </a:ext>
            </a:extLst>
          </p:cNvPr>
          <p:cNvSpPr>
            <a:spLocks noGrp="1"/>
          </p:cNvSpPr>
          <p:nvPr>
            <p:ph type="title"/>
          </p:nvPr>
        </p:nvSpPr>
        <p:spPr>
          <a:xfrm>
            <a:off x="628650" y="365127"/>
            <a:ext cx="7886700" cy="900966"/>
          </a:xfrm>
        </p:spPr>
        <p:txBody>
          <a:bodyPr/>
          <a:lstStyle/>
          <a:p>
            <a:r>
              <a:rPr lang="en-US" dirty="0"/>
              <a:t>Allocations – Relationship Magic</a:t>
            </a:r>
          </a:p>
        </p:txBody>
      </p:sp>
      <p:sp>
        <p:nvSpPr>
          <p:cNvPr id="3" name="Content Placeholder 2">
            <a:extLst>
              <a:ext uri="{FF2B5EF4-FFF2-40B4-BE49-F238E27FC236}">
                <a16:creationId xmlns:a16="http://schemas.microsoft.com/office/drawing/2014/main" id="{61F422AF-DE3B-9F99-23E9-F2A9ACD15312}"/>
              </a:ext>
            </a:extLst>
          </p:cNvPr>
          <p:cNvSpPr>
            <a:spLocks noGrp="1"/>
          </p:cNvSpPr>
          <p:nvPr>
            <p:ph idx="1"/>
          </p:nvPr>
        </p:nvSpPr>
        <p:spPr>
          <a:xfrm>
            <a:off x="551278" y="1319188"/>
            <a:ext cx="7886700" cy="4351338"/>
          </a:xfrm>
        </p:spPr>
        <p:txBody>
          <a:bodyPr>
            <a:normAutofit fontScale="85000" lnSpcReduction="10000"/>
          </a:bodyPr>
          <a:lstStyle/>
          <a:p>
            <a:r>
              <a:rPr lang="en-US" dirty="0">
                <a:solidFill>
                  <a:srgbClr val="0070C0"/>
                </a:solidFill>
              </a:rPr>
              <a:t>The power of SysML modeling isn’t in individual diagrams, it’s in the relationships between the model elements which you can see from different perspectives</a:t>
            </a:r>
          </a:p>
          <a:p>
            <a:pPr lvl="1"/>
            <a:r>
              <a:rPr lang="en-US" dirty="0"/>
              <a:t>Requirements are allocated to structures</a:t>
            </a:r>
          </a:p>
          <a:p>
            <a:pPr lvl="2"/>
            <a:r>
              <a:rPr lang="en-US" dirty="0"/>
              <a:t>&lt;&lt;satisfy&gt;&gt; &lt;&lt;verify&gt;&gt; &lt;&lt;trace&gt;&gt;</a:t>
            </a:r>
          </a:p>
          <a:p>
            <a:pPr lvl="1"/>
            <a:r>
              <a:rPr lang="en-US" dirty="0"/>
              <a:t>Behaviors are allocated to structures</a:t>
            </a:r>
          </a:p>
          <a:p>
            <a:pPr lvl="1"/>
            <a:r>
              <a:rPr lang="en-US" dirty="0"/>
              <a:t>Behaviors are allocated requirements</a:t>
            </a:r>
          </a:p>
          <a:p>
            <a:pPr lvl="2"/>
            <a:r>
              <a:rPr lang="en-US" dirty="0"/>
              <a:t>&lt;&lt;refine&gt;&gt;</a:t>
            </a:r>
          </a:p>
          <a:p>
            <a:pPr lvl="1"/>
            <a:r>
              <a:rPr lang="en-US" dirty="0"/>
              <a:t>Behaviors are allocated to activities</a:t>
            </a:r>
          </a:p>
          <a:p>
            <a:pPr lvl="1"/>
            <a:r>
              <a:rPr lang="en-US" dirty="0"/>
              <a:t>Actions are allocated to part properties</a:t>
            </a:r>
          </a:p>
          <a:p>
            <a:pPr lvl="1"/>
            <a:r>
              <a:rPr lang="en-US" dirty="0"/>
              <a:t>Logical structures are allocated to physical structures</a:t>
            </a:r>
          </a:p>
          <a:p>
            <a:pPr lvl="2"/>
            <a:r>
              <a:rPr lang="en-US" dirty="0"/>
              <a:t>e.g. a Logical block to a Physical block</a:t>
            </a:r>
          </a:p>
          <a:p>
            <a:pPr lvl="2"/>
            <a:r>
              <a:rPr lang="en-US" dirty="0"/>
              <a:t>e.g. software to a hardware element</a:t>
            </a:r>
          </a:p>
          <a:p>
            <a:pPr lvl="1"/>
            <a:r>
              <a:rPr lang="en-US" dirty="0"/>
              <a:t>Resources are allocated to structures</a:t>
            </a:r>
            <a:r>
              <a:rPr lang="en-US" baseline="30000" dirty="0"/>
              <a:t>3</a:t>
            </a:r>
          </a:p>
        </p:txBody>
      </p:sp>
      <p:sp>
        <p:nvSpPr>
          <p:cNvPr id="4" name="Date Placeholder 3">
            <a:extLst>
              <a:ext uri="{FF2B5EF4-FFF2-40B4-BE49-F238E27FC236}">
                <a16:creationId xmlns:a16="http://schemas.microsoft.com/office/drawing/2014/main" id="{7465572A-0DFF-7826-2672-ACD557BE4992}"/>
              </a:ext>
            </a:extLst>
          </p:cNvPr>
          <p:cNvSpPr>
            <a:spLocks noGrp="1"/>
          </p:cNvSpPr>
          <p:nvPr>
            <p:ph type="dt" sz="half" idx="10"/>
          </p:nvPr>
        </p:nvSpPr>
        <p:spPr/>
        <p:txBody>
          <a:bodyPr/>
          <a:lstStyle/>
          <a:p>
            <a:fld id="{AAA237FE-C3A6-0A40-A072-C97279A2035F}" type="datetime1">
              <a:rPr lang="en-US" smtClean="0"/>
              <a:t>7/14/24</a:t>
            </a:fld>
            <a:endParaRPr lang="en-US"/>
          </a:p>
        </p:txBody>
      </p:sp>
      <p:sp>
        <p:nvSpPr>
          <p:cNvPr id="6" name="Slide Number Placeholder 5">
            <a:extLst>
              <a:ext uri="{FF2B5EF4-FFF2-40B4-BE49-F238E27FC236}">
                <a16:creationId xmlns:a16="http://schemas.microsoft.com/office/drawing/2014/main" id="{4CCAF62E-76DC-B327-EB91-D925A2B4AFA8}"/>
              </a:ext>
            </a:extLst>
          </p:cNvPr>
          <p:cNvSpPr>
            <a:spLocks noGrp="1"/>
          </p:cNvSpPr>
          <p:nvPr>
            <p:ph type="sldNum" sz="quarter" idx="12"/>
          </p:nvPr>
        </p:nvSpPr>
        <p:spPr/>
        <p:txBody>
          <a:bodyPr/>
          <a:lstStyle/>
          <a:p>
            <a:fld id="{3DE59B39-D009-AB47-A6E7-90AF1BD32FAA}" type="slidenum">
              <a:rPr lang="en-US" smtClean="0"/>
              <a:t>60</a:t>
            </a:fld>
            <a:endParaRPr lang="en-US"/>
          </a:p>
        </p:txBody>
      </p:sp>
      <p:sp>
        <p:nvSpPr>
          <p:cNvPr id="7" name="Footer Placeholder 4">
            <a:extLst>
              <a:ext uri="{FF2B5EF4-FFF2-40B4-BE49-F238E27FC236}">
                <a16:creationId xmlns:a16="http://schemas.microsoft.com/office/drawing/2014/main" id="{BADB983E-9FFE-AD38-2030-07875916D07C}"/>
              </a:ext>
            </a:extLst>
          </p:cNvPr>
          <p:cNvSpPr>
            <a:spLocks noGrp="1"/>
          </p:cNvSpPr>
          <p:nvPr>
            <p:ph type="ftr" sz="quarter" idx="11"/>
          </p:nvPr>
        </p:nvSpPr>
        <p:spPr>
          <a:xfrm>
            <a:off x="2890911" y="6356351"/>
            <a:ext cx="3376246" cy="365125"/>
          </a:xfrm>
        </p:spPr>
        <p:txBody>
          <a:bodyPr/>
          <a:lstStyle/>
          <a:p>
            <a:r>
              <a:rPr lang="en-US" dirty="0"/>
              <a:t>© 2024, James ter Veen PhD. Unpublished Work, SysML examples from </a:t>
            </a:r>
            <a:r>
              <a:rPr lang="en-US" i="1" spc="40" dirty="0">
                <a:latin typeface="Arial"/>
                <a:cs typeface="Arial"/>
              </a:rPr>
              <a:t>Architecting Spacecraft with </a:t>
            </a:r>
            <a:r>
              <a:rPr lang="en-US" i="1" dirty="0">
                <a:latin typeface="Arial"/>
                <a:cs typeface="Arial"/>
              </a:rPr>
              <a:t>SysML © 2017 All rights reserved</a:t>
            </a:r>
            <a:endParaRPr lang="en-US" dirty="0"/>
          </a:p>
        </p:txBody>
      </p:sp>
    </p:spTree>
    <p:extLst>
      <p:ext uri="{BB962C8B-B14F-4D97-AF65-F5344CB8AC3E}">
        <p14:creationId xmlns:p14="http://schemas.microsoft.com/office/powerpoint/2010/main" val="38736492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2EDEE-50B9-8DE4-D8E6-70A5B97EC51B}"/>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D086431F-2BDE-5277-23B9-453CBF3CCD2F}"/>
              </a:ext>
            </a:extLst>
          </p:cNvPr>
          <p:cNvSpPr>
            <a:spLocks noGrp="1"/>
          </p:cNvSpPr>
          <p:nvPr>
            <p:ph idx="1"/>
          </p:nvPr>
        </p:nvSpPr>
        <p:spPr/>
        <p:txBody>
          <a:bodyPr>
            <a:normAutofit/>
          </a:bodyPr>
          <a:lstStyle/>
          <a:p>
            <a:pPr>
              <a:buFont typeface="+mj-lt"/>
              <a:buAutoNum type="arabicPeriod"/>
            </a:pPr>
            <a:r>
              <a:rPr lang="en-US" sz="1200" i="1" spc="40" dirty="0">
                <a:latin typeface="Arial"/>
                <a:cs typeface="Arial"/>
              </a:rPr>
              <a:t>Architecting Spacecraft with </a:t>
            </a:r>
            <a:r>
              <a:rPr lang="en-US" sz="1200" i="1" dirty="0">
                <a:latin typeface="Arial"/>
                <a:cs typeface="Arial"/>
              </a:rPr>
              <a:t>SysML,</a:t>
            </a:r>
            <a:r>
              <a:rPr lang="en-US" sz="1200" i="1" spc="20" dirty="0">
                <a:latin typeface="Arial"/>
                <a:cs typeface="Arial"/>
              </a:rPr>
              <a:t> </a:t>
            </a:r>
            <a:r>
              <a:rPr lang="en-US" sz="1200" spc="-5" dirty="0">
                <a:latin typeface="Arial"/>
                <a:cs typeface="Arial"/>
              </a:rPr>
              <a:t>S.</a:t>
            </a:r>
            <a:r>
              <a:rPr lang="en-US" sz="1200" spc="40" dirty="0">
                <a:latin typeface="Arial"/>
                <a:cs typeface="Arial"/>
              </a:rPr>
              <a:t> </a:t>
            </a:r>
            <a:r>
              <a:rPr lang="en-US" sz="1200" spc="-5" dirty="0">
                <a:latin typeface="Arial"/>
                <a:cs typeface="Arial"/>
              </a:rPr>
              <a:t>Friedenthal and</a:t>
            </a:r>
            <a:r>
              <a:rPr lang="en-US" sz="1200" spc="20" dirty="0">
                <a:latin typeface="Arial"/>
                <a:cs typeface="Arial"/>
              </a:rPr>
              <a:t> C.</a:t>
            </a:r>
            <a:r>
              <a:rPr lang="en-US" sz="1200" spc="-5" dirty="0">
                <a:latin typeface="Arial"/>
                <a:cs typeface="Arial"/>
              </a:rPr>
              <a:t> Oster,</a:t>
            </a:r>
            <a:r>
              <a:rPr lang="en-US" sz="1200" dirty="0">
                <a:latin typeface="Arial"/>
                <a:cs typeface="Arial"/>
              </a:rPr>
              <a:t> </a:t>
            </a:r>
            <a:r>
              <a:rPr lang="en-US" sz="1200" spc="10" dirty="0">
                <a:latin typeface="Arial"/>
                <a:cs typeface="Arial"/>
              </a:rPr>
              <a:t>CreateSpace Independent Publishing Platform</a:t>
            </a:r>
            <a:r>
              <a:rPr lang="en-US" sz="1200" spc="-5" dirty="0">
                <a:latin typeface="Arial"/>
                <a:cs typeface="Arial"/>
              </a:rPr>
              <a:t>,</a:t>
            </a:r>
            <a:r>
              <a:rPr lang="en-US" sz="1200" spc="5" dirty="0">
                <a:latin typeface="Arial"/>
                <a:cs typeface="Arial"/>
              </a:rPr>
              <a:t> ©</a:t>
            </a:r>
            <a:r>
              <a:rPr lang="en-US" sz="1200" spc="40" dirty="0">
                <a:latin typeface="Arial"/>
                <a:cs typeface="Arial"/>
              </a:rPr>
              <a:t> </a:t>
            </a:r>
            <a:r>
              <a:rPr lang="en-US" sz="1200" spc="-5" dirty="0">
                <a:latin typeface="Arial"/>
                <a:cs typeface="Arial"/>
              </a:rPr>
              <a:t>2017</a:t>
            </a:r>
          </a:p>
          <a:p>
            <a:pPr>
              <a:buFont typeface="+mj-lt"/>
              <a:buAutoNum type="arabicPeriod"/>
            </a:pPr>
            <a:r>
              <a:rPr lang="en-US" sz="1200" i="1" dirty="0">
                <a:latin typeface="Arial"/>
                <a:cs typeface="Arial"/>
              </a:rPr>
              <a:t>Practical</a:t>
            </a:r>
            <a:r>
              <a:rPr lang="en-US" sz="1200" i="1" spc="-10" dirty="0">
                <a:latin typeface="Arial"/>
                <a:cs typeface="Arial"/>
              </a:rPr>
              <a:t> </a:t>
            </a:r>
            <a:r>
              <a:rPr lang="en-US" sz="1200" i="1" dirty="0">
                <a:latin typeface="Arial"/>
                <a:cs typeface="Arial"/>
              </a:rPr>
              <a:t>Guide</a:t>
            </a:r>
            <a:r>
              <a:rPr lang="en-US" sz="1200" i="1" spc="10" dirty="0">
                <a:latin typeface="Arial"/>
                <a:cs typeface="Arial"/>
              </a:rPr>
              <a:t> </a:t>
            </a:r>
            <a:r>
              <a:rPr lang="en-US" sz="1200" i="1" dirty="0">
                <a:latin typeface="Arial"/>
                <a:cs typeface="Arial"/>
              </a:rPr>
              <a:t>to</a:t>
            </a:r>
            <a:r>
              <a:rPr lang="en-US" sz="1200" i="1" spc="10" dirty="0">
                <a:latin typeface="Arial"/>
                <a:cs typeface="Arial"/>
              </a:rPr>
              <a:t> </a:t>
            </a:r>
            <a:r>
              <a:rPr lang="en-US" sz="1200" i="1" dirty="0">
                <a:latin typeface="Arial"/>
                <a:cs typeface="Arial"/>
              </a:rPr>
              <a:t>the</a:t>
            </a:r>
            <a:r>
              <a:rPr lang="en-US" sz="1200" i="1" spc="20" dirty="0">
                <a:latin typeface="Arial"/>
                <a:cs typeface="Arial"/>
              </a:rPr>
              <a:t> </a:t>
            </a:r>
            <a:r>
              <a:rPr lang="en-US" sz="1200" i="1" dirty="0">
                <a:latin typeface="Arial"/>
                <a:cs typeface="Arial"/>
              </a:rPr>
              <a:t>Systems</a:t>
            </a:r>
            <a:r>
              <a:rPr lang="en-US" sz="1200" i="1" spc="-5" dirty="0">
                <a:latin typeface="Arial"/>
                <a:cs typeface="Arial"/>
              </a:rPr>
              <a:t> </a:t>
            </a:r>
            <a:r>
              <a:rPr lang="en-US" sz="1200" i="1" dirty="0">
                <a:latin typeface="Arial"/>
                <a:cs typeface="Arial"/>
              </a:rPr>
              <a:t>Modeling</a:t>
            </a:r>
            <a:r>
              <a:rPr lang="en-US" sz="1200" i="1" spc="20" dirty="0">
                <a:latin typeface="Arial"/>
                <a:cs typeface="Arial"/>
              </a:rPr>
              <a:t> </a:t>
            </a:r>
            <a:r>
              <a:rPr lang="en-US" sz="1200" i="1" spc="-5" dirty="0">
                <a:latin typeface="Arial"/>
                <a:cs typeface="Arial"/>
              </a:rPr>
              <a:t>Language</a:t>
            </a:r>
            <a:r>
              <a:rPr lang="en-US" sz="1200" i="1" spc="45" dirty="0">
                <a:latin typeface="Arial"/>
                <a:cs typeface="Arial"/>
              </a:rPr>
              <a:t> </a:t>
            </a:r>
            <a:r>
              <a:rPr lang="en-US" sz="1200" i="1" dirty="0">
                <a:latin typeface="Arial"/>
                <a:cs typeface="Arial"/>
              </a:rPr>
              <a:t>(SysML),</a:t>
            </a:r>
            <a:r>
              <a:rPr lang="en-US" sz="1200" i="1" spc="20" dirty="0">
                <a:latin typeface="Arial"/>
                <a:cs typeface="Arial"/>
              </a:rPr>
              <a:t> Third Edition, </a:t>
            </a:r>
            <a:r>
              <a:rPr lang="en-US" sz="1200" spc="-5" dirty="0">
                <a:latin typeface="Arial"/>
                <a:cs typeface="Arial"/>
              </a:rPr>
              <a:t>S.</a:t>
            </a:r>
            <a:r>
              <a:rPr lang="en-US" sz="1200" spc="40" dirty="0">
                <a:latin typeface="Arial"/>
                <a:cs typeface="Arial"/>
              </a:rPr>
              <a:t> </a:t>
            </a:r>
            <a:r>
              <a:rPr lang="en-US" sz="1200" spc="-5" dirty="0">
                <a:latin typeface="Arial"/>
                <a:cs typeface="Arial"/>
              </a:rPr>
              <a:t>Friedenthal,</a:t>
            </a:r>
            <a:r>
              <a:rPr lang="en-US" sz="1200" spc="15" dirty="0">
                <a:latin typeface="Arial"/>
                <a:cs typeface="Arial"/>
              </a:rPr>
              <a:t> </a:t>
            </a:r>
            <a:r>
              <a:rPr lang="en-US" sz="1200" dirty="0">
                <a:latin typeface="Arial"/>
                <a:cs typeface="Arial"/>
              </a:rPr>
              <a:t>A.</a:t>
            </a:r>
            <a:r>
              <a:rPr lang="en-US" sz="1200" spc="20" dirty="0">
                <a:latin typeface="Arial"/>
                <a:cs typeface="Arial"/>
              </a:rPr>
              <a:t> </a:t>
            </a:r>
            <a:r>
              <a:rPr lang="en-US" sz="1200" spc="-5" dirty="0">
                <a:latin typeface="Arial"/>
                <a:cs typeface="Arial"/>
              </a:rPr>
              <a:t>Moore,</a:t>
            </a:r>
            <a:r>
              <a:rPr lang="en-US" sz="1200" spc="30" dirty="0">
                <a:latin typeface="Arial"/>
                <a:cs typeface="Arial"/>
              </a:rPr>
              <a:t> </a:t>
            </a:r>
            <a:r>
              <a:rPr lang="en-US" sz="1200" spc="-5" dirty="0">
                <a:latin typeface="Arial"/>
                <a:cs typeface="Arial"/>
              </a:rPr>
              <a:t>and</a:t>
            </a:r>
            <a:r>
              <a:rPr lang="en-US" sz="1200" spc="20" dirty="0">
                <a:latin typeface="Arial"/>
                <a:cs typeface="Arial"/>
              </a:rPr>
              <a:t> </a:t>
            </a:r>
            <a:r>
              <a:rPr lang="en-US" sz="1200" dirty="0">
                <a:latin typeface="Arial"/>
                <a:cs typeface="Arial"/>
              </a:rPr>
              <a:t>R.</a:t>
            </a:r>
            <a:r>
              <a:rPr lang="en-US" sz="1200" spc="-5" dirty="0">
                <a:latin typeface="Arial"/>
                <a:cs typeface="Arial"/>
              </a:rPr>
              <a:t> Steiner,</a:t>
            </a:r>
            <a:r>
              <a:rPr lang="en-US" sz="1200" spc="15" dirty="0">
                <a:latin typeface="Arial"/>
                <a:cs typeface="Arial"/>
              </a:rPr>
              <a:t> </a:t>
            </a:r>
            <a:r>
              <a:rPr lang="en-US" sz="1200" spc="-5" dirty="0">
                <a:latin typeface="Arial"/>
                <a:cs typeface="Arial"/>
              </a:rPr>
              <a:t>Morgan</a:t>
            </a:r>
            <a:r>
              <a:rPr lang="en-US" sz="1200" spc="20" dirty="0">
                <a:latin typeface="Arial"/>
                <a:cs typeface="Arial"/>
              </a:rPr>
              <a:t> </a:t>
            </a:r>
            <a:r>
              <a:rPr lang="en-US" sz="1200" dirty="0">
                <a:latin typeface="Arial"/>
                <a:cs typeface="Arial"/>
              </a:rPr>
              <a:t>Kaufmann</a:t>
            </a:r>
            <a:r>
              <a:rPr lang="en-US" sz="1200" spc="10" dirty="0">
                <a:latin typeface="Arial"/>
                <a:cs typeface="Arial"/>
              </a:rPr>
              <a:t> </a:t>
            </a:r>
            <a:r>
              <a:rPr lang="en-US" sz="1200" spc="-5" dirty="0">
                <a:latin typeface="Arial"/>
                <a:cs typeface="Arial"/>
              </a:rPr>
              <a:t>Publishers,</a:t>
            </a:r>
            <a:r>
              <a:rPr lang="en-US" sz="1200" spc="5" dirty="0">
                <a:latin typeface="Arial"/>
                <a:cs typeface="Arial"/>
              </a:rPr>
              <a:t> © </a:t>
            </a:r>
            <a:r>
              <a:rPr lang="en-US" sz="1200" spc="-5" dirty="0">
                <a:latin typeface="Arial"/>
                <a:cs typeface="Arial"/>
              </a:rPr>
              <a:t>2015,</a:t>
            </a:r>
            <a:r>
              <a:rPr lang="en-US" sz="1200" spc="30" dirty="0">
                <a:latin typeface="Arial"/>
                <a:cs typeface="Arial"/>
              </a:rPr>
              <a:t> </a:t>
            </a:r>
            <a:r>
              <a:rPr lang="en-US" sz="1200" spc="-5" dirty="0">
                <a:latin typeface="Arial"/>
                <a:cs typeface="Arial"/>
              </a:rPr>
              <a:t>2012, 2009</a:t>
            </a:r>
            <a:r>
              <a:rPr lang="en-US" sz="1200" spc="35" dirty="0">
                <a:latin typeface="Arial"/>
                <a:cs typeface="Arial"/>
              </a:rPr>
              <a:t> </a:t>
            </a:r>
            <a:r>
              <a:rPr lang="en-US" sz="1200" dirty="0">
                <a:latin typeface="Arial"/>
                <a:cs typeface="Arial"/>
              </a:rPr>
              <a:t>Elsevier</a:t>
            </a:r>
            <a:r>
              <a:rPr lang="en-US" sz="1200" spc="-5" dirty="0">
                <a:latin typeface="Arial"/>
                <a:cs typeface="Arial"/>
              </a:rPr>
              <a:t> </a:t>
            </a:r>
            <a:r>
              <a:rPr lang="en-US" sz="1200" dirty="0">
                <a:latin typeface="Arial"/>
                <a:cs typeface="Arial"/>
              </a:rPr>
              <a:t>Inc.</a:t>
            </a:r>
          </a:p>
          <a:p>
            <a:pPr>
              <a:buFont typeface="+mj-lt"/>
              <a:buAutoNum type="arabicPeriod"/>
            </a:pPr>
            <a:r>
              <a:rPr lang="en-US" sz="1200" i="1" spc="-5" dirty="0">
                <a:latin typeface="Arial"/>
                <a:cs typeface="Arial"/>
              </a:rPr>
              <a:t>SysML Distilled</a:t>
            </a:r>
            <a:r>
              <a:rPr lang="en-US" sz="1200" spc="-5" dirty="0">
                <a:latin typeface="Arial"/>
                <a:cs typeface="Arial"/>
              </a:rPr>
              <a:t>, L </a:t>
            </a:r>
            <a:r>
              <a:rPr lang="en-US" sz="1200" spc="-5" dirty="0" err="1">
                <a:latin typeface="Arial"/>
                <a:cs typeface="Arial"/>
              </a:rPr>
              <a:t>Delligatti</a:t>
            </a:r>
            <a:r>
              <a:rPr lang="en-US" sz="1200" spc="-5" dirty="0">
                <a:latin typeface="Arial"/>
                <a:cs typeface="Arial"/>
              </a:rPr>
              <a:t>, Pearson Education, Inc. © 2014</a:t>
            </a:r>
          </a:p>
          <a:p>
            <a:pPr>
              <a:buFont typeface="+mj-lt"/>
              <a:buAutoNum type="arabicPeriod"/>
            </a:pPr>
            <a:r>
              <a:rPr lang="en-US" sz="1200" spc="-5" dirty="0">
                <a:latin typeface="Arial"/>
                <a:cs typeface="Arial"/>
              </a:rPr>
              <a:t>Astah SysML 9.0.0, © 2006-2024 Change Vision, Inc. (includes software developed by the Apache Software Foundation </a:t>
            </a:r>
            <a:r>
              <a:rPr lang="en-US" sz="1200" spc="-5" dirty="0">
                <a:latin typeface="Arial"/>
                <a:cs typeface="Arial"/>
                <a:hlinkClick r:id="rId2"/>
              </a:rPr>
              <a:t>http://www.apache.org</a:t>
            </a:r>
            <a:r>
              <a:rPr lang="en-US" sz="1200" spc="-5" dirty="0">
                <a:latin typeface="Arial"/>
                <a:cs typeface="Arial"/>
              </a:rPr>
              <a:t>), retrieved from </a:t>
            </a:r>
            <a:r>
              <a:rPr lang="en-US" sz="1200" spc="-5" dirty="0">
                <a:latin typeface="Arial"/>
                <a:cs typeface="Arial"/>
                <a:hlinkClick r:id="rId3"/>
              </a:rPr>
              <a:t>https://astah.net</a:t>
            </a:r>
            <a:r>
              <a:rPr lang="en-US" sz="1200" spc="-5" dirty="0">
                <a:latin typeface="Arial"/>
                <a:cs typeface="Arial"/>
              </a:rPr>
              <a:t> July 2024</a:t>
            </a:r>
          </a:p>
          <a:p>
            <a:pPr>
              <a:buFont typeface="+mj-lt"/>
              <a:buAutoNum type="arabicPeriod"/>
            </a:pPr>
            <a:r>
              <a:rPr lang="en-US" sz="1200" spc="-5" dirty="0">
                <a:latin typeface="Arial"/>
                <a:cs typeface="Arial"/>
              </a:rPr>
              <a:t>Object Management Group website, </a:t>
            </a:r>
            <a:r>
              <a:rPr lang="en-US" sz="1200" spc="-5" dirty="0">
                <a:latin typeface="Arial"/>
                <a:cs typeface="Arial"/>
                <a:hlinkClick r:id="rId4"/>
              </a:rPr>
              <a:t>https://www.omgsysml.org/what-is-sysml.htm</a:t>
            </a:r>
            <a:endParaRPr lang="en-US" sz="1200" spc="-5" dirty="0">
              <a:latin typeface="Arial"/>
              <a:cs typeface="Arial"/>
            </a:endParaRPr>
          </a:p>
          <a:p>
            <a:pPr>
              <a:buFont typeface="+mj-lt"/>
              <a:buAutoNum type="arabicPeriod"/>
            </a:pPr>
            <a:r>
              <a:rPr lang="en-US" sz="1200" i="1" spc="145" dirty="0">
                <a:latin typeface="Arial Narrow" panose="020B0604020202020204" pitchFamily="34" charset="0"/>
                <a:cs typeface="Arial Narrow" panose="020B0604020202020204" pitchFamily="34" charset="0"/>
              </a:rPr>
              <a:t>Agile</a:t>
            </a:r>
            <a:r>
              <a:rPr lang="en-US" sz="1200" i="1" spc="35" dirty="0">
                <a:latin typeface="Arial Narrow" panose="020B0604020202020204" pitchFamily="34" charset="0"/>
                <a:cs typeface="Arial Narrow" panose="020B0604020202020204" pitchFamily="34" charset="0"/>
              </a:rPr>
              <a:t> </a:t>
            </a:r>
            <a:r>
              <a:rPr lang="en-US" sz="1200" i="1" spc="95" dirty="0">
                <a:latin typeface="Arial Narrow" panose="020B0604020202020204" pitchFamily="34" charset="0"/>
                <a:cs typeface="Arial Narrow" panose="020B0604020202020204" pitchFamily="34" charset="0"/>
              </a:rPr>
              <a:t>Systems</a:t>
            </a:r>
            <a:r>
              <a:rPr lang="en-US" sz="1200" i="1" spc="45" dirty="0">
                <a:latin typeface="Arial Narrow" panose="020B0604020202020204" pitchFamily="34" charset="0"/>
                <a:cs typeface="Arial Narrow" panose="020B0604020202020204" pitchFamily="34" charset="0"/>
              </a:rPr>
              <a:t> </a:t>
            </a:r>
            <a:r>
              <a:rPr lang="en-US" sz="1200" i="1" spc="120" dirty="0">
                <a:latin typeface="Arial Narrow" panose="020B0604020202020204" pitchFamily="34" charset="0"/>
                <a:cs typeface="Arial Narrow" panose="020B0604020202020204" pitchFamily="34" charset="0"/>
              </a:rPr>
              <a:t>Engineering</a:t>
            </a:r>
            <a:r>
              <a:rPr lang="en-US" sz="1200" spc="120" dirty="0">
                <a:latin typeface="Arial Narrow" panose="020B0604020202020204" pitchFamily="34" charset="0"/>
                <a:cs typeface="Arial Narrow" panose="020B0604020202020204" pitchFamily="34" charset="0"/>
              </a:rPr>
              <a:t>, B.P. </a:t>
            </a:r>
            <a:r>
              <a:rPr lang="en-US" sz="1200" spc="130" dirty="0">
                <a:latin typeface="Arial Narrow" panose="020B0604020202020204" pitchFamily="34" charset="0"/>
                <a:cs typeface="Arial Narrow" panose="020B0604020202020204" pitchFamily="34" charset="0"/>
              </a:rPr>
              <a:t>Douglas</a:t>
            </a:r>
            <a:r>
              <a:rPr lang="en-US" sz="1200" spc="120" dirty="0">
                <a:latin typeface="Arial Narrow" panose="020B0604020202020204" pitchFamily="34" charset="0"/>
                <a:cs typeface="Arial Narrow" panose="020B0604020202020204" pitchFamily="34" charset="0"/>
              </a:rPr>
              <a:t>,</a:t>
            </a:r>
            <a:r>
              <a:rPr lang="en-US" sz="1200" spc="-30" dirty="0">
                <a:latin typeface="Arial Narrow" panose="020B0604020202020204" pitchFamily="34" charset="0"/>
                <a:cs typeface="Arial Narrow" panose="020B0604020202020204" pitchFamily="34" charset="0"/>
              </a:rPr>
              <a:t> </a:t>
            </a:r>
            <a:r>
              <a:rPr lang="en-US" sz="1200" spc="110" dirty="0">
                <a:latin typeface="Arial Narrow" panose="020B0604020202020204" pitchFamily="34" charset="0"/>
                <a:cs typeface="Arial Narrow" panose="020B0604020202020204" pitchFamily="34" charset="0"/>
              </a:rPr>
              <a:t>Morgan</a:t>
            </a:r>
            <a:r>
              <a:rPr lang="en-US" sz="1200" spc="60" dirty="0">
                <a:latin typeface="Arial Narrow" panose="020B0604020202020204" pitchFamily="34" charset="0"/>
                <a:cs typeface="Arial Narrow" panose="020B0604020202020204" pitchFamily="34" charset="0"/>
              </a:rPr>
              <a:t> </a:t>
            </a:r>
            <a:r>
              <a:rPr lang="en-US" sz="1200" spc="70" dirty="0">
                <a:latin typeface="Arial Narrow" panose="020B0604020202020204" pitchFamily="34" charset="0"/>
                <a:cs typeface="Arial Narrow" panose="020B0604020202020204" pitchFamily="34" charset="0"/>
              </a:rPr>
              <a:t>Kauffman,</a:t>
            </a:r>
            <a:r>
              <a:rPr lang="en-US" sz="1200" spc="-25" dirty="0">
                <a:latin typeface="Arial Narrow" panose="020B0604020202020204" pitchFamily="34" charset="0"/>
                <a:cs typeface="Arial Narrow" panose="020B0604020202020204" pitchFamily="34" charset="0"/>
              </a:rPr>
              <a:t> © </a:t>
            </a:r>
            <a:r>
              <a:rPr lang="en-US" sz="1200" spc="140" dirty="0">
                <a:latin typeface="Arial Narrow" panose="020B0604020202020204" pitchFamily="34" charset="0"/>
                <a:cs typeface="Arial Narrow" panose="020B0604020202020204" pitchFamily="34" charset="0"/>
              </a:rPr>
              <a:t>2016</a:t>
            </a:r>
          </a:p>
          <a:p>
            <a:pPr>
              <a:buFont typeface="+mj-lt"/>
              <a:buAutoNum type="arabicPeriod"/>
            </a:pPr>
            <a:r>
              <a:rPr lang="en-US" sz="1200" i="1" dirty="0"/>
              <a:t>Use Cases: Requirements in Context, 2</a:t>
            </a:r>
            <a:r>
              <a:rPr lang="en-US" sz="1200" i="1" baseline="30000" dirty="0"/>
              <a:t>nd</a:t>
            </a:r>
            <a:r>
              <a:rPr lang="en-US" sz="1200" i="1" dirty="0"/>
              <a:t> Edition, </a:t>
            </a:r>
            <a:r>
              <a:rPr lang="en-US" sz="1200" dirty="0"/>
              <a:t>Kulak &amp; Guiney, Addison-Wesley, © 2004</a:t>
            </a:r>
          </a:p>
          <a:p>
            <a:pPr marL="0" indent="0">
              <a:buNone/>
            </a:pPr>
            <a:endParaRPr lang="en-US" sz="1200" dirty="0">
              <a:latin typeface="Calibri"/>
              <a:cs typeface="Calibri"/>
            </a:endParaRPr>
          </a:p>
        </p:txBody>
      </p:sp>
      <p:sp>
        <p:nvSpPr>
          <p:cNvPr id="4" name="Date Placeholder 3">
            <a:extLst>
              <a:ext uri="{FF2B5EF4-FFF2-40B4-BE49-F238E27FC236}">
                <a16:creationId xmlns:a16="http://schemas.microsoft.com/office/drawing/2014/main" id="{F8936DED-CBB3-E917-A619-05C9982E430F}"/>
              </a:ext>
            </a:extLst>
          </p:cNvPr>
          <p:cNvSpPr>
            <a:spLocks noGrp="1"/>
          </p:cNvSpPr>
          <p:nvPr>
            <p:ph type="dt" sz="half" idx="10"/>
          </p:nvPr>
        </p:nvSpPr>
        <p:spPr/>
        <p:txBody>
          <a:bodyPr/>
          <a:lstStyle/>
          <a:p>
            <a:fld id="{B6F43E31-EF99-BD48-BA6B-086A5746FAC5}" type="datetime1">
              <a:rPr lang="en-US" smtClean="0"/>
              <a:t>7/14/24</a:t>
            </a:fld>
            <a:endParaRPr lang="en-US"/>
          </a:p>
        </p:txBody>
      </p:sp>
      <p:sp>
        <p:nvSpPr>
          <p:cNvPr id="6" name="Slide Number Placeholder 5">
            <a:extLst>
              <a:ext uri="{FF2B5EF4-FFF2-40B4-BE49-F238E27FC236}">
                <a16:creationId xmlns:a16="http://schemas.microsoft.com/office/drawing/2014/main" id="{6BD544C1-B1B8-DEAC-9930-F9F0248DA56E}"/>
              </a:ext>
            </a:extLst>
          </p:cNvPr>
          <p:cNvSpPr>
            <a:spLocks noGrp="1"/>
          </p:cNvSpPr>
          <p:nvPr>
            <p:ph type="sldNum" sz="quarter" idx="12"/>
          </p:nvPr>
        </p:nvSpPr>
        <p:spPr/>
        <p:txBody>
          <a:bodyPr/>
          <a:lstStyle/>
          <a:p>
            <a:fld id="{3DE59B39-D009-AB47-A6E7-90AF1BD32FAA}" type="slidenum">
              <a:rPr lang="en-US" smtClean="0"/>
              <a:t>61</a:t>
            </a:fld>
            <a:endParaRPr lang="en-US"/>
          </a:p>
        </p:txBody>
      </p:sp>
      <p:sp>
        <p:nvSpPr>
          <p:cNvPr id="7" name="Footer Placeholder 4">
            <a:extLst>
              <a:ext uri="{FF2B5EF4-FFF2-40B4-BE49-F238E27FC236}">
                <a16:creationId xmlns:a16="http://schemas.microsoft.com/office/drawing/2014/main" id="{B2B25FCB-19AD-341A-BF8C-15B3992A53F3}"/>
              </a:ext>
            </a:extLst>
          </p:cNvPr>
          <p:cNvSpPr>
            <a:spLocks noGrp="1"/>
          </p:cNvSpPr>
          <p:nvPr>
            <p:ph type="ftr" sz="quarter" idx="11"/>
          </p:nvPr>
        </p:nvSpPr>
        <p:spPr>
          <a:xfrm>
            <a:off x="2890911" y="6356351"/>
            <a:ext cx="3376246" cy="365125"/>
          </a:xfrm>
        </p:spPr>
        <p:txBody>
          <a:bodyPr/>
          <a:lstStyle/>
          <a:p>
            <a:r>
              <a:rPr lang="en-US" dirty="0"/>
              <a:t>© 2024, James ter Veen PhD. Unpublished Work, SysML examples from </a:t>
            </a:r>
            <a:r>
              <a:rPr lang="en-US" i="1" spc="40" dirty="0">
                <a:latin typeface="Arial"/>
                <a:cs typeface="Arial"/>
              </a:rPr>
              <a:t>Architecting Spacecraft with </a:t>
            </a:r>
            <a:r>
              <a:rPr lang="en-US" i="1" dirty="0">
                <a:latin typeface="Arial"/>
                <a:cs typeface="Arial"/>
              </a:rPr>
              <a:t>SysML © 2017 All rights reserved</a:t>
            </a:r>
            <a:endParaRPr lang="en-US" dirty="0"/>
          </a:p>
        </p:txBody>
      </p:sp>
    </p:spTree>
    <p:extLst>
      <p:ext uri="{BB962C8B-B14F-4D97-AF65-F5344CB8AC3E}">
        <p14:creationId xmlns:p14="http://schemas.microsoft.com/office/powerpoint/2010/main" val="925400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21EC5-825F-0041-EE76-CE5B7FF3992F}"/>
              </a:ext>
            </a:extLst>
          </p:cNvPr>
          <p:cNvSpPr>
            <a:spLocks noGrp="1"/>
          </p:cNvSpPr>
          <p:nvPr>
            <p:ph type="title"/>
          </p:nvPr>
        </p:nvSpPr>
        <p:spPr>
          <a:xfrm>
            <a:off x="628650" y="365126"/>
            <a:ext cx="7886700" cy="862541"/>
          </a:xfrm>
        </p:spPr>
        <p:txBody>
          <a:bodyPr>
            <a:normAutofit/>
          </a:bodyPr>
          <a:lstStyle/>
          <a:p>
            <a:r>
              <a:rPr lang="en-US" sz="3200" dirty="0"/>
              <a:t>Diagrams are NOT Models!</a:t>
            </a:r>
          </a:p>
        </p:txBody>
      </p:sp>
      <p:sp>
        <p:nvSpPr>
          <p:cNvPr id="3" name="Content Placeholder 2">
            <a:extLst>
              <a:ext uri="{FF2B5EF4-FFF2-40B4-BE49-F238E27FC236}">
                <a16:creationId xmlns:a16="http://schemas.microsoft.com/office/drawing/2014/main" id="{41288AFE-7450-3DAA-0413-B7690B5E3F9C}"/>
              </a:ext>
            </a:extLst>
          </p:cNvPr>
          <p:cNvSpPr>
            <a:spLocks noGrp="1"/>
          </p:cNvSpPr>
          <p:nvPr>
            <p:ph idx="1"/>
          </p:nvPr>
        </p:nvSpPr>
        <p:spPr>
          <a:xfrm>
            <a:off x="549496" y="1416631"/>
            <a:ext cx="7886700" cy="697442"/>
          </a:xfrm>
        </p:spPr>
        <p:txBody>
          <a:bodyPr>
            <a:normAutofit lnSpcReduction="10000"/>
          </a:bodyPr>
          <a:lstStyle/>
          <a:p>
            <a:r>
              <a:rPr lang="en-US" sz="2400" dirty="0"/>
              <a:t>Diagrams provide views/perspectives/graphical representations of the SysML model</a:t>
            </a:r>
          </a:p>
        </p:txBody>
      </p:sp>
      <p:sp>
        <p:nvSpPr>
          <p:cNvPr id="4" name="Date Placeholder 3">
            <a:extLst>
              <a:ext uri="{FF2B5EF4-FFF2-40B4-BE49-F238E27FC236}">
                <a16:creationId xmlns:a16="http://schemas.microsoft.com/office/drawing/2014/main" id="{5802AFEF-1F80-7836-8882-2EAE8234C6AC}"/>
              </a:ext>
            </a:extLst>
          </p:cNvPr>
          <p:cNvSpPr>
            <a:spLocks noGrp="1"/>
          </p:cNvSpPr>
          <p:nvPr>
            <p:ph type="dt" sz="half" idx="10"/>
          </p:nvPr>
        </p:nvSpPr>
        <p:spPr/>
        <p:txBody>
          <a:bodyPr/>
          <a:lstStyle/>
          <a:p>
            <a:fld id="{B5FF60D0-1400-1847-897A-2F61A49A937B}" type="datetime1">
              <a:rPr lang="en-US" smtClean="0"/>
              <a:t>7/14/24</a:t>
            </a:fld>
            <a:endParaRPr lang="en-US"/>
          </a:p>
        </p:txBody>
      </p:sp>
      <p:sp>
        <p:nvSpPr>
          <p:cNvPr id="6" name="Slide Number Placeholder 5">
            <a:extLst>
              <a:ext uri="{FF2B5EF4-FFF2-40B4-BE49-F238E27FC236}">
                <a16:creationId xmlns:a16="http://schemas.microsoft.com/office/drawing/2014/main" id="{96346A2B-505D-4B50-195A-4A5F76545FD3}"/>
              </a:ext>
            </a:extLst>
          </p:cNvPr>
          <p:cNvSpPr>
            <a:spLocks noGrp="1"/>
          </p:cNvSpPr>
          <p:nvPr>
            <p:ph type="sldNum" sz="quarter" idx="12"/>
          </p:nvPr>
        </p:nvSpPr>
        <p:spPr/>
        <p:txBody>
          <a:bodyPr/>
          <a:lstStyle/>
          <a:p>
            <a:fld id="{3DE59B39-D009-AB47-A6E7-90AF1BD32FAA}" type="slidenum">
              <a:rPr lang="en-US" smtClean="0"/>
              <a:t>7</a:t>
            </a:fld>
            <a:endParaRPr lang="en-US"/>
          </a:p>
        </p:txBody>
      </p:sp>
      <p:sp>
        <p:nvSpPr>
          <p:cNvPr id="7" name="TextBox 6">
            <a:extLst>
              <a:ext uri="{FF2B5EF4-FFF2-40B4-BE49-F238E27FC236}">
                <a16:creationId xmlns:a16="http://schemas.microsoft.com/office/drawing/2014/main" id="{DC2B3D5A-015F-5387-B4E9-154DE7CCA645}"/>
              </a:ext>
            </a:extLst>
          </p:cNvPr>
          <p:cNvSpPr txBox="1"/>
          <p:nvPr/>
        </p:nvSpPr>
        <p:spPr>
          <a:xfrm>
            <a:off x="5975518" y="6036937"/>
            <a:ext cx="2254143" cy="215444"/>
          </a:xfrm>
          <a:prstGeom prst="rect">
            <a:avLst/>
          </a:prstGeom>
          <a:noFill/>
        </p:spPr>
        <p:txBody>
          <a:bodyPr wrap="none" rtlCol="0">
            <a:spAutoFit/>
          </a:bodyPr>
          <a:lstStyle/>
          <a:p>
            <a:r>
              <a:rPr lang="en-US" sz="800" dirty="0"/>
              <a:t>https://</a:t>
            </a:r>
            <a:r>
              <a:rPr lang="en-US" sz="800" dirty="0" err="1"/>
              <a:t>www.omgsysml.org</a:t>
            </a:r>
            <a:r>
              <a:rPr lang="en-US" sz="800" dirty="0"/>
              <a:t>/what-is-</a:t>
            </a:r>
            <a:r>
              <a:rPr lang="en-US" sz="800" dirty="0" err="1"/>
              <a:t>sysml.htm</a:t>
            </a:r>
            <a:endParaRPr lang="en-US" sz="800" dirty="0"/>
          </a:p>
        </p:txBody>
      </p:sp>
      <p:pic>
        <p:nvPicPr>
          <p:cNvPr id="8" name="Picture 7">
            <a:extLst>
              <a:ext uri="{FF2B5EF4-FFF2-40B4-BE49-F238E27FC236}">
                <a16:creationId xmlns:a16="http://schemas.microsoft.com/office/drawing/2014/main" id="{C791C019-C2B1-6053-F1EB-5456ACCB1833}"/>
              </a:ext>
            </a:extLst>
          </p:cNvPr>
          <p:cNvPicPr>
            <a:picLocks noChangeAspect="1"/>
          </p:cNvPicPr>
          <p:nvPr/>
        </p:nvPicPr>
        <p:blipFill>
          <a:blip r:embed="rId2"/>
          <a:stretch>
            <a:fillRect/>
          </a:stretch>
        </p:blipFill>
        <p:spPr>
          <a:xfrm>
            <a:off x="942914" y="2104631"/>
            <a:ext cx="7099863" cy="3880321"/>
          </a:xfrm>
          <a:prstGeom prst="rect">
            <a:avLst/>
          </a:prstGeom>
        </p:spPr>
      </p:pic>
      <p:sp>
        <p:nvSpPr>
          <p:cNvPr id="9" name="Footer Placeholder 4">
            <a:extLst>
              <a:ext uri="{FF2B5EF4-FFF2-40B4-BE49-F238E27FC236}">
                <a16:creationId xmlns:a16="http://schemas.microsoft.com/office/drawing/2014/main" id="{31519CBF-C167-D3E8-EBA4-AB53CB7A6E4C}"/>
              </a:ext>
            </a:extLst>
          </p:cNvPr>
          <p:cNvSpPr>
            <a:spLocks noGrp="1"/>
          </p:cNvSpPr>
          <p:nvPr>
            <p:ph type="ftr" sz="quarter" idx="11"/>
          </p:nvPr>
        </p:nvSpPr>
        <p:spPr>
          <a:xfrm>
            <a:off x="2890911" y="6356351"/>
            <a:ext cx="3376246" cy="365125"/>
          </a:xfrm>
        </p:spPr>
        <p:txBody>
          <a:bodyPr/>
          <a:lstStyle/>
          <a:p>
            <a:r>
              <a:rPr lang="en-US" dirty="0"/>
              <a:t>© 2024, James ter Veen PhD. Unpublished Work, SysML examples from </a:t>
            </a:r>
            <a:r>
              <a:rPr lang="en-US" i="1" spc="40" dirty="0">
                <a:latin typeface="Arial"/>
                <a:cs typeface="Arial"/>
              </a:rPr>
              <a:t>Architecting Spacecraft with </a:t>
            </a:r>
            <a:r>
              <a:rPr lang="en-US" i="1" dirty="0">
                <a:latin typeface="Arial"/>
                <a:cs typeface="Arial"/>
              </a:rPr>
              <a:t>SysML © 2017 All rights reserved</a:t>
            </a:r>
            <a:endParaRPr lang="en-US" dirty="0"/>
          </a:p>
        </p:txBody>
      </p:sp>
    </p:spTree>
    <p:extLst>
      <p:ext uri="{BB962C8B-B14F-4D97-AF65-F5344CB8AC3E}">
        <p14:creationId xmlns:p14="http://schemas.microsoft.com/office/powerpoint/2010/main" val="1432253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6FD3F-1BD2-EA56-9479-C2ACE7A9B8F5}"/>
              </a:ext>
            </a:extLst>
          </p:cNvPr>
          <p:cNvSpPr>
            <a:spLocks noGrp="1"/>
          </p:cNvSpPr>
          <p:nvPr>
            <p:ph type="title"/>
          </p:nvPr>
        </p:nvSpPr>
        <p:spPr>
          <a:xfrm>
            <a:off x="628650" y="416517"/>
            <a:ext cx="7886700" cy="726483"/>
          </a:xfrm>
        </p:spPr>
        <p:txBody>
          <a:bodyPr>
            <a:normAutofit/>
          </a:bodyPr>
          <a:lstStyle/>
          <a:p>
            <a:r>
              <a:rPr lang="en-US" sz="3200" dirty="0"/>
              <a:t>Four Pillars of SysML</a:t>
            </a:r>
          </a:p>
        </p:txBody>
      </p:sp>
      <p:sp>
        <p:nvSpPr>
          <p:cNvPr id="4" name="Date Placeholder 3">
            <a:extLst>
              <a:ext uri="{FF2B5EF4-FFF2-40B4-BE49-F238E27FC236}">
                <a16:creationId xmlns:a16="http://schemas.microsoft.com/office/drawing/2014/main" id="{DFD7EEB7-69D9-1530-B609-1DD31DADF3C4}"/>
              </a:ext>
            </a:extLst>
          </p:cNvPr>
          <p:cNvSpPr>
            <a:spLocks noGrp="1"/>
          </p:cNvSpPr>
          <p:nvPr>
            <p:ph type="dt" sz="half" idx="10"/>
          </p:nvPr>
        </p:nvSpPr>
        <p:spPr/>
        <p:txBody>
          <a:bodyPr/>
          <a:lstStyle/>
          <a:p>
            <a:fld id="{B00B6B8F-24F9-B545-8C7D-41264E1C4726}" type="datetime1">
              <a:rPr lang="en-US" smtClean="0"/>
              <a:t>7/14/24</a:t>
            </a:fld>
            <a:endParaRPr lang="en-US"/>
          </a:p>
        </p:txBody>
      </p:sp>
      <p:sp>
        <p:nvSpPr>
          <p:cNvPr id="6" name="Slide Number Placeholder 5">
            <a:extLst>
              <a:ext uri="{FF2B5EF4-FFF2-40B4-BE49-F238E27FC236}">
                <a16:creationId xmlns:a16="http://schemas.microsoft.com/office/drawing/2014/main" id="{30C69D91-A8C4-B49E-FE2C-8F40D1222AF4}"/>
              </a:ext>
            </a:extLst>
          </p:cNvPr>
          <p:cNvSpPr>
            <a:spLocks noGrp="1"/>
          </p:cNvSpPr>
          <p:nvPr>
            <p:ph type="sldNum" sz="quarter" idx="12"/>
          </p:nvPr>
        </p:nvSpPr>
        <p:spPr/>
        <p:txBody>
          <a:bodyPr/>
          <a:lstStyle/>
          <a:p>
            <a:fld id="{3DE59B39-D009-AB47-A6E7-90AF1BD32FAA}" type="slidenum">
              <a:rPr lang="en-US" smtClean="0"/>
              <a:t>8</a:t>
            </a:fld>
            <a:endParaRPr lang="en-US"/>
          </a:p>
        </p:txBody>
      </p:sp>
      <p:pic>
        <p:nvPicPr>
          <p:cNvPr id="3074" name="Picture 2" descr="Figure 3. The Four Pillars of SysML">
            <a:extLst>
              <a:ext uri="{FF2B5EF4-FFF2-40B4-BE49-F238E27FC236}">
                <a16:creationId xmlns:a16="http://schemas.microsoft.com/office/drawing/2014/main" id="{7BA6D602-EFA1-14AC-4E34-2DB9D237B2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818" y="1003927"/>
            <a:ext cx="6998439" cy="524882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A8AA5EF-AD3D-3696-A183-5F49E360849D}"/>
              </a:ext>
            </a:extLst>
          </p:cNvPr>
          <p:cNvSpPr txBox="1"/>
          <p:nvPr/>
        </p:nvSpPr>
        <p:spPr>
          <a:xfrm>
            <a:off x="6728098" y="5841491"/>
            <a:ext cx="2254143" cy="215444"/>
          </a:xfrm>
          <a:prstGeom prst="rect">
            <a:avLst/>
          </a:prstGeom>
          <a:noFill/>
        </p:spPr>
        <p:txBody>
          <a:bodyPr wrap="none" rtlCol="0">
            <a:spAutoFit/>
          </a:bodyPr>
          <a:lstStyle/>
          <a:p>
            <a:r>
              <a:rPr lang="en-US" sz="800" dirty="0"/>
              <a:t>https://</a:t>
            </a:r>
            <a:r>
              <a:rPr lang="en-US" sz="800" dirty="0" err="1"/>
              <a:t>www.omgsysml.org</a:t>
            </a:r>
            <a:r>
              <a:rPr lang="en-US" sz="800" dirty="0"/>
              <a:t>/what-is-</a:t>
            </a:r>
            <a:r>
              <a:rPr lang="en-US" sz="800" dirty="0" err="1"/>
              <a:t>sysml.htm</a:t>
            </a:r>
            <a:endParaRPr lang="en-US" sz="800" dirty="0"/>
          </a:p>
        </p:txBody>
      </p:sp>
      <p:sp>
        <p:nvSpPr>
          <p:cNvPr id="3" name="Footer Placeholder 4">
            <a:extLst>
              <a:ext uri="{FF2B5EF4-FFF2-40B4-BE49-F238E27FC236}">
                <a16:creationId xmlns:a16="http://schemas.microsoft.com/office/drawing/2014/main" id="{6D770279-A9F9-A20F-1501-99BF6A6FC735}"/>
              </a:ext>
            </a:extLst>
          </p:cNvPr>
          <p:cNvSpPr>
            <a:spLocks noGrp="1"/>
          </p:cNvSpPr>
          <p:nvPr>
            <p:ph type="ftr" sz="quarter" idx="11"/>
          </p:nvPr>
        </p:nvSpPr>
        <p:spPr>
          <a:xfrm>
            <a:off x="2590914" y="6356351"/>
            <a:ext cx="3376246" cy="365125"/>
          </a:xfrm>
        </p:spPr>
        <p:txBody>
          <a:bodyPr/>
          <a:lstStyle/>
          <a:p>
            <a:r>
              <a:rPr lang="en-US" dirty="0"/>
              <a:t>© 2024, James ter Veen PhD. Unpublished Work, SysML examples from </a:t>
            </a:r>
            <a:r>
              <a:rPr lang="en-US" i="1" spc="40" dirty="0">
                <a:latin typeface="Arial"/>
                <a:cs typeface="Arial"/>
              </a:rPr>
              <a:t>Architecting Spacecraft with </a:t>
            </a:r>
            <a:r>
              <a:rPr lang="en-US" i="1" dirty="0">
                <a:latin typeface="Arial"/>
                <a:cs typeface="Arial"/>
              </a:rPr>
              <a:t>SysML © 2017 All rights reserved</a:t>
            </a:r>
            <a:endParaRPr lang="en-US" dirty="0"/>
          </a:p>
        </p:txBody>
      </p:sp>
    </p:spTree>
    <p:extLst>
      <p:ext uri="{BB962C8B-B14F-4D97-AF65-F5344CB8AC3E}">
        <p14:creationId xmlns:p14="http://schemas.microsoft.com/office/powerpoint/2010/main" val="3001261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6052E2-3057-F8FB-5DE4-4B355F720C25}"/>
              </a:ext>
            </a:extLst>
          </p:cNvPr>
          <p:cNvSpPr>
            <a:spLocks noGrp="1"/>
          </p:cNvSpPr>
          <p:nvPr>
            <p:ph type="title"/>
          </p:nvPr>
        </p:nvSpPr>
        <p:spPr>
          <a:xfrm>
            <a:off x="473202" y="639520"/>
            <a:ext cx="2571750" cy="1719072"/>
          </a:xfrm>
        </p:spPr>
        <p:txBody>
          <a:bodyPr anchor="b">
            <a:normAutofit/>
          </a:bodyPr>
          <a:lstStyle/>
          <a:p>
            <a:r>
              <a:rPr lang="en-US" sz="3300"/>
              <a:t>Requirements Diagrams</a:t>
            </a:r>
          </a:p>
        </p:txBody>
      </p:sp>
      <p:sp>
        <p:nvSpPr>
          <p:cNvPr id="1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573756"/>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72A58F3-CEFD-F230-7B07-0254914A3FB6}"/>
              </a:ext>
            </a:extLst>
          </p:cNvPr>
          <p:cNvSpPr>
            <a:spLocks noGrp="1"/>
          </p:cNvSpPr>
          <p:nvPr>
            <p:ph idx="1"/>
          </p:nvPr>
        </p:nvSpPr>
        <p:spPr>
          <a:xfrm>
            <a:off x="473202" y="2807208"/>
            <a:ext cx="2571750" cy="3410712"/>
          </a:xfrm>
        </p:spPr>
        <p:txBody>
          <a:bodyPr anchor="t">
            <a:normAutofit/>
          </a:bodyPr>
          <a:lstStyle/>
          <a:p>
            <a:r>
              <a:rPr lang="en-US" sz="1300"/>
              <a:t>Mission Needs</a:t>
            </a:r>
          </a:p>
          <a:p>
            <a:r>
              <a:rPr lang="en-US" sz="1300"/>
              <a:t>Stakeholder needs</a:t>
            </a:r>
          </a:p>
          <a:p>
            <a:r>
              <a:rPr lang="en-US" sz="1300"/>
              <a:t>Text specifications with ID #s</a:t>
            </a:r>
          </a:p>
          <a:p>
            <a:pPr lvl="1"/>
            <a:r>
              <a:rPr lang="en-US" sz="1300"/>
              <a:t>May trace to source documents</a:t>
            </a:r>
          </a:p>
          <a:p>
            <a:pPr lvl="1"/>
            <a:r>
              <a:rPr lang="en-US" sz="1300"/>
              <a:t>May be derived from higher levels</a:t>
            </a:r>
          </a:p>
          <a:p>
            <a:r>
              <a:rPr lang="en-US" sz="1300"/>
              <a:t>Use Cases help refine requirements</a:t>
            </a:r>
          </a:p>
          <a:p>
            <a:r>
              <a:rPr lang="en-US" sz="1300"/>
              <a:t>Structure elements satisfy requirements</a:t>
            </a:r>
          </a:p>
          <a:p>
            <a:r>
              <a:rPr lang="en-US" sz="1300"/>
              <a:t>Test Cases verify requirements</a:t>
            </a:r>
          </a:p>
        </p:txBody>
      </p:sp>
      <p:pic>
        <p:nvPicPr>
          <p:cNvPr id="7" name="Picture 6">
            <a:extLst>
              <a:ext uri="{FF2B5EF4-FFF2-40B4-BE49-F238E27FC236}">
                <a16:creationId xmlns:a16="http://schemas.microsoft.com/office/drawing/2014/main" id="{3AD807ED-119E-0F20-442A-3A877BCFD0E8}"/>
              </a:ext>
            </a:extLst>
          </p:cNvPr>
          <p:cNvPicPr>
            <a:picLocks noChangeAspect="1"/>
          </p:cNvPicPr>
          <p:nvPr/>
        </p:nvPicPr>
        <p:blipFill>
          <a:blip r:embed="rId2"/>
          <a:stretch>
            <a:fillRect/>
          </a:stretch>
        </p:blipFill>
        <p:spPr>
          <a:xfrm>
            <a:off x="3490722" y="2088114"/>
            <a:ext cx="5038002" cy="3086921"/>
          </a:xfrm>
          <a:prstGeom prst="rect">
            <a:avLst/>
          </a:prstGeom>
        </p:spPr>
      </p:pic>
      <p:sp>
        <p:nvSpPr>
          <p:cNvPr id="4" name="Date Placeholder 3">
            <a:extLst>
              <a:ext uri="{FF2B5EF4-FFF2-40B4-BE49-F238E27FC236}">
                <a16:creationId xmlns:a16="http://schemas.microsoft.com/office/drawing/2014/main" id="{3B5CB9B4-46B2-26B5-2834-D3D41904E853}"/>
              </a:ext>
            </a:extLst>
          </p:cNvPr>
          <p:cNvSpPr>
            <a:spLocks noGrp="1"/>
          </p:cNvSpPr>
          <p:nvPr>
            <p:ph type="dt" sz="half" idx="10"/>
          </p:nvPr>
        </p:nvSpPr>
        <p:spPr>
          <a:xfrm>
            <a:off x="628650" y="6356350"/>
            <a:ext cx="2057400" cy="365125"/>
          </a:xfrm>
        </p:spPr>
        <p:txBody>
          <a:bodyPr>
            <a:normAutofit/>
          </a:bodyPr>
          <a:lstStyle/>
          <a:p>
            <a:pPr>
              <a:spcAft>
                <a:spcPts val="600"/>
              </a:spcAft>
            </a:pPr>
            <a:fld id="{3E5C07CA-5560-5C41-B5CE-8061B307C864}" type="datetime1">
              <a:rPr lang="en-US" smtClean="0"/>
              <a:pPr>
                <a:spcAft>
                  <a:spcPts val="600"/>
                </a:spcAft>
              </a:pPr>
              <a:t>7/14/24</a:t>
            </a:fld>
            <a:endParaRPr lang="en-US"/>
          </a:p>
        </p:txBody>
      </p:sp>
      <p:sp>
        <p:nvSpPr>
          <p:cNvPr id="6" name="Slide Number Placeholder 5">
            <a:extLst>
              <a:ext uri="{FF2B5EF4-FFF2-40B4-BE49-F238E27FC236}">
                <a16:creationId xmlns:a16="http://schemas.microsoft.com/office/drawing/2014/main" id="{17B38EC4-A96E-7EA1-7D5A-F8FE745CD135}"/>
              </a:ext>
            </a:extLst>
          </p:cNvPr>
          <p:cNvSpPr>
            <a:spLocks noGrp="1"/>
          </p:cNvSpPr>
          <p:nvPr>
            <p:ph type="sldNum" sz="quarter" idx="12"/>
          </p:nvPr>
        </p:nvSpPr>
        <p:spPr>
          <a:xfrm>
            <a:off x="6457950" y="6356350"/>
            <a:ext cx="2057400" cy="365125"/>
          </a:xfrm>
        </p:spPr>
        <p:txBody>
          <a:bodyPr>
            <a:normAutofit/>
          </a:bodyPr>
          <a:lstStyle/>
          <a:p>
            <a:pPr>
              <a:spcAft>
                <a:spcPts val="600"/>
              </a:spcAft>
            </a:pPr>
            <a:fld id="{3DE59B39-D009-AB47-A6E7-90AF1BD32FAA}" type="slidenum">
              <a:rPr lang="en-US" smtClean="0"/>
              <a:pPr>
                <a:spcAft>
                  <a:spcPts val="600"/>
                </a:spcAft>
              </a:pPr>
              <a:t>9</a:t>
            </a:fld>
            <a:endParaRPr lang="en-US"/>
          </a:p>
        </p:txBody>
      </p:sp>
      <p:sp>
        <p:nvSpPr>
          <p:cNvPr id="11" name="Oval 10">
            <a:extLst>
              <a:ext uri="{FF2B5EF4-FFF2-40B4-BE49-F238E27FC236}">
                <a16:creationId xmlns:a16="http://schemas.microsoft.com/office/drawing/2014/main" id="{8C986317-05BC-6DC0-0C90-3569A798F7C9}"/>
              </a:ext>
            </a:extLst>
          </p:cNvPr>
          <p:cNvSpPr/>
          <p:nvPr/>
        </p:nvSpPr>
        <p:spPr>
          <a:xfrm>
            <a:off x="5347188" y="2358592"/>
            <a:ext cx="1535724" cy="1556916"/>
          </a:xfrm>
          <a:prstGeom prst="ellipse">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a:extLst>
              <a:ext uri="{FF2B5EF4-FFF2-40B4-BE49-F238E27FC236}">
                <a16:creationId xmlns:a16="http://schemas.microsoft.com/office/drawing/2014/main" id="{39AE193E-C068-F5EA-60BF-C3DC68168EDA}"/>
              </a:ext>
            </a:extLst>
          </p:cNvPr>
          <p:cNvSpPr>
            <a:spLocks noGrp="1"/>
          </p:cNvSpPr>
          <p:nvPr>
            <p:ph type="ftr" sz="quarter" idx="11"/>
          </p:nvPr>
        </p:nvSpPr>
        <p:spPr>
          <a:xfrm>
            <a:off x="2883877" y="6355397"/>
            <a:ext cx="3376246" cy="365125"/>
          </a:xfrm>
        </p:spPr>
        <p:txBody>
          <a:bodyPr/>
          <a:lstStyle/>
          <a:p>
            <a:r>
              <a:rPr lang="en-US" dirty="0"/>
              <a:t>© 2024, James ter Veen PhD. Unpublished Work, SysML examples from </a:t>
            </a:r>
            <a:r>
              <a:rPr lang="en-US" i="1" spc="40" dirty="0">
                <a:latin typeface="Arial"/>
                <a:cs typeface="Arial"/>
              </a:rPr>
              <a:t>Architecting Spacecraft with </a:t>
            </a:r>
            <a:r>
              <a:rPr lang="en-US" i="1" dirty="0">
                <a:latin typeface="Arial"/>
                <a:cs typeface="Arial"/>
              </a:rPr>
              <a:t>SysML © 2017 All rights reserved</a:t>
            </a:r>
            <a:endParaRPr lang="en-US" dirty="0"/>
          </a:p>
        </p:txBody>
      </p:sp>
    </p:spTree>
    <p:extLst>
      <p:ext uri="{BB962C8B-B14F-4D97-AF65-F5344CB8AC3E}">
        <p14:creationId xmlns:p14="http://schemas.microsoft.com/office/powerpoint/2010/main" val="58449527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10978</TotalTime>
  <Words>3866</Words>
  <Application>Microsoft Macintosh PowerPoint</Application>
  <PresentationFormat>Letter Paper (8.5x11 in)</PresentationFormat>
  <Paragraphs>459</Paragraphs>
  <Slides>61</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61</vt:i4>
      </vt:variant>
    </vt:vector>
  </HeadingPairs>
  <TitlesOfParts>
    <vt:vector size="69" baseType="lpstr">
      <vt:lpstr>Aptos</vt:lpstr>
      <vt:lpstr>Aptos Display</vt:lpstr>
      <vt:lpstr>Arial</vt:lpstr>
      <vt:lpstr>Arial Narrow</vt:lpstr>
      <vt:lpstr>Calibri</vt:lpstr>
      <vt:lpstr>Muli</vt:lpstr>
      <vt:lpstr>Wingdings</vt:lpstr>
      <vt:lpstr>Office Theme</vt:lpstr>
      <vt:lpstr>INCOSE-SD MBSE with SysML Tutorial</vt:lpstr>
      <vt:lpstr>Schedule</vt:lpstr>
      <vt:lpstr>Overview</vt:lpstr>
      <vt:lpstr>What are we doing?</vt:lpstr>
      <vt:lpstr>Why a Model-Centric approach?</vt:lpstr>
      <vt:lpstr>Five blind men &amp; an elephant</vt:lpstr>
      <vt:lpstr>Diagrams are NOT Models!</vt:lpstr>
      <vt:lpstr>Four Pillars of SysML</vt:lpstr>
      <vt:lpstr>Requirements Diagrams</vt:lpstr>
      <vt:lpstr>Structure Diagrams</vt:lpstr>
      <vt:lpstr>Behavior Diagrams</vt:lpstr>
      <vt:lpstr>Fire Sat II Mission</vt:lpstr>
      <vt:lpstr>Generic Mission Needs Decomposition </vt:lpstr>
      <vt:lpstr>Exercise 1 – Mission Needs</vt:lpstr>
      <vt:lpstr>Exercise 2 - Download &amp; Install  Astah SysML</vt:lpstr>
      <vt:lpstr>Exercise 3 – Model Organization (1 of 4)</vt:lpstr>
      <vt:lpstr>Exercise 3 (2 of 4)</vt:lpstr>
      <vt:lpstr>Exercise 3 (3 of 4)</vt:lpstr>
      <vt:lpstr>Exercise 3 (4 of 4)</vt:lpstr>
      <vt:lpstr>Exercise 4- Add Packages (1 of 4)</vt:lpstr>
      <vt:lpstr>Exercise 4 Package diagram (2 of 4)</vt:lpstr>
      <vt:lpstr>PowerPoint Presentation</vt:lpstr>
      <vt:lpstr>PowerPoint Presentation</vt:lpstr>
      <vt:lpstr>Entry of Requirements</vt:lpstr>
      <vt:lpstr>Requirements Organization</vt:lpstr>
      <vt:lpstr>Exercise 5 Add Requirements</vt:lpstr>
      <vt:lpstr>Exercise 5 Add Requirements</vt:lpstr>
      <vt:lpstr>Exercise 5 – Make Requirements Diagram</vt:lpstr>
      <vt:lpstr>Exercise 5 – Make Requirements Diagram</vt:lpstr>
      <vt:lpstr>Exercise 5 – Make Requirements Diagram</vt:lpstr>
      <vt:lpstr>Lunch!</vt:lpstr>
      <vt:lpstr>What are Use Cases?</vt:lpstr>
      <vt:lpstr>Use Case Specification</vt:lpstr>
      <vt:lpstr>Fire Sat II Use Cases</vt:lpstr>
      <vt:lpstr>Exercise 6 - Add Use Cases</vt:lpstr>
      <vt:lpstr>Exercise 6 - Add Use Case diagram</vt:lpstr>
      <vt:lpstr>Modeling System Structure </vt:lpstr>
      <vt:lpstr>Exercise 7 – Add Mission Context</vt:lpstr>
      <vt:lpstr>Exercise 7 – Add Mission Context BDD</vt:lpstr>
      <vt:lpstr>Exercise 7 – Add Mission Context BDD</vt:lpstr>
      <vt:lpstr>Exercise 7 - Mission Context</vt:lpstr>
      <vt:lpstr>Exercise 8 – System Concept</vt:lpstr>
      <vt:lpstr>Exercise 8 – System Concept</vt:lpstr>
      <vt:lpstr>Exercise 8 System Concept Complete</vt:lpstr>
      <vt:lpstr>Exercise 9 Payload Subsystem IBD</vt:lpstr>
      <vt:lpstr>Exercise 9 Complete IBD</vt:lpstr>
      <vt:lpstr>SysML Behavior – Activity Diagram</vt:lpstr>
      <vt:lpstr>Exercise 10 Perform Mission Activity</vt:lpstr>
      <vt:lpstr>Exercise 10 Perform Mission Activity  Complete</vt:lpstr>
      <vt:lpstr>Exercise 10 – CallBehaviorAction</vt:lpstr>
      <vt:lpstr>Exercise 10 – Nested Action Diagram</vt:lpstr>
      <vt:lpstr>Exercise 11 Sequence Diagram</vt:lpstr>
      <vt:lpstr>Exercise 11 Sequence Diagram</vt:lpstr>
      <vt:lpstr>Exercise 11 Complete Sequence  Diagram</vt:lpstr>
      <vt:lpstr>Exercise 12 State Machine</vt:lpstr>
      <vt:lpstr>Exercise 12 State Machine</vt:lpstr>
      <vt:lpstr>Exercise 12 Complete State Machine</vt:lpstr>
      <vt:lpstr>Exercise 13 Parametrics</vt:lpstr>
      <vt:lpstr>Exercise 13 Parametrics</vt:lpstr>
      <vt:lpstr>Allocations – Relationship Magic</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James ter Veen</dc:creator>
  <cp:lastModifiedBy>James ter Veen</cp:lastModifiedBy>
  <cp:revision>118</cp:revision>
  <dcterms:created xsi:type="dcterms:W3CDTF">2024-06-30T23:38:10Z</dcterms:created>
  <dcterms:modified xsi:type="dcterms:W3CDTF">2024-07-14T20:28:07Z</dcterms:modified>
</cp:coreProperties>
</file>